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54"/>
  </p:notesMasterIdLst>
  <p:sldIdLst>
    <p:sldId id="257" r:id="rId2"/>
    <p:sldId id="258" r:id="rId3"/>
    <p:sldId id="259" r:id="rId4"/>
    <p:sldId id="260" r:id="rId5"/>
    <p:sldId id="261" r:id="rId6"/>
    <p:sldId id="262" r:id="rId7"/>
    <p:sldId id="296" r:id="rId8"/>
    <p:sldId id="297" r:id="rId9"/>
    <p:sldId id="265" r:id="rId10"/>
    <p:sldId id="298" r:id="rId11"/>
    <p:sldId id="269" r:id="rId12"/>
    <p:sldId id="308" r:id="rId13"/>
    <p:sldId id="274" r:id="rId14"/>
    <p:sldId id="280" r:id="rId15"/>
    <p:sldId id="301" r:id="rId16"/>
    <p:sldId id="299" r:id="rId17"/>
    <p:sldId id="270" r:id="rId18"/>
    <p:sldId id="283" r:id="rId19"/>
    <p:sldId id="304" r:id="rId20"/>
    <p:sldId id="315" r:id="rId21"/>
    <p:sldId id="271" r:id="rId22"/>
    <p:sldId id="276" r:id="rId23"/>
    <p:sldId id="285" r:id="rId24"/>
    <p:sldId id="272" r:id="rId25"/>
    <p:sldId id="286" r:id="rId26"/>
    <p:sldId id="277" r:id="rId27"/>
    <p:sldId id="273" r:id="rId28"/>
    <p:sldId id="289" r:id="rId29"/>
    <p:sldId id="310" r:id="rId30"/>
    <p:sldId id="288" r:id="rId31"/>
    <p:sldId id="287" r:id="rId32"/>
    <p:sldId id="292" r:id="rId33"/>
    <p:sldId id="278" r:id="rId34"/>
    <p:sldId id="290" r:id="rId35"/>
    <p:sldId id="291" r:id="rId36"/>
    <p:sldId id="279" r:id="rId37"/>
    <p:sldId id="293" r:id="rId38"/>
    <p:sldId id="294" r:id="rId39"/>
    <p:sldId id="295" r:id="rId40"/>
    <p:sldId id="317" r:id="rId41"/>
    <p:sldId id="281" r:id="rId42"/>
    <p:sldId id="302" r:id="rId43"/>
    <p:sldId id="263" r:id="rId44"/>
    <p:sldId id="309" r:id="rId45"/>
    <p:sldId id="303" r:id="rId46"/>
    <p:sldId id="305" r:id="rId47"/>
    <p:sldId id="306" r:id="rId48"/>
    <p:sldId id="311" r:id="rId49"/>
    <p:sldId id="316" r:id="rId50"/>
    <p:sldId id="312" r:id="rId51"/>
    <p:sldId id="313" r:id="rId52"/>
    <p:sldId id="314"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33CAC"/>
    <a:srgbClr val="6699CC"/>
    <a:srgbClr val="062270"/>
    <a:srgbClr val="476DD5"/>
    <a:srgbClr val="003366"/>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59" autoAdjust="0"/>
    <p:restoredTop sz="87029" autoAdjust="0"/>
  </p:normalViewPr>
  <p:slideViewPr>
    <p:cSldViewPr>
      <p:cViewPr varScale="1">
        <p:scale>
          <a:sx n="101" d="100"/>
          <a:sy n="101" d="100"/>
        </p:scale>
        <p:origin x="-230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9" d="100"/>
          <a:sy n="69" d="100"/>
        </p:scale>
        <p:origin x="3019" y="72"/>
      </p:cViewPr>
      <p:guideLst/>
    </p:cSldViewPr>
  </p:notesViewPr>
  <p:gridSpacing cx="39014400" cy="390144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56.emf"/><Relationship Id="rId1" Type="http://schemas.openxmlformats.org/officeDocument/2006/relationships/image" Target="../media/image27.emf"/><Relationship Id="rId4" Type="http://schemas.openxmlformats.org/officeDocument/2006/relationships/image" Target="../media/image58.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60.emf"/><Relationship Id="rId1" Type="http://schemas.openxmlformats.org/officeDocument/2006/relationships/image" Target="../media/image59.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image" Target="../media/image61.emf"/><Relationship Id="rId1" Type="http://schemas.openxmlformats.org/officeDocument/2006/relationships/image" Target="../media/image2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0C16A8-7003-4911-85F4-50D70140E3FE}" type="datetimeFigureOut">
              <a:rPr lang="en-US" smtClean="0"/>
              <a:pPr/>
              <a:t>8/1/2016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5034A0-E848-447A-879F-4F1FF3F1A094}" type="slidenum">
              <a:rPr lang="en-US" smtClean="0"/>
              <a:pPr/>
              <a:t>‹#›</a:t>
            </a:fld>
            <a:endParaRPr lang="en-US" dirty="0"/>
          </a:p>
        </p:txBody>
      </p:sp>
    </p:spTree>
    <p:extLst>
      <p:ext uri="{BB962C8B-B14F-4D97-AF65-F5344CB8AC3E}">
        <p14:creationId xmlns:p14="http://schemas.microsoft.com/office/powerpoint/2010/main" xmlns="" val="34110230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2</a:t>
            </a:fld>
            <a:endParaRPr lang="en-US" dirty="0"/>
          </a:p>
        </p:txBody>
      </p:sp>
    </p:spTree>
    <p:extLst>
      <p:ext uri="{BB962C8B-B14F-4D97-AF65-F5344CB8AC3E}">
        <p14:creationId xmlns:p14="http://schemas.microsoft.com/office/powerpoint/2010/main" xmlns="" val="28424084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Put reference to journal article that I published</a:t>
            </a:r>
          </a:p>
          <a:p>
            <a:r>
              <a:rPr lang="en-US" dirty="0" smtClean="0"/>
              <a:t>Put</a:t>
            </a:r>
            <a:r>
              <a:rPr lang="en-US" baseline="0" dirty="0" smtClean="0"/>
              <a:t> in color images</a:t>
            </a:r>
          </a:p>
          <a:p>
            <a:r>
              <a:rPr lang="en-US" baseline="0" dirty="0" smtClean="0"/>
              <a:t>Blow up RHS image</a:t>
            </a:r>
            <a:endParaRPr lang="en-US" dirty="0" smtClean="0"/>
          </a:p>
          <a:p>
            <a:r>
              <a:rPr lang="en-US" dirty="0" smtClean="0"/>
              <a:t>Show</a:t>
            </a:r>
            <a:r>
              <a:rPr lang="en-US" baseline="0" dirty="0" smtClean="0"/>
              <a:t> cliff and valley image earlier, (slide 14)</a:t>
            </a:r>
          </a:p>
          <a:p>
            <a:r>
              <a:rPr lang="en-US" baseline="0" dirty="0" smtClean="0"/>
              <a:t>Then we explain it</a:t>
            </a:r>
            <a:endParaRPr lang="en-US" dirty="0" smtClean="0"/>
          </a:p>
          <a:p>
            <a:endParaRPr lang="en-US" dirty="0" smtClean="0"/>
          </a:p>
          <a:p>
            <a:r>
              <a:rPr lang="en-US" dirty="0" smtClean="0"/>
              <a:t>Two different models</a:t>
            </a:r>
            <a:r>
              <a:rPr lang="en-US" baseline="0" dirty="0" smtClean="0"/>
              <a:t> of the exposed material were created. One at the smallest scale reproduced the 10 micrometer scale streak marks observed in SEM imaging at high magnification.</a:t>
            </a:r>
          </a:p>
          <a:p>
            <a:endParaRPr lang="en-US" baseline="0" dirty="0" smtClean="0"/>
          </a:p>
          <a:p>
            <a:r>
              <a:rPr lang="en-US" baseline="0" dirty="0" smtClean="0"/>
              <a:t>Shown here are the cliff-and-valley structures, which, in the model, appear as a consequence of BN rich clusters protruding from the surface of the material, and shielding the softer, higher yield silica behind the protrusions from ions at a shallow incidence angle to the surface.</a:t>
            </a:r>
          </a:p>
          <a:p>
            <a:endParaRPr lang="en-US" baseline="0" dirty="0" smtClean="0"/>
          </a:p>
          <a:p>
            <a:r>
              <a:rPr lang="en-US" baseline="0" dirty="0" smtClean="0"/>
              <a:t>Ions at shallow incidence angles of 30 degrees also reproduced the observed RMS roughness. Microscopy of the HE region gave RMS roughness estimates of 6 micrometers. The simulation reproduced about 8 micrometers for large erosion depths and 30 degrees incidence to the surface plane.</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14</a:t>
            </a:fld>
            <a:endParaRPr lang="en-US" dirty="0"/>
          </a:p>
        </p:txBody>
      </p:sp>
    </p:spTree>
    <p:extLst>
      <p:ext uri="{BB962C8B-B14F-4D97-AF65-F5344CB8AC3E}">
        <p14:creationId xmlns:p14="http://schemas.microsoft.com/office/powerpoint/2010/main" xmlns="" val="42125296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Maybe</a:t>
            </a:r>
            <a:r>
              <a:rPr lang="en-US" baseline="0" dirty="0" smtClean="0"/>
              <a:t> put a picture of the ridges.</a:t>
            </a:r>
          </a:p>
          <a:p>
            <a:endParaRPr lang="en-US" baseline="0" dirty="0" smtClean="0"/>
          </a:p>
          <a:p>
            <a:r>
              <a:rPr lang="en-US" baseline="0" dirty="0" smtClean="0"/>
              <a:t>Describe model </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15</a:t>
            </a:fld>
            <a:endParaRPr lang="en-US" dirty="0"/>
          </a:p>
        </p:txBody>
      </p:sp>
    </p:spTree>
    <p:extLst>
      <p:ext uri="{BB962C8B-B14F-4D97-AF65-F5344CB8AC3E}">
        <p14:creationId xmlns:p14="http://schemas.microsoft.com/office/powerpoint/2010/main" xmlns="" val="33495651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Ira Katz has a paper on a</a:t>
            </a:r>
            <a:r>
              <a:rPr lang="en-US" baseline="0" dirty="0" smtClean="0"/>
              <a:t> wave instability that he thinks can match up to these ridges.</a:t>
            </a:r>
            <a:endParaRPr lang="en-US" dirty="0" smtClean="0"/>
          </a:p>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16</a:t>
            </a:fld>
            <a:endParaRPr lang="en-US" dirty="0"/>
          </a:p>
        </p:txBody>
      </p:sp>
    </p:spTree>
    <p:extLst>
      <p:ext uri="{BB962C8B-B14F-4D97-AF65-F5344CB8AC3E}">
        <p14:creationId xmlns:p14="http://schemas.microsoft.com/office/powerpoint/2010/main" xmlns="" val="11101848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Reference Polk paper?</a:t>
            </a:r>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Polk – 2 temperature IR camera in H6 ??? I can’t find it anywhere.</a:t>
            </a:r>
          </a:p>
          <a:p>
            <a:endParaRPr lang="en-US" dirty="0" smtClean="0"/>
          </a:p>
          <a:p>
            <a:r>
              <a:rPr lang="en-US" dirty="0" err="1" smtClean="0"/>
              <a:t>Spektor</a:t>
            </a:r>
            <a:r>
              <a:rPr lang="en-US" baseline="0" dirty="0" smtClean="0"/>
              <a:t> Aerospace Corporation paper?</a:t>
            </a:r>
          </a:p>
          <a:p>
            <a:endParaRPr lang="en-US" dirty="0" smtClean="0"/>
          </a:p>
          <a:p>
            <a:r>
              <a:rPr lang="en-US" dirty="0" smtClean="0"/>
              <a:t>Maybe</a:t>
            </a:r>
            <a:r>
              <a:rPr lang="en-US" baseline="0" dirty="0" smtClean="0"/>
              <a:t> put reference thermo-mechanical image</a:t>
            </a:r>
            <a:endParaRPr lang="en-US" dirty="0" smtClean="0"/>
          </a:p>
          <a:p>
            <a:endParaRPr lang="en-US" dirty="0" smtClean="0"/>
          </a:p>
          <a:p>
            <a:r>
              <a:rPr lang="en-US" dirty="0" smtClean="0"/>
              <a:t>One of the main</a:t>
            </a:r>
            <a:r>
              <a:rPr lang="en-US" baseline="0" dirty="0" smtClean="0"/>
              <a:t> questions tested in our research is whether or not thermo-mechanical stress has an effect on plasma erosion. One hypothesis that is investigated is that the presence of stress could lead to unstable waves in a material surface profile during erosion, and possibly to the anomalous erosion ridges.</a:t>
            </a:r>
          </a:p>
          <a:p>
            <a:endParaRPr lang="en-US" baseline="0" dirty="0" smtClean="0"/>
          </a:p>
          <a:p>
            <a:r>
              <a:rPr lang="en-US" baseline="0" dirty="0" smtClean="0"/>
              <a:t>In order to understand the stresses that will be present in the channel wall material, it is necessary to model the thermo-mechanical stresses implied by reasonable temperatures in Hall Effect Thrusters. A 2D thermo-mechanical model of the T-140 channel wall is created. In this model, the majority of the heat flux is expected to be in a thin region near the exit plane, where the electron temperature and plasma density peaks for a HET. According to plasma-wall interaction physics, investigated by Goebel and Katz, and Hobbes and Wesson, the heat loading to an insulating wall is a function of the ion and electron flux to the wall, which is mediated by the plasma sheath. The salient point for this model is that the majority of the power loss to the wall takes place in the region of highest plasma density. The inner faces of the channel are assumed to radiate to free space. These assumptions tend to reproduce experimentally observed temperature variations across the T-140 channel wall.</a:t>
            </a:r>
          </a:p>
          <a:p>
            <a:endParaRPr lang="en-US" baseline="0" dirty="0" smtClean="0"/>
          </a:p>
          <a:p>
            <a:r>
              <a:rPr lang="en-US" baseline="0" dirty="0" smtClean="0"/>
              <a:t>The channel is held mechanically to the thruster by rivets or pins at the bottom of a titanium radiation-shielding bucket. These pins allow for loose mechanical boundary conditions. The thermo-mechanical stress appears in the model as the result of temperature gradients in the thruster itself.</a:t>
            </a:r>
          </a:p>
        </p:txBody>
      </p:sp>
      <p:sp>
        <p:nvSpPr>
          <p:cNvPr id="4" name="Slide Number Placeholder 3"/>
          <p:cNvSpPr>
            <a:spLocks noGrp="1"/>
          </p:cNvSpPr>
          <p:nvPr>
            <p:ph type="sldNum" sz="quarter" idx="10"/>
          </p:nvPr>
        </p:nvSpPr>
        <p:spPr/>
        <p:txBody>
          <a:bodyPr/>
          <a:lstStyle/>
          <a:p>
            <a:fld id="{835034A0-E848-447A-879F-4F1FF3F1A094}" type="slidenum">
              <a:rPr lang="en-US" smtClean="0"/>
              <a:pPr/>
              <a:t>17</a:t>
            </a:fld>
            <a:endParaRPr lang="en-US" dirty="0"/>
          </a:p>
        </p:txBody>
      </p:sp>
    </p:spTree>
    <p:extLst>
      <p:ext uri="{BB962C8B-B14F-4D97-AF65-F5344CB8AC3E}">
        <p14:creationId xmlns:p14="http://schemas.microsoft.com/office/powerpoint/2010/main" xmlns="" val="2893112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Power deposition to the channel wall</a:t>
            </a:r>
            <a:r>
              <a:rPr lang="en-US" baseline="0" dirty="0" smtClean="0"/>
              <a:t> has historically been a stable percentage of the discharge power at which the thruster operates. In this thermo-mechanical modeling, the percentage of the discharge power applied to the channel wall is chosen so that the temperatures and temperature distributions produced by the model match those observed experimentally for various operating conditions. In addition, the average heat flux to the wall should match those predicted by plasma physics (5-10 W/cm2). (10 W/cm2 calculated for 3400 W operating condition)</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18</a:t>
            </a:fld>
            <a:endParaRPr lang="en-US" dirty="0"/>
          </a:p>
        </p:txBody>
      </p:sp>
    </p:spTree>
    <p:extLst>
      <p:ext uri="{BB962C8B-B14F-4D97-AF65-F5344CB8AC3E}">
        <p14:creationId xmlns:p14="http://schemas.microsoft.com/office/powerpoint/2010/main" xmlns="" val="26090368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19</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I use one set of assumptions about what material properties</a:t>
            </a:r>
            <a:r>
              <a:rPr lang="en-US" baseline="0" dirty="0" smtClean="0"/>
              <a:t> are, this might not be interesting.</a:t>
            </a:r>
          </a:p>
          <a:p>
            <a:r>
              <a:rPr lang="en-US" baseline="0" dirty="0" smtClean="0"/>
              <a:t>If we break these, however, there could be a surface instability present which may make this stress range important in production of features with a given wavelength range</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20</a:t>
            </a:fld>
            <a:endParaRPr lang="en-US" dirty="0"/>
          </a:p>
        </p:txBody>
      </p:sp>
    </p:spTree>
    <p:extLst>
      <p:ext uri="{BB962C8B-B14F-4D97-AF65-F5344CB8AC3E}">
        <p14:creationId xmlns:p14="http://schemas.microsoft.com/office/powerpoint/2010/main" xmlns="" val="9077468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Have a backup</a:t>
            </a:r>
            <a:r>
              <a:rPr lang="en-US" baseline="0" dirty="0" smtClean="0"/>
              <a:t> slide about assumptions behind M</a:t>
            </a:r>
            <a:endParaRPr lang="en-US" dirty="0" smtClean="0"/>
          </a:p>
          <a:p>
            <a:endParaRPr lang="en-US" dirty="0" smtClean="0"/>
          </a:p>
          <a:p>
            <a:r>
              <a:rPr lang="en-US" dirty="0" smtClean="0"/>
              <a:t>A hypothesis is investigated which</a:t>
            </a:r>
            <a:r>
              <a:rPr lang="en-US" baseline="0" dirty="0" smtClean="0"/>
              <a:t> was proposed to explain the anomalous erosion ridges in Hall Effect Thrusters. The strain relief hypothesis proposes that variations to the profile of the surface of a material can lead to variations in the strain energy </a:t>
            </a:r>
            <a:r>
              <a:rPr lang="en-US" baseline="0" dirty="0" err="1" smtClean="0"/>
              <a:t>denstiy</a:t>
            </a:r>
            <a:r>
              <a:rPr lang="en-US" baseline="0" dirty="0" smtClean="0"/>
              <a:t> in a material under an average stress. These variations in strain energy density near the surface lead to generalized forces which act on a process doing work (eroding) the surface. This instability is driven by the release of the mechanical strain energy, and opposed by the surface energy.</a:t>
            </a:r>
          </a:p>
          <a:p>
            <a:endParaRPr lang="en-US" baseline="0" dirty="0" smtClean="0"/>
          </a:p>
          <a:p>
            <a:r>
              <a:rPr lang="en-US" baseline="0" dirty="0" smtClean="0"/>
              <a:t>Kim, </a:t>
            </a:r>
            <a:r>
              <a:rPr lang="en-US" baseline="0" dirty="0" err="1" smtClean="0"/>
              <a:t>Hurtado</a:t>
            </a:r>
            <a:r>
              <a:rPr lang="en-US" baseline="0" dirty="0" smtClean="0"/>
              <a:t>, and Tan studied this phenomenon as it relates to acid etching of Aluminum. In their work, aluminum samples were placed under plastic deformation, at stresses of 200 </a:t>
            </a:r>
            <a:r>
              <a:rPr lang="en-US" baseline="0" dirty="0" err="1" smtClean="0"/>
              <a:t>Mpa</a:t>
            </a:r>
            <a:r>
              <a:rPr lang="en-US" baseline="0" dirty="0" smtClean="0"/>
              <a:t>, and etched with nitric acid. Atomic force microscopy of the surfaces showed that certain wave-modes of variation to the surface are amplified over time. </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21</a:t>
            </a:fld>
            <a:endParaRPr lang="en-US" dirty="0"/>
          </a:p>
        </p:txBody>
      </p:sp>
    </p:spTree>
    <p:extLst>
      <p:ext uri="{BB962C8B-B14F-4D97-AF65-F5344CB8AC3E}">
        <p14:creationId xmlns:p14="http://schemas.microsoft.com/office/powerpoint/2010/main" xmlns="" val="34548701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22</a:t>
            </a:fld>
            <a:endParaRPr lang="en-US" dirty="0"/>
          </a:p>
        </p:txBody>
      </p:sp>
    </p:spTree>
    <p:extLst>
      <p:ext uri="{BB962C8B-B14F-4D97-AF65-F5344CB8AC3E}">
        <p14:creationId xmlns:p14="http://schemas.microsoft.com/office/powerpoint/2010/main" xmlns="" val="3353777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Show what we predicted</a:t>
            </a:r>
          </a:p>
          <a:p>
            <a:r>
              <a:rPr lang="en-US" dirty="0" smtClean="0"/>
              <a:t>Show material limits</a:t>
            </a:r>
            <a:r>
              <a:rPr lang="en-US" baseline="0" dirty="0" smtClean="0"/>
              <a:t> on slide</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23</a:t>
            </a:fld>
            <a:endParaRPr lang="en-US" dirty="0"/>
          </a:p>
        </p:txBody>
      </p:sp>
    </p:spTree>
    <p:extLst>
      <p:ext uri="{BB962C8B-B14F-4D97-AF65-F5344CB8AC3E}">
        <p14:creationId xmlns:p14="http://schemas.microsoft.com/office/powerpoint/2010/main" xmlns="" val="709296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a:t>
            </a:r>
            <a:r>
              <a:rPr lang="en-US" baseline="0" dirty="0" smtClean="0"/>
              <a:t> a few limited exceptions, maneuvering in space requires expending propellant to accelerate. Spacecraft maneuverability is governed by the rocket equation, relating the delta-V of a given maneuver to specific impulse to give the mass fraction the vehicle must expend as propellant.</a:t>
            </a:r>
          </a:p>
          <a:p>
            <a:endParaRPr lang="en-US" baseline="0" dirty="0" smtClean="0"/>
          </a:p>
          <a:p>
            <a:r>
              <a:rPr lang="en-US" baseline="0" dirty="0" smtClean="0"/>
              <a:t>Rockets can be broadly divided according to where they get the energy to accelerate the propellant. Chemical propulsion uses a chemical reaction of the propellant to accelerate the jet. Power can be very large, as can thrust, but Isp is limited by the specific energy of the chemical reaction.</a:t>
            </a:r>
          </a:p>
          <a:p>
            <a:endParaRPr lang="en-US" baseline="0" dirty="0" smtClean="0"/>
          </a:p>
          <a:p>
            <a:r>
              <a:rPr lang="en-US" baseline="0" dirty="0" smtClean="0"/>
              <a:t>Electric propulsion uses an external power source to accelerate the jet. Electric propulsion tends to be lower power, and lower thrust, but there is no limit to the specific energy, and hence Isp, that can be applied to the jet. EP tends to be more mass efficient. Acceleration must be done over periods that are long relative to orbit timescales, leading to more complicated maneuvering.</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3</a:t>
            </a:fld>
            <a:endParaRPr lang="en-US" dirty="0"/>
          </a:p>
        </p:txBody>
      </p:sp>
    </p:spTree>
    <p:extLst>
      <p:ext uri="{BB962C8B-B14F-4D97-AF65-F5344CB8AC3E}">
        <p14:creationId xmlns:p14="http://schemas.microsoft.com/office/powerpoint/2010/main" xmlns="" val="28424084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Initially</a:t>
            </a:r>
            <a:r>
              <a:rPr lang="en-US" baseline="0" dirty="0" smtClean="0"/>
              <a:t> smooth samples remain smooth. Initially rough areas develop cell pattern.</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32</a:t>
            </a:fld>
            <a:endParaRPr lang="en-US" dirty="0"/>
          </a:p>
        </p:txBody>
      </p:sp>
    </p:spTree>
    <p:extLst>
      <p:ext uri="{BB962C8B-B14F-4D97-AF65-F5344CB8AC3E}">
        <p14:creationId xmlns:p14="http://schemas.microsoft.com/office/powerpoint/2010/main" xmlns="" val="1058652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Maybe remove this slide, maybe make it a backup slide</a:t>
            </a:r>
          </a:p>
          <a:p>
            <a:r>
              <a:rPr lang="en-US" dirty="0" smtClean="0"/>
              <a:t>2 approaches to yield data</a:t>
            </a:r>
          </a:p>
          <a:p>
            <a:r>
              <a:rPr lang="en-US" dirty="0" smtClean="0"/>
              <a:t>Experiment</a:t>
            </a:r>
          </a:p>
          <a:p>
            <a:r>
              <a:rPr lang="en-US" dirty="0" smtClean="0"/>
              <a:t>Molecular dynamics modeling</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43</a:t>
            </a:fld>
            <a:endParaRPr lang="en-US" dirty="0"/>
          </a:p>
        </p:txBody>
      </p:sp>
    </p:spTree>
    <p:extLst>
      <p:ext uri="{BB962C8B-B14F-4D97-AF65-F5344CB8AC3E}">
        <p14:creationId xmlns:p14="http://schemas.microsoft.com/office/powerpoint/2010/main" xmlns="" val="18398071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Need a takeaway</a:t>
            </a:r>
            <a:r>
              <a:rPr lang="en-US" baseline="0" dirty="0" smtClean="0"/>
              <a:t> on the bottom of the slides.</a:t>
            </a:r>
          </a:p>
          <a:p>
            <a:endParaRPr lang="en-US" dirty="0" smtClean="0"/>
          </a:p>
          <a:p>
            <a:r>
              <a:rPr lang="en-US" dirty="0" smtClean="0"/>
              <a:t>Two</a:t>
            </a:r>
            <a:r>
              <a:rPr lang="en-US" baseline="0" dirty="0" smtClean="0"/>
              <a:t> channel wall materials and a variety of power conditions were investigated. Grade HP boron nitride has lower thermal expansion and elastic modulus, and much higher thermal conductivity than the M26 borosil material, and so has about 10x less thermo-mechanical stress predicted. The range of stresses estimated by the model are between 100 </a:t>
            </a:r>
            <a:r>
              <a:rPr lang="en-US" baseline="0" dirty="0" err="1" smtClean="0"/>
              <a:t>kPa</a:t>
            </a:r>
            <a:r>
              <a:rPr lang="en-US" baseline="0" dirty="0" smtClean="0"/>
              <a:t> and 6 </a:t>
            </a:r>
            <a:r>
              <a:rPr lang="en-US" baseline="0" dirty="0" err="1" smtClean="0"/>
              <a:t>Mpa</a:t>
            </a:r>
            <a:r>
              <a:rPr lang="en-US" baseline="0" dirty="0" smtClean="0"/>
              <a:t>. It is not physically realistic to expect more than 30 </a:t>
            </a:r>
            <a:r>
              <a:rPr lang="en-US" baseline="0" dirty="0" err="1" smtClean="0"/>
              <a:t>Mpa</a:t>
            </a:r>
            <a:r>
              <a:rPr lang="en-US" baseline="0" dirty="0" smtClean="0"/>
              <a:t> to be present in  a properly designed HET (with appropriate mechanical boundary conditions) because that exceeds the flexural strength of the material and would lead to cracking of the channel.</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45</a:t>
            </a:fld>
            <a:endParaRPr lang="en-US" dirty="0"/>
          </a:p>
        </p:txBody>
      </p:sp>
    </p:spTree>
    <p:extLst>
      <p:ext uri="{BB962C8B-B14F-4D97-AF65-F5344CB8AC3E}">
        <p14:creationId xmlns:p14="http://schemas.microsoft.com/office/powerpoint/2010/main" xmlns="" val="30280827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I use one set of assumptions about what material properties</a:t>
            </a:r>
            <a:r>
              <a:rPr lang="en-US" baseline="0" dirty="0" smtClean="0"/>
              <a:t> are, this might not be interesting.</a:t>
            </a:r>
          </a:p>
          <a:p>
            <a:r>
              <a:rPr lang="en-US" baseline="0" dirty="0" smtClean="0"/>
              <a:t>If we break these, however, there could be a surface instability present which may make this stress range important in production of features with a given wavelength range</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49</a:t>
            </a:fld>
            <a:endParaRPr lang="en-US" dirty="0"/>
          </a:p>
        </p:txBody>
      </p:sp>
    </p:spTree>
    <p:extLst>
      <p:ext uri="{BB962C8B-B14F-4D97-AF65-F5344CB8AC3E}">
        <p14:creationId xmlns:p14="http://schemas.microsoft.com/office/powerpoint/2010/main" xmlns="" val="9077468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Hopefully</a:t>
            </a:r>
            <a:r>
              <a:rPr lang="en-US" baseline="0" dirty="0" smtClean="0"/>
              <a:t> I won’t have to get this far into the weeds. This is for backup purposes only. I’ll explain variables if detailed questions are asked.</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50</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Hall Effect Thrusters are a type of electrostatic propulsion device.</a:t>
            </a:r>
            <a:r>
              <a:rPr lang="en-US" baseline="0" dirty="0" smtClean="0"/>
              <a:t> Electrostatic refers to the acceleration of ions by a static electric field. They are a promising device because of their ability to operate at high thrust-to-power relative to gridded ion engines, and their avoidance of space-charge limits on thrust per area.</a:t>
            </a:r>
          </a:p>
          <a:p>
            <a:endParaRPr lang="en-US" baseline="0" dirty="0" smtClean="0"/>
          </a:p>
          <a:p>
            <a:r>
              <a:rPr lang="en-US" baseline="0" dirty="0" smtClean="0"/>
              <a:t>HETs operate by trapping a cloud of electrons, emitted by an external cathode, in an annular region near the exit plane of the </a:t>
            </a:r>
            <a:r>
              <a:rPr lang="en-US" baseline="0" dirty="0" err="1" smtClean="0"/>
              <a:t>dischrage</a:t>
            </a:r>
            <a:r>
              <a:rPr lang="en-US" baseline="0" dirty="0" smtClean="0"/>
              <a:t> channel. The electrons are energized by the crossed electric and magnetic fields. They ionize neutral gas injected in the upstream end of the channel, producing ions which see the electric field and accelerate. The cathode also neutralizes the resulting propellant jet. Key components of the thruster are the cathode, anode gas-distributor, magnetic circuit which traps the electrons, and the ceramic discharge channel wall, which protects the magnetic circuit from energetic ion bombardment.</a:t>
            </a:r>
          </a:p>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4</a:t>
            </a:fld>
            <a:endParaRPr lang="en-US" dirty="0"/>
          </a:p>
        </p:txBody>
      </p:sp>
    </p:spTree>
    <p:extLst>
      <p:ext uri="{BB962C8B-B14F-4D97-AF65-F5344CB8AC3E}">
        <p14:creationId xmlns:p14="http://schemas.microsoft.com/office/powerpoint/2010/main" xmlns="" val="821369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5</a:t>
            </a:fld>
            <a:endParaRPr lang="en-US" dirty="0"/>
          </a:p>
        </p:txBody>
      </p:sp>
    </p:spTree>
    <p:extLst>
      <p:ext uri="{BB962C8B-B14F-4D97-AF65-F5344CB8AC3E}">
        <p14:creationId xmlns:p14="http://schemas.microsoft.com/office/powerpoint/2010/main" xmlns="" val="2447544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6</a:t>
            </a:fld>
            <a:endParaRPr lang="en-US" dirty="0"/>
          </a:p>
        </p:txBody>
      </p:sp>
    </p:spTree>
    <p:extLst>
      <p:ext uri="{BB962C8B-B14F-4D97-AF65-F5344CB8AC3E}">
        <p14:creationId xmlns:p14="http://schemas.microsoft.com/office/powerpoint/2010/main" xmlns="" val="2011626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Match </a:t>
            </a:r>
            <a:r>
              <a:rPr lang="en-US" dirty="0" err="1" smtClean="0"/>
              <a:t>nomeclature</a:t>
            </a:r>
            <a:r>
              <a:rPr lang="en-US" dirty="0" smtClean="0"/>
              <a:t>: Computational models </a:t>
            </a:r>
            <a:r>
              <a:rPr lang="en-US" dirty="0" err="1" smtClean="0"/>
              <a:t>vs</a:t>
            </a:r>
            <a:r>
              <a:rPr lang="en-US" dirty="0" smtClean="0"/>
              <a:t> plasma models</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9</a:t>
            </a:fld>
            <a:endParaRPr lang="en-US" dirty="0"/>
          </a:p>
        </p:txBody>
      </p:sp>
    </p:spTree>
    <p:extLst>
      <p:ext uri="{BB962C8B-B14F-4D97-AF65-F5344CB8AC3E}">
        <p14:creationId xmlns:p14="http://schemas.microsoft.com/office/powerpoint/2010/main" xmlns="" val="486803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Frame my problems</a:t>
            </a:r>
          </a:p>
          <a:p>
            <a:r>
              <a:rPr lang="en-US" dirty="0" smtClean="0"/>
              <a:t>I want to be able to explain:</a:t>
            </a:r>
          </a:p>
          <a:p>
            <a:pPr lvl="1"/>
            <a:r>
              <a:rPr lang="en-US" dirty="0" smtClean="0"/>
              <a:t>Effect of material </a:t>
            </a:r>
            <a:r>
              <a:rPr lang="en-US" dirty="0" err="1" smtClean="0"/>
              <a:t>inhomogenieties</a:t>
            </a:r>
            <a:endParaRPr lang="en-US" dirty="0" smtClean="0"/>
          </a:p>
          <a:p>
            <a:pPr lvl="1"/>
            <a:r>
              <a:rPr lang="en-US" dirty="0" smtClean="0"/>
              <a:t>Effects of 3d structures of materials</a:t>
            </a:r>
          </a:p>
          <a:p>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10</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eroded</a:t>
            </a:r>
            <a:r>
              <a:rPr lang="en-US" baseline="0" dirty="0" smtClean="0"/>
              <a:t> channel wall of the AFRL/UM P5 thruster was sectioned and investigated with SEM microscopy and XPS spectroscopy to show details of the material, surface features, and composition. SEM imaging reveals that M26 borosil, a common material used in many HETs, is a complex heterogeneous material composed of thin BN flakes in a silica matrix.</a:t>
            </a:r>
          </a:p>
          <a:p>
            <a:endParaRPr lang="en-US" baseline="0" dirty="0" smtClean="0"/>
          </a:p>
          <a:p>
            <a:r>
              <a:rPr lang="en-US" baseline="0" dirty="0" smtClean="0"/>
              <a:t>The evolution of this material under plasma erosion is very complex. Hilly “cliff-and-valley” surface features are observed in the HE region. In addition, a change in the composition of the HE region is seen relative to the 60% BN/40% SiO2 composition seen in the non-eroded region.</a:t>
            </a:r>
          </a:p>
          <a:p>
            <a:endParaRPr lang="en-US" baseline="0" dirty="0" smtClean="0"/>
          </a:p>
          <a:p>
            <a:r>
              <a:rPr lang="en-US" baseline="0" dirty="0" smtClean="0"/>
              <a:t>A model was created to help us understand how plasma erosion of this material proceeds.</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11</a:t>
            </a:fld>
            <a:endParaRPr lang="en-US" dirty="0"/>
          </a:p>
        </p:txBody>
      </p:sp>
    </p:spTree>
    <p:extLst>
      <p:ext uri="{BB962C8B-B14F-4D97-AF65-F5344CB8AC3E}">
        <p14:creationId xmlns:p14="http://schemas.microsoft.com/office/powerpoint/2010/main" xmlns="" val="33404570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(emphasize no one has created a 3d model</a:t>
            </a:r>
            <a:r>
              <a:rPr lang="en-US" baseline="0" dirty="0" smtClean="0"/>
              <a:t> of </a:t>
            </a:r>
            <a:r>
              <a:rPr lang="en-US" baseline="0" dirty="0" err="1" smtClean="0"/>
              <a:t>borosil</a:t>
            </a:r>
            <a:r>
              <a:rPr lang="en-US" baseline="0" dirty="0" smtClean="0"/>
              <a:t> erosion yet)</a:t>
            </a:r>
          </a:p>
          <a:p>
            <a:r>
              <a:rPr lang="en-US" baseline="0" dirty="0" smtClean="0"/>
              <a:t>Talk about assumptions: atomic sputtering, erosion local to the surface</a:t>
            </a:r>
            <a:endParaRPr lang="en-US" dirty="0" smtClean="0"/>
          </a:p>
          <a:p>
            <a:r>
              <a:rPr lang="en-US" dirty="0" smtClean="0"/>
              <a:t>A model was created to understand how plasma erosion of borosil</a:t>
            </a:r>
            <a:r>
              <a:rPr lang="en-US" baseline="0" dirty="0" smtClean="0"/>
              <a:t> develops. This model is composed of a 3D model of the material – the distribution of grains and matrix within the material. It models the development of an initially flat surface profile as ions impact the surface at a given ion impact energy and impact angle. The local erosion rate, at each node is calculated for the exposed material at that node. Whether or not the node is in shadow, protected from the ion beams; or if it is exposed is calculated at each timestep. The surface geometry is updated, and the surface is propagated into the material domain.</a:t>
            </a:r>
          </a:p>
          <a:p>
            <a:endParaRPr lang="en-US" baseline="0" dirty="0" smtClean="0"/>
          </a:p>
          <a:p>
            <a:r>
              <a:rPr lang="en-US" baseline="0" dirty="0" smtClean="0"/>
              <a:t>This model produces surface geometry, and surface composition for complex heterogeneous materials, assuming simple atomic sputtering on the level of the individual material grains.</a:t>
            </a:r>
            <a:endParaRPr lang="en-US" dirty="0"/>
          </a:p>
        </p:txBody>
      </p:sp>
      <p:sp>
        <p:nvSpPr>
          <p:cNvPr id="4" name="Slide Number Placeholder 3"/>
          <p:cNvSpPr>
            <a:spLocks noGrp="1"/>
          </p:cNvSpPr>
          <p:nvPr>
            <p:ph type="sldNum" sz="quarter" idx="10"/>
          </p:nvPr>
        </p:nvSpPr>
        <p:spPr/>
        <p:txBody>
          <a:bodyPr/>
          <a:lstStyle/>
          <a:p>
            <a:fld id="{835034A0-E848-447A-879F-4F1FF3F1A094}" type="slidenum">
              <a:rPr lang="en-US" smtClean="0"/>
              <a:pPr/>
              <a:t>13</a:t>
            </a:fld>
            <a:endParaRPr lang="en-US" dirty="0"/>
          </a:p>
        </p:txBody>
      </p:sp>
    </p:spTree>
    <p:extLst>
      <p:ext uri="{BB962C8B-B14F-4D97-AF65-F5344CB8AC3E}">
        <p14:creationId xmlns:p14="http://schemas.microsoft.com/office/powerpoint/2010/main" xmlns="" val="2215800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1295400"/>
            <a:ext cx="7772400" cy="1362075"/>
          </a:xfrm>
        </p:spPr>
        <p:txBody>
          <a:bodyPr anchor="t"/>
          <a:lstStyle>
            <a:lvl1pPr algn="ctr">
              <a:defRPr sz="4000" b="1" cap="all" baseline="0"/>
            </a:lvl1pPr>
          </a:lstStyle>
          <a:p>
            <a:r>
              <a:rPr lang="en-US" dirty="0" smtClean="0"/>
              <a:t>HPEPL PowerPoint Presentation Template</a:t>
            </a:r>
            <a:endParaRPr lang="en-US" dirty="0"/>
          </a:p>
        </p:txBody>
      </p:sp>
      <p:sp>
        <p:nvSpPr>
          <p:cNvPr id="3" name="Text Placeholder 2"/>
          <p:cNvSpPr>
            <a:spLocks noGrp="1"/>
          </p:cNvSpPr>
          <p:nvPr>
            <p:ph type="body" idx="1" hasCustomPrompt="1"/>
          </p:nvPr>
        </p:nvSpPr>
        <p:spPr>
          <a:xfrm>
            <a:off x="736994" y="4899932"/>
            <a:ext cx="7784284" cy="666750"/>
          </a:xfrm>
        </p:spPr>
        <p:txBody>
          <a:bodyPr anchor="ctr"/>
          <a:lstStyle>
            <a:lvl1pPr marL="0" indent="0" algn="ctr">
              <a:spcBef>
                <a:spcPts val="0"/>
              </a:spcBef>
              <a:buNone/>
              <a:defRPr sz="2000" i="0" u="none" strike="noStrike" baseline="0">
                <a:solidFill>
                  <a:srgbClr val="133CAC"/>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Presenters </a:t>
            </a:r>
          </a:p>
        </p:txBody>
      </p:sp>
      <p:sp>
        <p:nvSpPr>
          <p:cNvPr id="5" name="Rectangle 6"/>
          <p:cNvSpPr>
            <a:spLocks noGrp="1" noChangeArrowheads="1"/>
          </p:cNvSpPr>
          <p:nvPr>
            <p:ph type="sldNum" sz="quarter" idx="11"/>
          </p:nvPr>
        </p:nvSpPr>
        <p:spPr>
          <a:ln/>
        </p:spPr>
        <p:txBody>
          <a:bodyPr/>
          <a:lstStyle>
            <a:lvl1pPr>
              <a:defRPr sz="1400"/>
            </a:lvl1pPr>
          </a:lstStyle>
          <a:p>
            <a:fld id="{DDB207D8-9A13-4AB4-81F1-7BBA3CBB6C33}" type="slidenum">
              <a:rPr lang="en-US" smtClean="0"/>
              <a:pPr/>
              <a:t>‹#›</a:t>
            </a:fld>
            <a:endParaRPr lang="en-US" dirty="0"/>
          </a:p>
        </p:txBody>
      </p:sp>
      <p:sp>
        <p:nvSpPr>
          <p:cNvPr id="6" name="Text Box 20"/>
          <p:cNvSpPr txBox="1">
            <a:spLocks noChangeArrowheads="1"/>
          </p:cNvSpPr>
          <p:nvPr userDrawn="1"/>
        </p:nvSpPr>
        <p:spPr bwMode="auto">
          <a:xfrm>
            <a:off x="1293813" y="6351588"/>
            <a:ext cx="6629400" cy="506412"/>
          </a:xfrm>
          <a:prstGeom prst="rect">
            <a:avLst/>
          </a:prstGeom>
          <a:noFill/>
          <a:ln w="9525">
            <a:noFill/>
            <a:miter lim="800000"/>
            <a:headEnd/>
            <a:tailEnd/>
          </a:ln>
          <a:effectLst/>
        </p:spPr>
        <p:txBody>
          <a:bodyPr anchor="b">
            <a:spAutoFit/>
          </a:bodyPr>
          <a:lstStyle/>
          <a:p>
            <a:pPr algn="ctr" eaLnBrk="1" hangingPunct="1">
              <a:spcBef>
                <a:spcPct val="20000"/>
              </a:spcBef>
              <a:defRPr/>
            </a:pPr>
            <a:r>
              <a:rPr lang="en-US" sz="800" dirty="0">
                <a:solidFill>
                  <a:schemeClr val="tx1"/>
                </a:solidFill>
              </a:rPr>
              <a:t>The technical data in this document (or file) is controlled for export under the International Traffic in Arms Regulations (ITAR),</a:t>
            </a:r>
          </a:p>
          <a:p>
            <a:pPr algn="ctr" eaLnBrk="1" hangingPunct="1">
              <a:spcBef>
                <a:spcPct val="20000"/>
              </a:spcBef>
              <a:defRPr/>
            </a:pPr>
            <a:r>
              <a:rPr lang="en-US" sz="800" dirty="0">
                <a:solidFill>
                  <a:schemeClr val="tx1"/>
                </a:solidFill>
              </a:rPr>
              <a:t> 22 CFR 120-130. Violations of these laws may be subject to fines and penalties under the Arms Export Control Act, 22 U.S.C. 2778.</a:t>
            </a:r>
          </a:p>
          <a:p>
            <a:pPr algn="ctr" eaLnBrk="1" hangingPunct="1">
              <a:spcBef>
                <a:spcPct val="20000"/>
              </a:spcBef>
              <a:defRPr/>
            </a:pPr>
            <a:r>
              <a:rPr lang="en-US" sz="800" b="1" dirty="0">
                <a:solidFill>
                  <a:schemeClr val="tx1"/>
                </a:solidFill>
              </a:rPr>
              <a:t>May </a:t>
            </a:r>
            <a:r>
              <a:rPr lang="en-US" sz="800" b="1" dirty="0" smtClean="0">
                <a:solidFill>
                  <a:schemeClr val="tx1"/>
                </a:solidFill>
              </a:rPr>
              <a:t>contain Georgia Tech proprietary information; </a:t>
            </a:r>
            <a:r>
              <a:rPr lang="en-US" sz="800" b="1" dirty="0">
                <a:solidFill>
                  <a:schemeClr val="tx1"/>
                </a:solidFill>
              </a:rPr>
              <a:t>Not for public dissemination. </a:t>
            </a:r>
          </a:p>
        </p:txBody>
      </p:sp>
      <p:sp>
        <p:nvSpPr>
          <p:cNvPr id="7" name="Text Placeholder 2"/>
          <p:cNvSpPr>
            <a:spLocks noGrp="1"/>
          </p:cNvSpPr>
          <p:nvPr>
            <p:ph type="body" idx="12" hasCustomPrompt="1"/>
          </p:nvPr>
        </p:nvSpPr>
        <p:spPr>
          <a:xfrm>
            <a:off x="742936" y="3642595"/>
            <a:ext cx="7772400" cy="695325"/>
          </a:xfrm>
        </p:spPr>
        <p:txBody>
          <a:bodyPr anchor="ctr"/>
          <a:lstStyle>
            <a:lvl1pPr marL="0" indent="0" algn="ctr">
              <a:buNone/>
              <a:defRPr sz="1600" i="1" baseline="0">
                <a:solidFill>
                  <a:srgbClr val="06227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Location/Date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5400"/>
            <a:ext cx="1943100" cy="6146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5400"/>
            <a:ext cx="5676900" cy="6146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46200" y="25400"/>
            <a:ext cx="6315075" cy="642938"/>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143000"/>
            <a:ext cx="7772400" cy="5029200"/>
          </a:xfrm>
        </p:spPr>
        <p:txBody>
          <a:bodyPr/>
          <a:lstStyle/>
          <a:p>
            <a:pPr lvl="0"/>
            <a:r>
              <a:rPr lang="en-US" noProof="0" dirty="0" smtClean="0"/>
              <a:t>Click icon to add table</a:t>
            </a:r>
          </a:p>
        </p:txBody>
      </p:sp>
      <p:sp>
        <p:nvSpPr>
          <p:cNvPr id="5"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95500" y="53340"/>
            <a:ext cx="5425925" cy="480060"/>
          </a:xfrm>
        </p:spPr>
        <p:txBody>
          <a:bodyPr/>
          <a:lstStyle/>
          <a:p>
            <a:r>
              <a:rPr lang="en-US" dirty="0" smtClean="0"/>
              <a:t>Click to edit Master title style</a:t>
            </a:r>
            <a:endParaRPr lang="en-US" dirty="0"/>
          </a:p>
        </p:txBody>
      </p:sp>
      <p:sp>
        <p:nvSpPr>
          <p:cNvPr id="5"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
        <p:nvSpPr>
          <p:cNvPr id="6" name="Rectangle 3"/>
          <p:cNvSpPr>
            <a:spLocks noGrp="1" noChangeArrowheads="1"/>
          </p:cNvSpPr>
          <p:nvPr>
            <p:ph idx="1"/>
          </p:nvPr>
        </p:nvSpPr>
        <p:spPr bwMode="auto">
          <a:xfrm>
            <a:off x="454818" y="929157"/>
            <a:ext cx="8229600" cy="56240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5"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extLst>
      <p:ext uri="{BB962C8B-B14F-4D97-AF65-F5344CB8AC3E}">
        <p14:creationId xmlns:p14="http://schemas.microsoft.com/office/powerpoint/2010/main" xmlns="" val="163206060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685800" y="1143000"/>
            <a:ext cx="3810000" cy="5029200"/>
          </a:xfrm>
        </p:spPr>
        <p:txBody>
          <a:bodyPr/>
          <a:lstStyle>
            <a:lvl1pPr>
              <a:defRPr sz="2000"/>
            </a:lvl1pPr>
            <a:lvl2pPr>
              <a:defRPr sz="1800">
                <a:solidFill>
                  <a:srgbClr val="002060"/>
                </a:solidFill>
              </a:defRPr>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3"/>
          <p:cNvSpPr>
            <a:spLocks noGrp="1"/>
          </p:cNvSpPr>
          <p:nvPr>
            <p:ph sz="half" idx="2"/>
          </p:nvPr>
        </p:nvSpPr>
        <p:spPr>
          <a:xfrm>
            <a:off x="4648200" y="1143000"/>
            <a:ext cx="3810000" cy="5029200"/>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0162"/>
            <a:ext cx="8229600" cy="579438"/>
          </a:xfrm>
        </p:spPr>
        <p:txBody>
          <a:bodyPr/>
          <a:lstStyle>
            <a:lvl1pPr>
              <a:defRPr b="1"/>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752600"/>
            <a:ext cx="4040188" cy="4373563"/>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1752600"/>
            <a:ext cx="4041775" cy="4373563"/>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0"/>
            <a:ext cx="6248400" cy="685800"/>
          </a:xfrm>
        </p:spPr>
        <p:txBody>
          <a:bodyPr anchor="b"/>
          <a:lstStyle>
            <a:lvl1pPr algn="ctr">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98068" y="1174749"/>
            <a:ext cx="5111750" cy="5211763"/>
          </a:xfrm>
        </p:spPr>
        <p:txBody>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69603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05000" y="5224462"/>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05000" y="1036637"/>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905000" y="5791200"/>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6"/>
          <p:cNvSpPr>
            <a:spLocks noGrp="1" noChangeArrowheads="1"/>
          </p:cNvSpPr>
          <p:nvPr>
            <p:ph type="sldNum" sz="quarter" idx="11"/>
          </p:nvPr>
        </p:nvSpPr>
        <p:spPr>
          <a:ln/>
        </p:spPr>
        <p:txBody>
          <a:bodyPr/>
          <a:lstStyle>
            <a:lvl1pPr>
              <a:defRPr/>
            </a:lvl1pPr>
          </a:lstStyle>
          <a:p>
            <a:fld id="{DDB207D8-9A13-4AB4-81F1-7BBA3CBB6C33}" type="slidenum">
              <a:rPr lang="en-US" smtClean="0"/>
              <a:pPr/>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7"/>
          <p:cNvSpPr>
            <a:spLocks noChangeArrowheads="1"/>
          </p:cNvSpPr>
          <p:nvPr userDrawn="1"/>
        </p:nvSpPr>
        <p:spPr bwMode="auto">
          <a:xfrm rot="10800000" flipH="1">
            <a:off x="1" y="495300"/>
            <a:ext cx="1181100" cy="228600"/>
          </a:xfrm>
          <a:prstGeom prst="rect">
            <a:avLst/>
          </a:prstGeom>
          <a:solidFill>
            <a:schemeClr val="tx1"/>
          </a:solidFill>
          <a:ln w="9525">
            <a:noFill/>
            <a:miter lim="800000"/>
            <a:headEnd/>
            <a:tailEnd/>
          </a:ln>
          <a:effectLst/>
        </p:spPr>
        <p:txBody>
          <a:bodyPr rot="10800000" wrap="none" anchor="ctr"/>
          <a:lstStyle/>
          <a:p>
            <a:pPr algn="ctr">
              <a:defRPr/>
            </a:pPr>
            <a:endParaRPr lang="en-US" dirty="0">
              <a:latin typeface="Times" pitchFamily="16" charset="0"/>
            </a:endParaRPr>
          </a:p>
        </p:txBody>
      </p:sp>
      <p:sp>
        <p:nvSpPr>
          <p:cNvPr id="4103" name="Rectangle 7"/>
          <p:cNvSpPr>
            <a:spLocks noChangeArrowheads="1"/>
          </p:cNvSpPr>
          <p:nvPr/>
        </p:nvSpPr>
        <p:spPr bwMode="auto">
          <a:xfrm rot="10800000" flipH="1">
            <a:off x="0" y="647700"/>
            <a:ext cx="9144000" cy="76200"/>
          </a:xfrm>
          <a:prstGeom prst="rect">
            <a:avLst/>
          </a:prstGeom>
          <a:solidFill>
            <a:schemeClr val="tx1"/>
          </a:solidFill>
          <a:ln w="9525">
            <a:noFill/>
            <a:miter lim="800000"/>
            <a:headEnd/>
            <a:tailEnd/>
          </a:ln>
          <a:effectLst/>
        </p:spPr>
        <p:txBody>
          <a:bodyPr rot="10800000" wrap="none" anchor="ctr"/>
          <a:lstStyle/>
          <a:p>
            <a:pPr algn="ctr">
              <a:defRPr/>
            </a:pPr>
            <a:endParaRPr lang="en-US" dirty="0">
              <a:latin typeface="Times" pitchFamily="16" charset="0"/>
            </a:endParaRPr>
          </a:p>
        </p:txBody>
      </p:sp>
      <p:sp>
        <p:nvSpPr>
          <p:cNvPr id="1026" name="Rectangle 2"/>
          <p:cNvSpPr>
            <a:spLocks noGrp="1" noChangeArrowheads="1"/>
          </p:cNvSpPr>
          <p:nvPr>
            <p:ph type="title"/>
          </p:nvPr>
        </p:nvSpPr>
        <p:spPr bwMode="auto">
          <a:xfrm>
            <a:off x="2095500" y="114300"/>
            <a:ext cx="5425925" cy="48006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454818" y="952500"/>
            <a:ext cx="8229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102" name="Rectangle 6"/>
          <p:cNvSpPr>
            <a:spLocks noGrp="1" noChangeArrowheads="1"/>
          </p:cNvSpPr>
          <p:nvPr>
            <p:ph type="sldNum" sz="quarter" idx="4"/>
          </p:nvPr>
        </p:nvSpPr>
        <p:spPr bwMode="auto">
          <a:xfrm>
            <a:off x="8275637" y="6553200"/>
            <a:ext cx="868363"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a:defRPr sz="1400">
                <a:solidFill>
                  <a:schemeClr val="tx1"/>
                </a:solidFill>
                <a:latin typeface="Arial" charset="0"/>
              </a:defRPr>
            </a:lvl1pPr>
          </a:lstStyle>
          <a:p>
            <a:fld id="{DDB207D8-9A13-4AB4-81F1-7BBA3CBB6C33}" type="slidenum">
              <a:rPr lang="en-US" smtClean="0"/>
              <a:pPr/>
              <a:t>‹#›</a:t>
            </a:fld>
            <a:endParaRPr lang="en-US" dirty="0"/>
          </a:p>
        </p:txBody>
      </p:sp>
      <p:pic>
        <p:nvPicPr>
          <p:cNvPr id="9" name="Picture 2"/>
          <p:cNvPicPr>
            <a:picLocks noChangeAspect="1" noChangeArrowheads="1"/>
          </p:cNvPicPr>
          <p:nvPr userDrawn="1"/>
        </p:nvPicPr>
        <p:blipFill>
          <a:blip r:embed="rId14" cstate="print"/>
          <a:srcRect/>
          <a:stretch>
            <a:fillRect/>
          </a:stretch>
        </p:blipFill>
        <p:spPr bwMode="auto">
          <a:xfrm>
            <a:off x="0" y="0"/>
            <a:ext cx="1204452" cy="533400"/>
          </a:xfrm>
          <a:prstGeom prst="rect">
            <a:avLst/>
          </a:prstGeom>
          <a:noFill/>
          <a:ln w="9525">
            <a:noFill/>
            <a:miter lim="800000"/>
            <a:headEnd/>
            <a:tailEnd/>
          </a:ln>
        </p:spPr>
      </p:pic>
      <p:pic>
        <p:nvPicPr>
          <p:cNvPr id="10" name="Picture 2" descr="C:\Aaron's Stuff 2008\GeorgiaTech\Research\ErosionProject\ErosionWriting2013\16Sep2013_Poster\CSMLSLogo1.png"/>
          <p:cNvPicPr>
            <a:picLocks noChangeAspect="1" noChangeArrowheads="1"/>
          </p:cNvPicPr>
          <p:nvPr userDrawn="1"/>
        </p:nvPicPr>
        <p:blipFill>
          <a:blip r:embed="rId15" cstate="print"/>
          <a:srcRect/>
          <a:stretch>
            <a:fillRect/>
          </a:stretch>
        </p:blipFill>
        <p:spPr bwMode="auto">
          <a:xfrm>
            <a:off x="1181100" y="0"/>
            <a:ext cx="914400" cy="640378"/>
          </a:xfrm>
          <a:prstGeom prst="rect">
            <a:avLst/>
          </a:prstGeom>
          <a:noFill/>
        </p:spPr>
      </p:pic>
      <p:pic>
        <p:nvPicPr>
          <p:cNvPr id="11" name="Picture 31"/>
          <p:cNvPicPr>
            <a:picLocks noChangeAspect="1" noChangeArrowheads="1"/>
          </p:cNvPicPr>
          <p:nvPr userDrawn="1"/>
        </p:nvPicPr>
        <p:blipFill>
          <a:blip r:embed="rId16" cstate="print"/>
          <a:srcRect b="10001"/>
          <a:stretch>
            <a:fillRect/>
          </a:stretch>
        </p:blipFill>
        <p:spPr bwMode="auto">
          <a:xfrm>
            <a:off x="7654079" y="38100"/>
            <a:ext cx="1489920" cy="4953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3" r:id="rId1"/>
    <p:sldLayoutId id="2147483662" r:id="rId2"/>
    <p:sldLayoutId id="214748367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hf hdr="0" ftr="0" dt="0"/>
  <p:txStyles>
    <p:titleStyle>
      <a:lvl1pPr algn="ctr" rtl="0" eaLnBrk="1" fontAlgn="base" hangingPunct="1">
        <a:spcBef>
          <a:spcPct val="0"/>
        </a:spcBef>
        <a:spcAft>
          <a:spcPct val="0"/>
        </a:spcAft>
        <a:tabLst>
          <a:tab pos="576263" algn="l"/>
        </a:tabLst>
        <a:defRPr sz="2400" b="1" cap="small" baseline="0">
          <a:solidFill>
            <a:schemeClr val="tx1"/>
          </a:solidFill>
          <a:latin typeface="+mj-lt"/>
          <a:ea typeface="+mj-ea"/>
          <a:cs typeface="+mj-cs"/>
        </a:defRPr>
      </a:lvl1pPr>
      <a:lvl2pPr algn="ctr" rtl="0" eaLnBrk="1" fontAlgn="base" hangingPunct="1">
        <a:spcBef>
          <a:spcPct val="0"/>
        </a:spcBef>
        <a:spcAft>
          <a:spcPct val="0"/>
        </a:spcAft>
        <a:defRPr sz="2800">
          <a:solidFill>
            <a:srgbClr val="800000"/>
          </a:solidFill>
          <a:latin typeface="Arial" charset="0"/>
        </a:defRPr>
      </a:lvl2pPr>
      <a:lvl3pPr algn="ctr" rtl="0" eaLnBrk="1" fontAlgn="base" hangingPunct="1">
        <a:spcBef>
          <a:spcPct val="0"/>
        </a:spcBef>
        <a:spcAft>
          <a:spcPct val="0"/>
        </a:spcAft>
        <a:defRPr sz="2800">
          <a:solidFill>
            <a:srgbClr val="800000"/>
          </a:solidFill>
          <a:latin typeface="Arial" charset="0"/>
        </a:defRPr>
      </a:lvl3pPr>
      <a:lvl4pPr algn="ctr" rtl="0" eaLnBrk="1" fontAlgn="base" hangingPunct="1">
        <a:spcBef>
          <a:spcPct val="0"/>
        </a:spcBef>
        <a:spcAft>
          <a:spcPct val="0"/>
        </a:spcAft>
        <a:defRPr sz="2800">
          <a:solidFill>
            <a:srgbClr val="800000"/>
          </a:solidFill>
          <a:latin typeface="Arial" charset="0"/>
        </a:defRPr>
      </a:lvl4pPr>
      <a:lvl5pPr algn="ctr" rtl="0" eaLnBrk="1" fontAlgn="base" hangingPunct="1">
        <a:spcBef>
          <a:spcPct val="0"/>
        </a:spcBef>
        <a:spcAft>
          <a:spcPct val="0"/>
        </a:spcAft>
        <a:defRPr sz="2800">
          <a:solidFill>
            <a:srgbClr val="800000"/>
          </a:solidFill>
          <a:latin typeface="Arial" charset="0"/>
        </a:defRPr>
      </a:lvl5pPr>
      <a:lvl6pPr marL="457200" algn="ctr" rtl="0" eaLnBrk="1" fontAlgn="base" hangingPunct="1">
        <a:spcBef>
          <a:spcPct val="0"/>
        </a:spcBef>
        <a:spcAft>
          <a:spcPct val="0"/>
        </a:spcAft>
        <a:defRPr sz="2800">
          <a:solidFill>
            <a:srgbClr val="800000"/>
          </a:solidFill>
          <a:latin typeface="Arial" charset="0"/>
        </a:defRPr>
      </a:lvl6pPr>
      <a:lvl7pPr marL="914400" algn="ctr" rtl="0" eaLnBrk="1" fontAlgn="base" hangingPunct="1">
        <a:spcBef>
          <a:spcPct val="0"/>
        </a:spcBef>
        <a:spcAft>
          <a:spcPct val="0"/>
        </a:spcAft>
        <a:defRPr sz="2800">
          <a:solidFill>
            <a:srgbClr val="800000"/>
          </a:solidFill>
          <a:latin typeface="Arial" charset="0"/>
        </a:defRPr>
      </a:lvl7pPr>
      <a:lvl8pPr marL="1371600" algn="ctr" rtl="0" eaLnBrk="1" fontAlgn="base" hangingPunct="1">
        <a:spcBef>
          <a:spcPct val="0"/>
        </a:spcBef>
        <a:spcAft>
          <a:spcPct val="0"/>
        </a:spcAft>
        <a:defRPr sz="2800">
          <a:solidFill>
            <a:srgbClr val="800000"/>
          </a:solidFill>
          <a:latin typeface="Arial" charset="0"/>
        </a:defRPr>
      </a:lvl8pPr>
      <a:lvl9pPr marL="1828800" algn="ctr" rtl="0" eaLnBrk="1" fontAlgn="base" hangingPunct="1">
        <a:spcBef>
          <a:spcPct val="0"/>
        </a:spcBef>
        <a:spcAft>
          <a:spcPct val="0"/>
        </a:spcAft>
        <a:defRPr sz="2800">
          <a:solidFill>
            <a:srgbClr val="800000"/>
          </a:solidFill>
          <a:latin typeface="Arial" charset="0"/>
        </a:defRPr>
      </a:lvl9pPr>
    </p:titleStyle>
    <p:bodyStyle>
      <a:lvl1pPr marL="342900" indent="-342900" algn="l" rtl="0" eaLnBrk="1" fontAlgn="base" hangingPunct="1">
        <a:spcBef>
          <a:spcPct val="20000"/>
        </a:spcBef>
        <a:spcAft>
          <a:spcPct val="0"/>
        </a:spcAft>
        <a:buChar char="•"/>
        <a:defRPr sz="2000">
          <a:solidFill>
            <a:srgbClr val="133CAC"/>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Char char="–"/>
        <a:defRPr sz="1800">
          <a:solidFill>
            <a:schemeClr val="tx1"/>
          </a:solidFill>
          <a:latin typeface="Times New Roman" pitchFamily="18" charset="0"/>
          <a:cs typeface="Times New Roman" pitchFamily="18" charset="0"/>
        </a:defRPr>
      </a:lvl2pPr>
      <a:lvl3pPr marL="1143000" indent="-228600" algn="l" rtl="0" eaLnBrk="1" fontAlgn="base" hangingPunct="1">
        <a:spcBef>
          <a:spcPct val="20000"/>
        </a:spcBef>
        <a:spcAft>
          <a:spcPct val="0"/>
        </a:spcAft>
        <a:buChar char="•"/>
        <a:defRPr sz="1600" baseline="0">
          <a:solidFill>
            <a:srgbClr val="133CAC"/>
          </a:solidFill>
          <a:latin typeface="Times New Roman" pitchFamily="18" charset="0"/>
          <a:cs typeface="Times New Roman" pitchFamily="18" charset="0"/>
        </a:defRPr>
      </a:lvl3pPr>
      <a:lvl4pPr marL="1600200" indent="-228600" algn="l" rtl="0" eaLnBrk="1" fontAlgn="base" hangingPunct="1">
        <a:spcBef>
          <a:spcPct val="20000"/>
        </a:spcBef>
        <a:spcAft>
          <a:spcPct val="0"/>
        </a:spcAft>
        <a:buChar char="–"/>
        <a:defRPr sz="1400">
          <a:solidFill>
            <a:schemeClr val="tx1"/>
          </a:solidFill>
          <a:latin typeface="Times New Roman" pitchFamily="18" charset="0"/>
          <a:cs typeface="Times New Roman" pitchFamily="18" charset="0"/>
        </a:defRPr>
      </a:lvl4pPr>
      <a:lvl5pPr marL="2057400" indent="-228600" algn="l" rtl="0" eaLnBrk="1" fontAlgn="base" hangingPunct="1">
        <a:spcBef>
          <a:spcPct val="20000"/>
        </a:spcBef>
        <a:spcAft>
          <a:spcPct val="0"/>
        </a:spcAft>
        <a:buFont typeface="Arial" panose="020B0604020202020204" pitchFamily="34" charset="0"/>
        <a:buChar char="•"/>
        <a:defRPr sz="1400">
          <a:solidFill>
            <a:srgbClr val="133CAC"/>
          </a:solidFill>
          <a:latin typeface="Times New Roman" pitchFamily="18" charset="0"/>
          <a:cs typeface="Times New Roman" pitchFamily="18" charset="0"/>
        </a:defRPr>
      </a:lvl5pPr>
      <a:lvl6pPr marL="2514600" indent="-228600" algn="l" rtl="0" eaLnBrk="1" fontAlgn="base" hangingPunct="1">
        <a:spcBef>
          <a:spcPct val="20000"/>
        </a:spcBef>
        <a:spcAft>
          <a:spcPct val="0"/>
        </a:spcAft>
        <a:buChar char="»"/>
        <a:defRPr sz="1400">
          <a:solidFill>
            <a:srgbClr val="004080"/>
          </a:solidFill>
          <a:latin typeface="+mn-lt"/>
        </a:defRPr>
      </a:lvl6pPr>
      <a:lvl7pPr marL="2971800" indent="-228600" algn="l" rtl="0" eaLnBrk="1" fontAlgn="base" hangingPunct="1">
        <a:spcBef>
          <a:spcPct val="20000"/>
        </a:spcBef>
        <a:spcAft>
          <a:spcPct val="0"/>
        </a:spcAft>
        <a:buChar char="»"/>
        <a:defRPr sz="1400">
          <a:solidFill>
            <a:srgbClr val="004080"/>
          </a:solidFill>
          <a:latin typeface="+mn-lt"/>
        </a:defRPr>
      </a:lvl7pPr>
      <a:lvl8pPr marL="3429000" indent="-228600" algn="l" rtl="0" eaLnBrk="1" fontAlgn="base" hangingPunct="1">
        <a:spcBef>
          <a:spcPct val="20000"/>
        </a:spcBef>
        <a:spcAft>
          <a:spcPct val="0"/>
        </a:spcAft>
        <a:buChar char="»"/>
        <a:defRPr sz="1400">
          <a:solidFill>
            <a:srgbClr val="004080"/>
          </a:solidFill>
          <a:latin typeface="+mn-lt"/>
        </a:defRPr>
      </a:lvl8pPr>
      <a:lvl9pPr marL="3886200" indent="-228600" algn="l" rtl="0" eaLnBrk="1" fontAlgn="base" hangingPunct="1">
        <a:spcBef>
          <a:spcPct val="20000"/>
        </a:spcBef>
        <a:spcAft>
          <a:spcPct val="0"/>
        </a:spcAft>
        <a:buChar char="»"/>
        <a:defRPr sz="1400">
          <a:solidFill>
            <a:srgbClr val="00408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package" Target="../embeddings/Microsoft_Office_Word_Document2.docx"/><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package" Target="../embeddings/Microsoft_Office_Word_Document4.docx"/><Relationship Id="rId4" Type="http://schemas.openxmlformats.org/officeDocument/2006/relationships/package" Target="../embeddings/Microsoft_Office_Word_Document3.docx"/></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package" Target="../embeddings/Microsoft_Office_Word_Document1.docx"/></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4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8.xml.rels><?xml version="1.0" encoding="UTF-8" standalone="yes"?>
<Relationships xmlns="http://schemas.openxmlformats.org/package/2006/relationships"><Relationship Id="rId3" Type="http://schemas.openxmlformats.org/officeDocument/2006/relationships/package" Target="../embeddings/Microsoft_Office_Excel_Worksheet5.xlsx"/><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package" Target="../embeddings/Microsoft_Office_Word_Document9.docx"/><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package" Target="../embeddings/Microsoft_Office_Word_Document8.docx"/><Relationship Id="rId5" Type="http://schemas.openxmlformats.org/officeDocument/2006/relationships/package" Target="../embeddings/Microsoft_Office_Word_Document7.docx"/><Relationship Id="rId4" Type="http://schemas.openxmlformats.org/officeDocument/2006/relationships/package" Target="../embeddings/Microsoft_Office_Word_Document6.docx"/></Relationships>
</file>

<file path=ppt/slides/_rels/slide51.xml.rels><?xml version="1.0" encoding="UTF-8" standalone="yes"?>
<Relationships xmlns="http://schemas.openxmlformats.org/package/2006/relationships"><Relationship Id="rId3" Type="http://schemas.openxmlformats.org/officeDocument/2006/relationships/package" Target="../embeddings/Microsoft_Office_Word_Document10.docx"/><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package" Target="../embeddings/Microsoft_Office_Word_Document12.docx"/><Relationship Id="rId4" Type="http://schemas.openxmlformats.org/officeDocument/2006/relationships/package" Target="../embeddings/Microsoft_Office_Word_Document11.docx"/></Relationships>
</file>

<file path=ppt/slides/_rels/slide52.xml.rels><?xml version="1.0" encoding="UTF-8" standalone="yes"?>
<Relationships xmlns="http://schemas.openxmlformats.org/package/2006/relationships"><Relationship Id="rId3" Type="http://schemas.openxmlformats.org/officeDocument/2006/relationships/package" Target="../embeddings/Microsoft_Office_Word_Document13.docx"/><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package" Target="../embeddings/Microsoft_Office_Word_Document15.docx"/><Relationship Id="rId4" Type="http://schemas.openxmlformats.org/officeDocument/2006/relationships/package" Target="../embeddings/Microsoft_Office_Word_Document14.docx"/></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Investigation of Hall Effect Thruster Channel Wall Erosion Mechanisms</a:t>
            </a:r>
            <a:endParaRPr lang="en-US" dirty="0"/>
          </a:p>
        </p:txBody>
      </p:sp>
      <p:sp>
        <p:nvSpPr>
          <p:cNvPr id="3" name="Text Placeholder 2"/>
          <p:cNvSpPr>
            <a:spLocks noGrp="1"/>
          </p:cNvSpPr>
          <p:nvPr>
            <p:ph type="body" idx="1"/>
          </p:nvPr>
        </p:nvSpPr>
        <p:spPr>
          <a:xfrm>
            <a:off x="685800" y="5105400"/>
            <a:ext cx="7784284" cy="666750"/>
          </a:xfrm>
        </p:spPr>
        <p:txBody>
          <a:bodyPr/>
          <a:lstStyle/>
          <a:p>
            <a:r>
              <a:rPr lang="en-US" dirty="0" smtClean="0"/>
              <a:t>Aaron M. Schinder</a:t>
            </a:r>
          </a:p>
          <a:p>
            <a:r>
              <a:rPr lang="en-US" sz="1400" i="1" dirty="0" smtClean="0"/>
              <a:t>Advisor: Prof Mitchell Walker</a:t>
            </a:r>
          </a:p>
          <a:p>
            <a:r>
              <a:rPr lang="en-US" sz="1400" i="1" dirty="0" smtClean="0"/>
              <a:t>Advisor: Prof Julian Rimoli</a:t>
            </a:r>
          </a:p>
          <a:p>
            <a:r>
              <a:rPr lang="en-US" sz="1400" i="1" dirty="0" smtClean="0"/>
              <a:t>Georgia Institute of Technology</a:t>
            </a:r>
          </a:p>
          <a:p>
            <a:endParaRPr lang="en-US" sz="1400" i="1" dirty="0"/>
          </a:p>
        </p:txBody>
      </p:sp>
      <p:sp>
        <p:nvSpPr>
          <p:cNvPr id="4" name="Text Placeholder 3"/>
          <p:cNvSpPr>
            <a:spLocks noGrp="1"/>
          </p:cNvSpPr>
          <p:nvPr>
            <p:ph type="body" idx="12"/>
          </p:nvPr>
        </p:nvSpPr>
        <p:spPr>
          <a:xfrm>
            <a:off x="715262" y="3533775"/>
            <a:ext cx="7772400" cy="695325"/>
          </a:xfrm>
        </p:spPr>
        <p:txBody>
          <a:bodyPr/>
          <a:lstStyle/>
          <a:p>
            <a:r>
              <a:rPr lang="en-US" dirty="0" smtClean="0"/>
              <a:t>Montgomery Knight 317</a:t>
            </a:r>
          </a:p>
          <a:p>
            <a:r>
              <a:rPr lang="en-US" dirty="0" smtClean="0"/>
              <a:t>2 August 2016</a:t>
            </a:r>
            <a:endParaRPr lang="en-US" dirty="0"/>
          </a:p>
        </p:txBody>
      </p:sp>
    </p:spTree>
    <p:extLst>
      <p:ext uri="{BB962C8B-B14F-4D97-AF65-F5344CB8AC3E}">
        <p14:creationId xmlns:p14="http://schemas.microsoft.com/office/powerpoint/2010/main" xmlns="" val="30467570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Goals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10</a:t>
            </a:fld>
            <a:endParaRPr lang="en-US" dirty="0"/>
          </a:p>
        </p:txBody>
      </p:sp>
      <p:sp>
        <p:nvSpPr>
          <p:cNvPr id="4" name="Content Placeholder 3"/>
          <p:cNvSpPr>
            <a:spLocks noGrp="1"/>
          </p:cNvSpPr>
          <p:nvPr>
            <p:ph idx="1"/>
          </p:nvPr>
        </p:nvSpPr>
        <p:spPr/>
        <p:txBody>
          <a:bodyPr/>
          <a:lstStyle/>
          <a:p>
            <a:r>
              <a:rPr lang="en-US" sz="2400" dirty="0" smtClean="0"/>
              <a:t>The goals of this research are to explain currently unexplained features:</a:t>
            </a:r>
          </a:p>
          <a:p>
            <a:endParaRPr lang="en-US" sz="2400" dirty="0" smtClean="0"/>
          </a:p>
          <a:p>
            <a:r>
              <a:rPr lang="en-US" sz="2400" dirty="0" smtClean="0"/>
              <a:t>The effect of plasma erosion on a complex heterogeneous material.</a:t>
            </a:r>
          </a:p>
          <a:p>
            <a:pPr lvl="1"/>
            <a:r>
              <a:rPr lang="en-US" sz="2000" dirty="0" smtClean="0"/>
              <a:t>The effects of material heterogeneity on the generation of surface features.</a:t>
            </a:r>
          </a:p>
          <a:p>
            <a:pPr lvl="1"/>
            <a:r>
              <a:rPr lang="en-US" sz="2000" dirty="0" smtClean="0"/>
              <a:t>The effects of ion impact angles on the generation of surface features.</a:t>
            </a:r>
          </a:p>
          <a:p>
            <a:pPr lvl="1"/>
            <a:endParaRPr lang="en-US" sz="2000" dirty="0" smtClean="0"/>
          </a:p>
          <a:p>
            <a:r>
              <a:rPr lang="en-US" sz="2400" dirty="0" smtClean="0"/>
              <a:t>The process by which large 3D structures, such as the anomalous erosion ridges grow.</a:t>
            </a:r>
          </a:p>
        </p:txBody>
      </p:sp>
    </p:spTree>
    <p:extLst>
      <p:ext uri="{BB962C8B-B14F-4D97-AF65-F5344CB8AC3E}">
        <p14:creationId xmlns:p14="http://schemas.microsoft.com/office/powerpoint/2010/main" xmlns="" val="38300471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Investigation of AFRL/UM P5</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11</a:t>
            </a:fld>
            <a:endParaRPr lang="en-US" dirty="0"/>
          </a:p>
        </p:txBody>
      </p:sp>
      <p:sp>
        <p:nvSpPr>
          <p:cNvPr id="4" name="Content Placeholder 3"/>
          <p:cNvSpPr>
            <a:spLocks noGrp="1"/>
          </p:cNvSpPr>
          <p:nvPr>
            <p:ph idx="1"/>
          </p:nvPr>
        </p:nvSpPr>
        <p:spPr>
          <a:xfrm>
            <a:off x="454818" y="929157"/>
            <a:ext cx="4383882" cy="5624043"/>
          </a:xfrm>
        </p:spPr>
        <p:txBody>
          <a:bodyPr/>
          <a:lstStyle/>
          <a:p>
            <a:r>
              <a:rPr lang="en-US" dirty="0" smtClean="0"/>
              <a:t>AFRL/UM P5 thruster investigated with SEM microscopy and XPS profilometry [4].</a:t>
            </a:r>
          </a:p>
          <a:p>
            <a:r>
              <a:rPr lang="en-US" dirty="0" smtClean="0"/>
              <a:t>M26 Borosil Material:</a:t>
            </a:r>
          </a:p>
          <a:p>
            <a:pPr lvl="1"/>
            <a:r>
              <a:rPr lang="en-US" dirty="0" smtClean="0"/>
              <a:t>Complex heterogeneous composite</a:t>
            </a:r>
          </a:p>
          <a:p>
            <a:pPr lvl="1"/>
            <a:r>
              <a:rPr lang="en-US" dirty="0" smtClean="0"/>
              <a:t>Thin (0.1 x 10-100 µm) BN flakes</a:t>
            </a:r>
          </a:p>
          <a:p>
            <a:pPr lvl="1"/>
            <a:r>
              <a:rPr lang="en-US" dirty="0" smtClean="0"/>
              <a:t>Silica matrix</a:t>
            </a:r>
          </a:p>
          <a:p>
            <a:r>
              <a:rPr lang="en-US" dirty="0" smtClean="0"/>
              <a:t>Plasma erosion of a complex material is more complex than simple heterogeneous model.</a:t>
            </a:r>
          </a:p>
          <a:p>
            <a:endParaRPr lang="en-US" dirty="0" smtClean="0"/>
          </a:p>
        </p:txBody>
      </p:sp>
      <p:pic>
        <p:nvPicPr>
          <p:cNvPr id="5" name="Picture 4" descr="C:\Users\Aaron\Dropbox\Schinder_Outbox\Schinder_Dissertation\Figures\Figure3_1\AFRLUMP5_OuterChannel_v1.png"/>
          <p:cNvPicPr/>
          <p:nvPr/>
        </p:nvPicPr>
        <p:blipFill>
          <a:blip r:embed="rId3" cstate="print"/>
          <a:srcRect/>
          <a:stretch>
            <a:fillRect/>
          </a:stretch>
        </p:blipFill>
        <p:spPr bwMode="auto">
          <a:xfrm>
            <a:off x="5981700" y="800101"/>
            <a:ext cx="2628900" cy="2667000"/>
          </a:xfrm>
          <a:prstGeom prst="rect">
            <a:avLst/>
          </a:prstGeom>
          <a:noFill/>
          <a:ln w="9525">
            <a:noFill/>
            <a:miter lim="800000"/>
            <a:headEnd/>
            <a:tailEnd/>
          </a:ln>
        </p:spPr>
      </p:pic>
      <p:pic>
        <p:nvPicPr>
          <p:cNvPr id="6" name="Picture 5" descr="C:\Users\Aaron\Dropbox\Schinder_Outbox\Schinder_Dissertation\Figures\Figure3_3\Fig3v5pres.jpg"/>
          <p:cNvPicPr/>
          <p:nvPr/>
        </p:nvPicPr>
        <p:blipFill>
          <a:blip r:embed="rId4" cstate="print"/>
          <a:srcRect/>
          <a:stretch>
            <a:fillRect/>
          </a:stretch>
        </p:blipFill>
        <p:spPr bwMode="auto">
          <a:xfrm>
            <a:off x="5791200" y="3924300"/>
            <a:ext cx="2962275" cy="2228850"/>
          </a:xfrm>
          <a:prstGeom prst="rect">
            <a:avLst/>
          </a:prstGeom>
          <a:noFill/>
          <a:ln w="9525">
            <a:noFill/>
            <a:miter lim="800000"/>
            <a:headEnd/>
            <a:tailEnd/>
          </a:ln>
        </p:spPr>
      </p:pic>
      <p:sp>
        <p:nvSpPr>
          <p:cNvPr id="7" name="TextBox 6"/>
          <p:cNvSpPr txBox="1"/>
          <p:nvPr/>
        </p:nvSpPr>
        <p:spPr>
          <a:xfrm>
            <a:off x="6057900" y="3505200"/>
            <a:ext cx="2459263"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AFRL/UM P5 Outer Channel</a:t>
            </a:r>
          </a:p>
        </p:txBody>
      </p:sp>
      <p:sp>
        <p:nvSpPr>
          <p:cNvPr id="8" name="TextBox 7"/>
          <p:cNvSpPr txBox="1"/>
          <p:nvPr/>
        </p:nvSpPr>
        <p:spPr>
          <a:xfrm>
            <a:off x="5815534" y="6172200"/>
            <a:ext cx="2961003"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SEM of M26 Material Cross Section</a:t>
            </a:r>
          </a:p>
        </p:txBody>
      </p:sp>
      <p:sp>
        <p:nvSpPr>
          <p:cNvPr id="9" name="TextBox 8"/>
          <p:cNvSpPr txBox="1"/>
          <p:nvPr/>
        </p:nvSpPr>
        <p:spPr>
          <a:xfrm>
            <a:off x="0" y="5473005"/>
            <a:ext cx="5295900" cy="1569660"/>
          </a:xfrm>
          <a:prstGeom prst="rect">
            <a:avLst/>
          </a:prstGeom>
          <a:noFill/>
        </p:spPr>
        <p:txBody>
          <a:bodyPr wrap="square" rtlCol="0">
            <a:spAutoFit/>
          </a:bodyPr>
          <a:lstStyle/>
          <a:p>
            <a:r>
              <a:rPr lang="en-US" sz="1600" dirty="0" smtClean="0">
                <a:latin typeface="Times" pitchFamily="18" charset="0"/>
                <a:cs typeface="Times" pitchFamily="18" charset="0"/>
              </a:rPr>
              <a:t>Investigation, model and results published in JPP paper: </a:t>
            </a:r>
          </a:p>
          <a:p>
            <a:r>
              <a:rPr lang="en-US" sz="1600" dirty="0" smtClean="0">
                <a:latin typeface="Times" pitchFamily="18" charset="0"/>
                <a:cs typeface="Times" pitchFamily="18" charset="0"/>
              </a:rPr>
              <a:t>A. Schinder, M. Walker, and J. Rimoli, “3D Model for Erosion of a Hall Effect Thruster Discharge Channel Wall,” </a:t>
            </a:r>
            <a:r>
              <a:rPr lang="en-US" sz="1600" i="1" dirty="0" smtClean="0">
                <a:latin typeface="Times" pitchFamily="18" charset="0"/>
                <a:cs typeface="Times" pitchFamily="18" charset="0"/>
              </a:rPr>
              <a:t>Journal of Propulsion and Power</a:t>
            </a:r>
            <a:r>
              <a:rPr lang="en-US" sz="1600" dirty="0" smtClean="0">
                <a:latin typeface="Times" pitchFamily="18" charset="0"/>
                <a:cs typeface="Times" pitchFamily="18" charset="0"/>
              </a:rPr>
              <a:t>, vol. 30, no. 5, pp. 1373–1382, 2014.</a:t>
            </a:r>
          </a:p>
          <a:p>
            <a:endParaRPr lang="en-US" sz="1600" dirty="0" smtClean="0">
              <a:latin typeface="Times" pitchFamily="18" charset="0"/>
              <a:cs typeface="Times" pitchFamily="18" charset="0"/>
            </a:endParaRPr>
          </a:p>
          <a:p>
            <a:pPr algn="ctr"/>
            <a:endParaRPr lang="en-US" sz="1600" b="1" dirty="0" smtClean="0">
              <a:latin typeface="Times" pitchFamily="18" charset="0"/>
              <a:cs typeface="Times"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Investigation of AFRL/UM P5</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12</a:t>
            </a:fld>
            <a:endParaRPr lang="en-US" dirty="0"/>
          </a:p>
        </p:txBody>
      </p:sp>
      <p:sp>
        <p:nvSpPr>
          <p:cNvPr id="4" name="Content Placeholder 3"/>
          <p:cNvSpPr>
            <a:spLocks noGrp="1"/>
          </p:cNvSpPr>
          <p:nvPr>
            <p:ph idx="1"/>
          </p:nvPr>
        </p:nvSpPr>
        <p:spPr>
          <a:xfrm>
            <a:off x="454818" y="929157"/>
            <a:ext cx="4993482" cy="5624043"/>
          </a:xfrm>
        </p:spPr>
        <p:txBody>
          <a:bodyPr/>
          <a:lstStyle/>
          <a:p>
            <a:r>
              <a:rPr lang="en-US" dirty="0" smtClean="0"/>
              <a:t>Complex features are produced in highly eroded region of the thruster:</a:t>
            </a:r>
          </a:p>
          <a:p>
            <a:pPr lvl="1"/>
            <a:r>
              <a:rPr lang="en-US" dirty="0" smtClean="0"/>
              <a:t>Large scales (100s </a:t>
            </a:r>
            <a:r>
              <a:rPr lang="en-US" dirty="0" smtClean="0">
                <a:latin typeface="Calibri"/>
              </a:rPr>
              <a:t>µm): “Pike-tongue” structures [5].</a:t>
            </a:r>
          </a:p>
          <a:p>
            <a:pPr lvl="1"/>
            <a:endParaRPr lang="en-US" dirty="0" smtClean="0">
              <a:latin typeface="Calibri"/>
            </a:endParaRPr>
          </a:p>
          <a:p>
            <a:pPr lvl="1">
              <a:buNone/>
            </a:pPr>
            <a:endParaRPr lang="en-US" dirty="0" smtClean="0">
              <a:latin typeface="Calibri"/>
            </a:endParaRPr>
          </a:p>
          <a:p>
            <a:pPr lvl="1">
              <a:buNone/>
            </a:pPr>
            <a:endParaRPr lang="en-US" dirty="0" smtClean="0">
              <a:latin typeface="Calibri"/>
            </a:endParaRPr>
          </a:p>
          <a:p>
            <a:pPr lvl="1">
              <a:buNone/>
            </a:pPr>
            <a:endParaRPr lang="en-US" dirty="0" smtClean="0">
              <a:latin typeface="Calibri"/>
            </a:endParaRPr>
          </a:p>
          <a:p>
            <a:pPr lvl="1">
              <a:buNone/>
            </a:pPr>
            <a:endParaRPr lang="en-US" dirty="0" smtClean="0">
              <a:latin typeface="Calibri"/>
            </a:endParaRPr>
          </a:p>
          <a:p>
            <a:pPr lvl="1"/>
            <a:r>
              <a:rPr lang="en-US" dirty="0" smtClean="0">
                <a:latin typeface="Calibri"/>
              </a:rPr>
              <a:t>Small scales (1-10 µm): “Streak-marks.” </a:t>
            </a:r>
            <a:endParaRPr lang="en-US" dirty="0"/>
          </a:p>
        </p:txBody>
      </p:sp>
      <p:pic>
        <p:nvPicPr>
          <p:cNvPr id="5" name="Picture 2"/>
          <p:cNvPicPr>
            <a:picLocks noChangeAspect="1" noChangeArrowheads="1"/>
          </p:cNvPicPr>
          <p:nvPr/>
        </p:nvPicPr>
        <p:blipFill>
          <a:blip r:embed="rId2" cstate="print"/>
          <a:srcRect/>
          <a:stretch>
            <a:fillRect/>
          </a:stretch>
        </p:blipFill>
        <p:spPr bwMode="auto">
          <a:xfrm>
            <a:off x="5600700" y="1257300"/>
            <a:ext cx="3148011" cy="2363316"/>
          </a:xfrm>
          <a:prstGeom prst="rect">
            <a:avLst/>
          </a:prstGeom>
          <a:noFill/>
          <a:ln w="9525">
            <a:noFill/>
            <a:miter lim="800000"/>
            <a:headEnd/>
            <a:tailEnd/>
          </a:ln>
        </p:spPr>
      </p:pic>
      <p:sp>
        <p:nvSpPr>
          <p:cNvPr id="6" name="TextBox 5"/>
          <p:cNvSpPr txBox="1"/>
          <p:nvPr/>
        </p:nvSpPr>
        <p:spPr>
          <a:xfrm>
            <a:off x="8153400" y="3200400"/>
            <a:ext cx="685800" cy="307777"/>
          </a:xfrm>
          <a:prstGeom prst="rect">
            <a:avLst/>
          </a:prstGeom>
          <a:noFill/>
        </p:spPr>
        <p:txBody>
          <a:bodyPr wrap="square" rtlCol="0">
            <a:spAutoFit/>
          </a:bodyPr>
          <a:lstStyle/>
          <a:p>
            <a:r>
              <a:rPr lang="en-US" sz="1400" b="1" dirty="0" smtClean="0">
                <a:solidFill>
                  <a:schemeClr val="bg1"/>
                </a:solidFill>
                <a:latin typeface="Times New Roman" pitchFamily="18" charset="0"/>
                <a:cs typeface="Times New Roman" pitchFamily="18" charset="0"/>
              </a:rPr>
              <a:t>10 </a:t>
            </a:r>
            <a:r>
              <a:rPr lang="el-GR" sz="1400" b="1" dirty="0" smtClean="0">
                <a:solidFill>
                  <a:schemeClr val="bg1"/>
                </a:solidFill>
                <a:latin typeface="Times New Roman" pitchFamily="18" charset="0"/>
                <a:cs typeface="Times New Roman" pitchFamily="18" charset="0"/>
              </a:rPr>
              <a:t>μ</a:t>
            </a:r>
            <a:r>
              <a:rPr lang="en-US" sz="1400" b="1" dirty="0" smtClean="0">
                <a:solidFill>
                  <a:schemeClr val="bg1"/>
                </a:solidFill>
                <a:latin typeface="Times New Roman" pitchFamily="18" charset="0"/>
                <a:cs typeface="Times New Roman" pitchFamily="18" charset="0"/>
              </a:rPr>
              <a:t>m </a:t>
            </a:r>
            <a:endParaRPr lang="en-US" sz="1400" b="1" dirty="0">
              <a:solidFill>
                <a:schemeClr val="bg1"/>
              </a:solidFill>
              <a:latin typeface="Times New Roman" pitchFamily="18" charset="0"/>
              <a:cs typeface="Times New Roman" pitchFamily="18" charset="0"/>
            </a:endParaRPr>
          </a:p>
        </p:txBody>
      </p:sp>
      <p:pic>
        <p:nvPicPr>
          <p:cNvPr id="7" name="Picture 2" descr="C:\Aaron's Stuff 2008\GeorgiaTech\Research\ErosionProject\ErosionWriting2012\BNErosionSimPaper\FigureRecasting\Figure12\2342423.jpg"/>
          <p:cNvPicPr>
            <a:picLocks noChangeAspect="1" noChangeArrowheads="1"/>
          </p:cNvPicPr>
          <p:nvPr/>
        </p:nvPicPr>
        <p:blipFill>
          <a:blip r:embed="rId3" cstate="print"/>
          <a:srcRect/>
          <a:stretch>
            <a:fillRect/>
          </a:stretch>
        </p:blipFill>
        <p:spPr bwMode="auto">
          <a:xfrm>
            <a:off x="5600700" y="3886200"/>
            <a:ext cx="3162300" cy="2538272"/>
          </a:xfrm>
          <a:prstGeom prst="rect">
            <a:avLst/>
          </a:prstGeom>
          <a:noFill/>
        </p:spPr>
      </p:pic>
      <p:sp>
        <p:nvSpPr>
          <p:cNvPr id="8" name="TextBox 7"/>
          <p:cNvSpPr txBox="1"/>
          <p:nvPr/>
        </p:nvSpPr>
        <p:spPr>
          <a:xfrm>
            <a:off x="7848600" y="6057900"/>
            <a:ext cx="800100" cy="307777"/>
          </a:xfrm>
          <a:prstGeom prst="rect">
            <a:avLst/>
          </a:prstGeom>
          <a:noFill/>
        </p:spPr>
        <p:txBody>
          <a:bodyPr wrap="square" rtlCol="0">
            <a:spAutoFit/>
          </a:bodyPr>
          <a:lstStyle/>
          <a:p>
            <a:r>
              <a:rPr lang="en-US" sz="1400" b="1" dirty="0" smtClean="0">
                <a:solidFill>
                  <a:schemeClr val="bg1"/>
                </a:solidFill>
                <a:latin typeface="Times New Roman" pitchFamily="18" charset="0"/>
                <a:cs typeface="Times New Roman" pitchFamily="18" charset="0"/>
              </a:rPr>
              <a:t>20 µm</a:t>
            </a:r>
            <a:endParaRPr lang="en-US" sz="1400" b="1" dirty="0">
              <a:solidFill>
                <a:schemeClr val="bg1"/>
              </a:solidFill>
              <a:latin typeface="Times New Roman" pitchFamily="18" charset="0"/>
              <a:cs typeface="Times New Roman" pitchFamily="18" charset="0"/>
            </a:endParaRPr>
          </a:p>
        </p:txBody>
      </p:sp>
      <p:cxnSp>
        <p:nvCxnSpPr>
          <p:cNvPr id="10" name="Straight Arrow Connector 9"/>
          <p:cNvCxnSpPr/>
          <p:nvPr/>
        </p:nvCxnSpPr>
        <p:spPr bwMode="auto">
          <a:xfrm>
            <a:off x="7239000" y="1638300"/>
            <a:ext cx="0" cy="1143000"/>
          </a:xfrm>
          <a:prstGeom prst="straightConnector1">
            <a:avLst/>
          </a:prstGeom>
          <a:noFill/>
          <a:ln w="25400" cap="flat" cmpd="sng" algn="ctr">
            <a:solidFill>
              <a:schemeClr val="bg1"/>
            </a:solidFill>
            <a:prstDash val="solid"/>
            <a:round/>
            <a:headEnd type="none" w="med" len="med"/>
            <a:tailEnd type="arrow"/>
          </a:ln>
          <a:effectLst/>
        </p:spPr>
      </p:cxnSp>
      <p:cxnSp>
        <p:nvCxnSpPr>
          <p:cNvPr id="11" name="Straight Arrow Connector 10"/>
          <p:cNvCxnSpPr/>
          <p:nvPr/>
        </p:nvCxnSpPr>
        <p:spPr bwMode="auto">
          <a:xfrm>
            <a:off x="6438900" y="1676400"/>
            <a:ext cx="0" cy="1143000"/>
          </a:xfrm>
          <a:prstGeom prst="straightConnector1">
            <a:avLst/>
          </a:prstGeom>
          <a:noFill/>
          <a:ln w="25400" cap="flat" cmpd="sng" algn="ctr">
            <a:solidFill>
              <a:schemeClr val="bg1"/>
            </a:solidFill>
            <a:prstDash val="solid"/>
            <a:round/>
            <a:headEnd type="none" w="med" len="med"/>
            <a:tailEnd type="arrow"/>
          </a:ln>
          <a:effectLst/>
        </p:spPr>
      </p:cxnSp>
      <p:cxnSp>
        <p:nvCxnSpPr>
          <p:cNvPr id="12" name="Straight Arrow Connector 11"/>
          <p:cNvCxnSpPr/>
          <p:nvPr/>
        </p:nvCxnSpPr>
        <p:spPr bwMode="auto">
          <a:xfrm>
            <a:off x="8153400" y="1676400"/>
            <a:ext cx="0" cy="1143000"/>
          </a:xfrm>
          <a:prstGeom prst="straightConnector1">
            <a:avLst/>
          </a:prstGeom>
          <a:noFill/>
          <a:ln w="25400" cap="flat" cmpd="sng" algn="ctr">
            <a:solidFill>
              <a:schemeClr val="bg1"/>
            </a:solidFill>
            <a:prstDash val="solid"/>
            <a:round/>
            <a:headEnd type="none" w="med" len="med"/>
            <a:tailEnd type="arrow"/>
          </a:ln>
          <a:effectLst/>
        </p:spPr>
      </p:cxnSp>
      <p:cxnSp>
        <p:nvCxnSpPr>
          <p:cNvPr id="13" name="Straight Arrow Connector 12"/>
          <p:cNvCxnSpPr/>
          <p:nvPr/>
        </p:nvCxnSpPr>
        <p:spPr bwMode="auto">
          <a:xfrm>
            <a:off x="6591300" y="4381500"/>
            <a:ext cx="1333500" cy="0"/>
          </a:xfrm>
          <a:prstGeom prst="straightConnector1">
            <a:avLst/>
          </a:prstGeom>
          <a:noFill/>
          <a:ln w="25400" cap="flat" cmpd="sng" algn="ctr">
            <a:solidFill>
              <a:schemeClr val="bg1"/>
            </a:solidFill>
            <a:prstDash val="solid"/>
            <a:round/>
            <a:headEnd type="none" w="med" len="med"/>
            <a:tailEnd type="arrow"/>
          </a:ln>
          <a:effectLst/>
        </p:spPr>
      </p:cxnSp>
      <p:cxnSp>
        <p:nvCxnSpPr>
          <p:cNvPr id="15" name="Straight Arrow Connector 14"/>
          <p:cNvCxnSpPr/>
          <p:nvPr/>
        </p:nvCxnSpPr>
        <p:spPr bwMode="auto">
          <a:xfrm>
            <a:off x="6629400" y="5105400"/>
            <a:ext cx="1333500" cy="0"/>
          </a:xfrm>
          <a:prstGeom prst="straightConnector1">
            <a:avLst/>
          </a:prstGeom>
          <a:noFill/>
          <a:ln w="25400" cap="flat" cmpd="sng" algn="ctr">
            <a:solidFill>
              <a:schemeClr val="bg1"/>
            </a:solidFill>
            <a:prstDash val="solid"/>
            <a:round/>
            <a:headEnd type="none" w="med" len="med"/>
            <a:tailEnd type="arrow"/>
          </a:ln>
          <a:effectLst/>
        </p:spPr>
      </p:cxnSp>
      <p:cxnSp>
        <p:nvCxnSpPr>
          <p:cNvPr id="16" name="Straight Arrow Connector 15"/>
          <p:cNvCxnSpPr/>
          <p:nvPr/>
        </p:nvCxnSpPr>
        <p:spPr bwMode="auto">
          <a:xfrm>
            <a:off x="6591300" y="5791200"/>
            <a:ext cx="1333500" cy="0"/>
          </a:xfrm>
          <a:prstGeom prst="straightConnector1">
            <a:avLst/>
          </a:prstGeom>
          <a:noFill/>
          <a:ln w="25400" cap="flat" cmpd="sng" algn="ctr">
            <a:solidFill>
              <a:schemeClr val="bg1"/>
            </a:solidFill>
            <a:prstDash val="solid"/>
            <a:round/>
            <a:headEnd type="none" w="med" len="med"/>
            <a:tailEnd type="arrow"/>
          </a:ln>
          <a:effectLst/>
        </p:spPr>
      </p:cxnSp>
      <p:sp>
        <p:nvSpPr>
          <p:cNvPr id="17" name="TextBox 16"/>
          <p:cNvSpPr txBox="1"/>
          <p:nvPr/>
        </p:nvSpPr>
        <p:spPr>
          <a:xfrm>
            <a:off x="2819400" y="2286000"/>
            <a:ext cx="2555605" cy="1600438"/>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SEM microscope image of HE region, large FOV. Arrows show ion flow direction.</a:t>
            </a:r>
          </a:p>
          <a:p>
            <a:pPr algn="ctr"/>
            <a:endParaRPr lang="en-US" sz="1400" b="1" dirty="0" smtClean="0">
              <a:latin typeface="Times New Roman" pitchFamily="18" charset="0"/>
              <a:cs typeface="Times New Roman" pitchFamily="18" charset="0"/>
            </a:endParaRPr>
          </a:p>
          <a:p>
            <a:pPr algn="ctr"/>
            <a:r>
              <a:rPr lang="en-US" sz="1400" b="1" dirty="0" smtClean="0">
                <a:latin typeface="Times New Roman" pitchFamily="18" charset="0"/>
                <a:cs typeface="Times New Roman" pitchFamily="18" charset="0"/>
              </a:rPr>
              <a:t>SE contrast shows dark regions of BN, light regions of SiO</a:t>
            </a:r>
            <a:r>
              <a:rPr lang="en-US" sz="1400" b="1" baseline="-25000" dirty="0" smtClean="0">
                <a:latin typeface="Times New Roman" pitchFamily="18" charset="0"/>
                <a:cs typeface="Times New Roman" pitchFamily="18" charset="0"/>
              </a:rPr>
              <a:t>2</a:t>
            </a:r>
          </a:p>
        </p:txBody>
      </p:sp>
      <p:sp>
        <p:nvSpPr>
          <p:cNvPr id="18" name="TextBox 17"/>
          <p:cNvSpPr txBox="1"/>
          <p:nvPr/>
        </p:nvSpPr>
        <p:spPr>
          <a:xfrm>
            <a:off x="2705100" y="5181600"/>
            <a:ext cx="2555605" cy="738664"/>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SEM microscope image of HE region, small FOV. Arrows show ion flow direction.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3D Raytracing Model of Heterogeneous Plasma Erosion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13</a:t>
            </a:fld>
            <a:endParaRPr lang="en-US" dirty="0"/>
          </a:p>
        </p:txBody>
      </p:sp>
      <p:sp>
        <p:nvSpPr>
          <p:cNvPr id="4" name="Content Placeholder 3"/>
          <p:cNvSpPr>
            <a:spLocks noGrp="1"/>
          </p:cNvSpPr>
          <p:nvPr>
            <p:ph idx="1"/>
          </p:nvPr>
        </p:nvSpPr>
        <p:spPr>
          <a:xfrm>
            <a:off x="454818" y="929157"/>
            <a:ext cx="4879182" cy="2880843"/>
          </a:xfrm>
        </p:spPr>
        <p:txBody>
          <a:bodyPr/>
          <a:lstStyle/>
          <a:p>
            <a:r>
              <a:rPr lang="en-US" dirty="0" smtClean="0"/>
              <a:t>3D Raytracing Model Created to Understand Evolution of Borosil [4]:</a:t>
            </a:r>
          </a:p>
          <a:p>
            <a:pPr lvl="1"/>
            <a:r>
              <a:rPr lang="en-US" dirty="0" smtClean="0"/>
              <a:t>3D model of material domain. Grains and matrix.</a:t>
            </a:r>
          </a:p>
          <a:p>
            <a:pPr lvl="1"/>
            <a:r>
              <a:rPr lang="en-US" dirty="0" smtClean="0"/>
              <a:t>Models ions with a given energy and impact angle.</a:t>
            </a:r>
          </a:p>
          <a:p>
            <a:pPr lvl="1"/>
            <a:r>
              <a:rPr lang="en-US" dirty="0" smtClean="0"/>
              <a:t>Models surface geometry and shadowing.</a:t>
            </a:r>
          </a:p>
          <a:p>
            <a:pPr lvl="1"/>
            <a:r>
              <a:rPr lang="en-US" dirty="0" smtClean="0"/>
              <a:t>Sputtering models for each exposed material.</a:t>
            </a:r>
          </a:p>
        </p:txBody>
      </p:sp>
      <p:pic>
        <p:nvPicPr>
          <p:cNvPr id="5" name="Picture 4" descr="E:\Aaron's Stuff 2008\GeorgiaTech\Research\ErosionProject\ErosionWriting2012\BNErosionSimPaper\FigureRecasting\Figure4\f4v8.bmp"/>
          <p:cNvPicPr/>
          <p:nvPr/>
        </p:nvPicPr>
        <p:blipFill>
          <a:blip r:embed="rId3" cstate="print"/>
          <a:srcRect/>
          <a:stretch>
            <a:fillRect/>
          </a:stretch>
        </p:blipFill>
        <p:spPr bwMode="auto">
          <a:xfrm>
            <a:off x="1219200" y="4229100"/>
            <a:ext cx="3733800" cy="1905000"/>
          </a:xfrm>
          <a:prstGeom prst="rect">
            <a:avLst/>
          </a:prstGeom>
          <a:noFill/>
          <a:ln w="9525">
            <a:noFill/>
            <a:miter lim="800000"/>
            <a:headEnd/>
            <a:tailEnd/>
          </a:ln>
        </p:spPr>
      </p:pic>
      <p:pic>
        <p:nvPicPr>
          <p:cNvPr id="6" name="Picture 5" descr="C:\Users\Aaron\Dropbox\Schinder_Outbox\Schinder_Dissertation\Figures\Figure3_5\figure5v6b.png"/>
          <p:cNvPicPr/>
          <p:nvPr/>
        </p:nvPicPr>
        <p:blipFill>
          <a:blip r:embed="rId4" cstate="print"/>
          <a:srcRect/>
          <a:stretch>
            <a:fillRect/>
          </a:stretch>
        </p:blipFill>
        <p:spPr bwMode="auto">
          <a:xfrm>
            <a:off x="5257800" y="1143000"/>
            <a:ext cx="3886200" cy="4838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3D Raytracing Model of Heterogeneous Plasma Erosion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14</a:t>
            </a:fld>
            <a:endParaRPr lang="en-US" dirty="0"/>
          </a:p>
        </p:txBody>
      </p:sp>
      <p:sp>
        <p:nvSpPr>
          <p:cNvPr id="4" name="Content Placeholder 3"/>
          <p:cNvSpPr>
            <a:spLocks noGrp="1"/>
          </p:cNvSpPr>
          <p:nvPr>
            <p:ph idx="1"/>
          </p:nvPr>
        </p:nvSpPr>
        <p:spPr/>
        <p:txBody>
          <a:bodyPr/>
          <a:lstStyle/>
          <a:p>
            <a:r>
              <a:rPr lang="en-US" dirty="0" smtClean="0"/>
              <a:t>Model successfully reproduces observed features:</a:t>
            </a:r>
          </a:p>
          <a:p>
            <a:pPr lvl="1"/>
            <a:r>
              <a:rPr lang="en-US" dirty="0" smtClean="0"/>
              <a:t>Streak-marks reproduced at smallest scale (backup slides).</a:t>
            </a:r>
          </a:p>
          <a:p>
            <a:pPr lvl="1"/>
            <a:r>
              <a:rPr lang="en-US" dirty="0" smtClean="0"/>
              <a:t>The development of “pike-tongue” features reproduced.</a:t>
            </a:r>
          </a:p>
          <a:p>
            <a:pPr lvl="1"/>
            <a:r>
              <a:rPr lang="en-US" dirty="0" smtClean="0"/>
              <a:t>RMS roughness of 6 ± 2.5 µm observed, 8 µm predicted for 30° incidence angle.</a:t>
            </a:r>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r>
              <a:rPr lang="en-US" dirty="0" smtClean="0"/>
              <a:t>Have not yet captured macro-scale features (anomalous erosion ridges).</a:t>
            </a:r>
          </a:p>
        </p:txBody>
      </p:sp>
      <p:sp>
        <p:nvSpPr>
          <p:cNvPr id="10" name="TextBox 9"/>
          <p:cNvSpPr txBox="1"/>
          <p:nvPr/>
        </p:nvSpPr>
        <p:spPr>
          <a:xfrm>
            <a:off x="1485900" y="5448300"/>
            <a:ext cx="6652655"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a) Simulated erosion surface, b) SEM image of highly eroded section of channel wall.</a:t>
            </a:r>
          </a:p>
        </p:txBody>
      </p:sp>
      <p:pic>
        <p:nvPicPr>
          <p:cNvPr id="57345" name="Picture 1" descr="C:\Users\Aaron\Dropbox\Writing2016\Dissertation_Pres\figures\Figure17\Figure17v3.png"/>
          <p:cNvPicPr>
            <a:picLocks noChangeAspect="1" noChangeArrowheads="1"/>
          </p:cNvPicPr>
          <p:nvPr/>
        </p:nvPicPr>
        <p:blipFill>
          <a:blip r:embed="rId3" cstate="print"/>
          <a:srcRect/>
          <a:stretch>
            <a:fillRect/>
          </a:stretch>
        </p:blipFill>
        <p:spPr bwMode="auto">
          <a:xfrm>
            <a:off x="876300" y="2590800"/>
            <a:ext cx="7848601" cy="2962596"/>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 this Model Explain the Anomalous Ridges?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15</a:t>
            </a:fld>
            <a:endParaRPr lang="en-US" dirty="0"/>
          </a:p>
        </p:txBody>
      </p:sp>
      <p:sp>
        <p:nvSpPr>
          <p:cNvPr id="4" name="Content Placeholder 3"/>
          <p:cNvSpPr>
            <a:spLocks noGrp="1"/>
          </p:cNvSpPr>
          <p:nvPr>
            <p:ph idx="1"/>
          </p:nvPr>
        </p:nvSpPr>
        <p:spPr/>
        <p:txBody>
          <a:bodyPr/>
          <a:lstStyle/>
          <a:p>
            <a:r>
              <a:rPr lang="en-US" dirty="0" smtClean="0"/>
              <a:t>Behavior of 3D erosion model tends to asymptote with erosion depth.</a:t>
            </a:r>
          </a:p>
          <a:p>
            <a:r>
              <a:rPr lang="en-US" dirty="0" smtClean="0"/>
              <a:t>No new features after a few multiples of the grain lengthscale.</a:t>
            </a:r>
          </a:p>
          <a:p>
            <a:r>
              <a:rPr lang="en-US" dirty="0" smtClean="0"/>
              <a:t>Need a different explanation for anomalous ridges.</a:t>
            </a:r>
            <a:endParaRPr lang="en-US" dirty="0"/>
          </a:p>
        </p:txBody>
      </p:sp>
      <p:pic>
        <p:nvPicPr>
          <p:cNvPr id="5" name="Picture 4" descr="C:\Aaron's Stuff 2008\GeorgiaTech\Research\ErosionProject\ErosionWriting2013\JPP_Paper2013\FigureRecasting\Figure16\figs15v3.png"/>
          <p:cNvPicPr/>
          <p:nvPr/>
        </p:nvPicPr>
        <p:blipFill>
          <a:blip r:embed="rId3" cstate="print"/>
          <a:srcRect/>
          <a:stretch>
            <a:fillRect/>
          </a:stretch>
        </p:blipFill>
        <p:spPr bwMode="auto">
          <a:xfrm>
            <a:off x="4038600" y="2057400"/>
            <a:ext cx="4305300" cy="3810000"/>
          </a:xfrm>
          <a:prstGeom prst="rect">
            <a:avLst/>
          </a:prstGeom>
          <a:noFill/>
          <a:ln w="9525">
            <a:noFill/>
            <a:miter lim="800000"/>
            <a:headEnd/>
            <a:tailEnd/>
          </a:ln>
        </p:spPr>
      </p:pic>
      <p:sp>
        <p:nvSpPr>
          <p:cNvPr id="6" name="TextBox 5"/>
          <p:cNvSpPr txBox="1"/>
          <p:nvPr/>
        </p:nvSpPr>
        <p:spPr>
          <a:xfrm>
            <a:off x="4000500" y="5943600"/>
            <a:ext cx="4612663" cy="523220"/>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RMS roughness and peak-to-valley depth as a function of average erosion depth, 30º ion incidence.</a:t>
            </a:r>
          </a:p>
        </p:txBody>
      </p:sp>
      <p:sp>
        <p:nvSpPr>
          <p:cNvPr id="7" name="TextBox 6"/>
          <p:cNvSpPr txBox="1"/>
          <p:nvPr/>
        </p:nvSpPr>
        <p:spPr>
          <a:xfrm>
            <a:off x="5181600" y="4381500"/>
            <a:ext cx="3009900" cy="523220"/>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Steady state RMS roughness, order 10 </a:t>
            </a:r>
            <a:r>
              <a:rPr lang="en-US" sz="1400" b="1" dirty="0" smtClean="0">
                <a:latin typeface="Calibri"/>
                <a:cs typeface="Times New Roman" pitchFamily="18" charset="0"/>
              </a:rPr>
              <a:t>µm attained.</a:t>
            </a:r>
            <a:endParaRPr lang="en-US" sz="1400" b="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Looking for Anomalous Ridge Mechanism</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16</a:t>
            </a:fld>
            <a:endParaRPr lang="en-US" dirty="0"/>
          </a:p>
        </p:txBody>
      </p:sp>
      <p:sp>
        <p:nvSpPr>
          <p:cNvPr id="4" name="Content Placeholder 3"/>
          <p:cNvSpPr>
            <a:spLocks noGrp="1"/>
          </p:cNvSpPr>
          <p:nvPr>
            <p:ph idx="1"/>
          </p:nvPr>
        </p:nvSpPr>
        <p:spPr/>
        <p:txBody>
          <a:bodyPr/>
          <a:lstStyle/>
          <a:p>
            <a:pPr>
              <a:buNone/>
            </a:pPr>
            <a:endParaRPr lang="en-US" dirty="0" smtClean="0"/>
          </a:p>
          <a:p>
            <a:r>
              <a:rPr lang="en-US" dirty="0" smtClean="0"/>
              <a:t>We also want to understand anomalous ridges:</a:t>
            </a:r>
          </a:p>
          <a:p>
            <a:r>
              <a:rPr lang="en-US" dirty="0" smtClean="0"/>
              <a:t>Pure atomic sputtering and heterogeneity may not be able to explain anomalous ridges:</a:t>
            </a:r>
          </a:p>
          <a:p>
            <a:pPr lvl="1"/>
            <a:r>
              <a:rPr lang="en-US" dirty="0" smtClean="0"/>
              <a:t>Surface features reach steady state.</a:t>
            </a:r>
          </a:p>
          <a:p>
            <a:pPr lvl="1"/>
            <a:r>
              <a:rPr lang="en-US" dirty="0" smtClean="0"/>
              <a:t>Length-scales governed by grain sizes, ion impact angle.</a:t>
            </a:r>
          </a:p>
          <a:p>
            <a:r>
              <a:rPr lang="en-US" dirty="0" smtClean="0"/>
              <a:t>Other plasma phenomena:</a:t>
            </a:r>
          </a:p>
          <a:p>
            <a:pPr lvl="1"/>
            <a:r>
              <a:rPr lang="en-US" dirty="0" smtClean="0"/>
              <a:t>Plasma sheath: Debye lengthscale in HET channel:1-100 </a:t>
            </a:r>
            <a:r>
              <a:rPr lang="en-US" dirty="0" smtClean="0">
                <a:latin typeface="Calibri"/>
              </a:rPr>
              <a:t>µ</a:t>
            </a:r>
            <a:r>
              <a:rPr lang="en-US" dirty="0" smtClean="0"/>
              <a:t>m: </a:t>
            </a:r>
            <a:r>
              <a:rPr lang="en-US" b="1" dirty="0" smtClean="0"/>
              <a:t>Too small</a:t>
            </a:r>
            <a:r>
              <a:rPr lang="en-US" dirty="0" smtClean="0"/>
              <a:t>.</a:t>
            </a:r>
          </a:p>
          <a:p>
            <a:pPr lvl="1"/>
            <a:r>
              <a:rPr lang="en-US" dirty="0" smtClean="0"/>
              <a:t>Electron </a:t>
            </a:r>
            <a:r>
              <a:rPr lang="en-US" dirty="0" err="1" smtClean="0"/>
              <a:t>gyroradius</a:t>
            </a:r>
            <a:r>
              <a:rPr lang="en-US" dirty="0" smtClean="0"/>
              <a:t> – On the same order as anomalous ridge wavelength. [8]</a:t>
            </a:r>
          </a:p>
          <a:p>
            <a:pPr lvl="1"/>
            <a:r>
              <a:rPr lang="en-US" dirty="0" smtClean="0"/>
              <a:t>Ion cyclotron drift instability: 0.1-0.4 mm in azimuthal direction in HETs. [9]</a:t>
            </a:r>
          </a:p>
          <a:p>
            <a:endParaRPr lang="en-US" dirty="0" smtClean="0"/>
          </a:p>
          <a:p>
            <a:r>
              <a:rPr lang="en-US" b="1" dirty="0" smtClean="0"/>
              <a:t>One neglected source of  energy and potential instability: HET channel walls are under thermo-mechanical stress.</a:t>
            </a:r>
          </a:p>
          <a:p>
            <a:pPr lvl="1"/>
            <a:endParaRPr lang="en-US" dirty="0"/>
          </a:p>
        </p:txBody>
      </p:sp>
    </p:spTree>
    <p:extLst>
      <p:ext uri="{BB962C8B-B14F-4D97-AF65-F5344CB8AC3E}">
        <p14:creationId xmlns:p14="http://schemas.microsoft.com/office/powerpoint/2010/main" xmlns="" val="40696711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Thermo-Mechanical Modeling of Multi-kW HET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17</a:t>
            </a:fld>
            <a:endParaRPr lang="en-US" dirty="0"/>
          </a:p>
        </p:txBody>
      </p:sp>
      <p:sp>
        <p:nvSpPr>
          <p:cNvPr id="4" name="Content Placeholder 3"/>
          <p:cNvSpPr>
            <a:spLocks noGrp="1"/>
          </p:cNvSpPr>
          <p:nvPr>
            <p:ph idx="1"/>
          </p:nvPr>
        </p:nvSpPr>
        <p:spPr>
          <a:xfrm>
            <a:off x="454818" y="929157"/>
            <a:ext cx="4764882" cy="5624043"/>
          </a:xfrm>
        </p:spPr>
        <p:txBody>
          <a:bodyPr/>
          <a:lstStyle/>
          <a:p>
            <a:r>
              <a:rPr lang="en-US" dirty="0" smtClean="0"/>
              <a:t>Need to know: Thermo-mechanical stresses in HETs</a:t>
            </a:r>
          </a:p>
          <a:p>
            <a:r>
              <a:rPr lang="en-US" dirty="0" smtClean="0"/>
              <a:t>Thermography studies:</a:t>
            </a:r>
          </a:p>
          <a:p>
            <a:pPr lvl="1"/>
            <a:r>
              <a:rPr lang="en-US" dirty="0" smtClean="0"/>
              <a:t>Martinez [11]: Thermocouples on T-140.</a:t>
            </a:r>
          </a:p>
          <a:p>
            <a:pPr lvl="1"/>
            <a:r>
              <a:rPr lang="en-US" dirty="0" smtClean="0"/>
              <a:t>Mazouffre [12]: Infrared camera images of PPSX000 and SPT-100.</a:t>
            </a:r>
          </a:p>
          <a:p>
            <a:endParaRPr lang="en-US" dirty="0" smtClean="0"/>
          </a:p>
          <a:p>
            <a:r>
              <a:rPr lang="en-US" dirty="0" smtClean="0"/>
              <a:t>Model of T-140 channel wall created.</a:t>
            </a:r>
          </a:p>
          <a:p>
            <a:pPr lvl="1"/>
            <a:r>
              <a:rPr lang="en-US" dirty="0" smtClean="0"/>
              <a:t>Boundary conditions from T-140 channel thermal environment and mechanical support.</a:t>
            </a:r>
          </a:p>
          <a:p>
            <a:pPr lvl="1"/>
            <a:r>
              <a:rPr lang="en-US" dirty="0" smtClean="0"/>
              <a:t>Heat flux in high electron-temp region of thruster plasma.</a:t>
            </a:r>
          </a:p>
          <a:p>
            <a:pPr lvl="1"/>
            <a:r>
              <a:rPr lang="en-US" dirty="0" smtClean="0"/>
              <a:t>Reproduce experimental temperature distributions.</a:t>
            </a:r>
          </a:p>
          <a:p>
            <a:endParaRPr lang="en-US" dirty="0"/>
          </a:p>
        </p:txBody>
      </p:sp>
      <p:pic>
        <p:nvPicPr>
          <p:cNvPr id="5" name="Picture 4" descr="C:\Users\Aaron\Dropbox\Schinder_Outbox\ExperimentPaper_v2_2016\figures\Figure_3_4\Fig2_2016_v1.png"/>
          <p:cNvPicPr/>
          <p:nvPr/>
        </p:nvPicPr>
        <p:blipFill>
          <a:blip r:embed="rId3" cstate="print"/>
          <a:srcRect/>
          <a:stretch>
            <a:fillRect/>
          </a:stretch>
        </p:blipFill>
        <p:spPr bwMode="auto">
          <a:xfrm>
            <a:off x="5143500" y="952500"/>
            <a:ext cx="4000500" cy="3570776"/>
          </a:xfrm>
          <a:prstGeom prst="rect">
            <a:avLst/>
          </a:prstGeom>
          <a:noFill/>
          <a:ln w="9525">
            <a:noFill/>
            <a:miter lim="800000"/>
            <a:headEnd/>
            <a:tailEnd/>
          </a:ln>
        </p:spPr>
      </p:pic>
      <p:sp>
        <p:nvSpPr>
          <p:cNvPr id="6" name="TextBox 5"/>
          <p:cNvSpPr txBox="1"/>
          <p:nvPr/>
        </p:nvSpPr>
        <p:spPr>
          <a:xfrm>
            <a:off x="5257800" y="4572000"/>
            <a:ext cx="3886200" cy="523220"/>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Thermo-mechanical model boundary conditions for T-140</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Thermo-Mechanical Modeling of Multi-kW HET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18</a:t>
            </a:fld>
            <a:endParaRPr lang="en-US" dirty="0"/>
          </a:p>
        </p:txBody>
      </p:sp>
      <p:sp>
        <p:nvSpPr>
          <p:cNvPr id="4" name="Content Placeholder 3"/>
          <p:cNvSpPr>
            <a:spLocks noGrp="1"/>
          </p:cNvSpPr>
          <p:nvPr>
            <p:ph idx="1"/>
          </p:nvPr>
        </p:nvSpPr>
        <p:spPr/>
        <p:txBody>
          <a:bodyPr/>
          <a:lstStyle/>
          <a:p>
            <a:r>
              <a:rPr lang="en-US" dirty="0" smtClean="0"/>
              <a:t>Power incident on the wall:</a:t>
            </a:r>
          </a:p>
          <a:p>
            <a:pPr lvl="1"/>
            <a:r>
              <a:rPr lang="en-US" dirty="0" smtClean="0"/>
              <a:t>Assumed to be 25-27% of the discharge power.</a:t>
            </a:r>
          </a:p>
          <a:p>
            <a:pPr lvl="1"/>
            <a:r>
              <a:rPr lang="en-US" dirty="0" smtClean="0"/>
              <a:t>Reproduces Martinez’s average temperature measurements in both 2D model and simple radiative equilibrium model.</a:t>
            </a:r>
            <a:endParaRPr lang="en-US" dirty="0"/>
          </a:p>
        </p:txBody>
      </p:sp>
      <p:pic>
        <p:nvPicPr>
          <p:cNvPr id="52226" name="Picture 2"/>
          <p:cNvPicPr>
            <a:picLocks noChangeAspect="1" noChangeArrowheads="1"/>
          </p:cNvPicPr>
          <p:nvPr/>
        </p:nvPicPr>
        <p:blipFill>
          <a:blip r:embed="rId3" cstate="print"/>
          <a:srcRect/>
          <a:stretch>
            <a:fillRect/>
          </a:stretch>
        </p:blipFill>
        <p:spPr bwMode="auto">
          <a:xfrm>
            <a:off x="2705100" y="2476500"/>
            <a:ext cx="3743325" cy="3543300"/>
          </a:xfrm>
          <a:prstGeom prst="rect">
            <a:avLst/>
          </a:prstGeom>
          <a:noFill/>
          <a:ln w="9525">
            <a:noFill/>
            <a:miter lim="800000"/>
            <a:headEnd/>
            <a:tailEnd/>
          </a:ln>
        </p:spPr>
      </p:pic>
      <p:sp>
        <p:nvSpPr>
          <p:cNvPr id="6" name="TextBox 5"/>
          <p:cNvSpPr txBox="1"/>
          <p:nvPr/>
        </p:nvSpPr>
        <p:spPr>
          <a:xfrm>
            <a:off x="1181100" y="6172200"/>
            <a:ext cx="6896100" cy="523220"/>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Average channel wall temperature vs. discharge power for simple radiative balance model, 2D thermo-mechanical model, and Martinez’s data [9].</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Thermo-Mechanical Modeling of Multi-kW HET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19</a:t>
            </a:fld>
            <a:endParaRPr lang="en-US" dirty="0"/>
          </a:p>
        </p:txBody>
      </p:sp>
      <p:grpSp>
        <p:nvGrpSpPr>
          <p:cNvPr id="38" name="Group 37"/>
          <p:cNvGrpSpPr/>
          <p:nvPr/>
        </p:nvGrpSpPr>
        <p:grpSpPr>
          <a:xfrm>
            <a:off x="1409700" y="2705100"/>
            <a:ext cx="6438900" cy="4152900"/>
            <a:chOff x="1584578" y="1866900"/>
            <a:chExt cx="5849882" cy="4073102"/>
          </a:xfrm>
        </p:grpSpPr>
        <p:pic>
          <p:nvPicPr>
            <p:cNvPr id="7" name="Picture 5"/>
            <p:cNvPicPr>
              <a:picLocks noChangeArrowheads="1"/>
            </p:cNvPicPr>
            <p:nvPr/>
          </p:nvPicPr>
          <p:blipFill>
            <a:blip r:embed="rId3" cstate="print"/>
            <a:srcRect/>
            <a:stretch>
              <a:fillRect/>
            </a:stretch>
          </p:blipFill>
          <p:spPr bwMode="auto">
            <a:xfrm>
              <a:off x="3619707" y="2502680"/>
              <a:ext cx="344617" cy="2696408"/>
            </a:xfrm>
            <a:prstGeom prst="rect">
              <a:avLst/>
            </a:prstGeom>
            <a:noFill/>
            <a:ln w="9525">
              <a:noFill/>
              <a:miter lim="800000"/>
              <a:headEnd/>
              <a:tailEnd/>
            </a:ln>
          </p:spPr>
        </p:pic>
        <p:pic>
          <p:nvPicPr>
            <p:cNvPr id="8" name="Picture 5"/>
            <p:cNvPicPr>
              <a:picLocks noChangeArrowheads="1"/>
            </p:cNvPicPr>
            <p:nvPr/>
          </p:nvPicPr>
          <p:blipFill>
            <a:blip r:embed="rId3" cstate="print"/>
            <a:srcRect/>
            <a:stretch>
              <a:fillRect/>
            </a:stretch>
          </p:blipFill>
          <p:spPr bwMode="auto">
            <a:xfrm>
              <a:off x="6623535" y="2497391"/>
              <a:ext cx="344617" cy="2696408"/>
            </a:xfrm>
            <a:prstGeom prst="rect">
              <a:avLst/>
            </a:prstGeom>
            <a:noFill/>
            <a:ln w="9525">
              <a:noFill/>
              <a:miter lim="800000"/>
              <a:headEnd/>
              <a:tailEnd/>
            </a:ln>
          </p:spPr>
        </p:pic>
        <p:sp>
          <p:nvSpPr>
            <p:cNvPr id="9" name="TextBox 8"/>
            <p:cNvSpPr txBox="1"/>
            <p:nvPr/>
          </p:nvSpPr>
          <p:spPr>
            <a:xfrm>
              <a:off x="3834020" y="2534405"/>
              <a:ext cx="453970"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600</a:t>
              </a:r>
              <a:endParaRPr lang="en-US" sz="1400" dirty="0">
                <a:latin typeface="Times New Roman" pitchFamily="18" charset="0"/>
                <a:cs typeface="Times New Roman" pitchFamily="18" charset="0"/>
              </a:endParaRPr>
            </a:p>
          </p:txBody>
        </p:sp>
        <p:sp>
          <p:nvSpPr>
            <p:cNvPr id="10" name="TextBox 9"/>
            <p:cNvSpPr txBox="1"/>
            <p:nvPr/>
          </p:nvSpPr>
          <p:spPr>
            <a:xfrm>
              <a:off x="3834020" y="4818422"/>
              <a:ext cx="453970"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500</a:t>
              </a:r>
              <a:endParaRPr lang="en-US" sz="1400" dirty="0">
                <a:latin typeface="Times New Roman" pitchFamily="18" charset="0"/>
                <a:cs typeface="Times New Roman" pitchFamily="18" charset="0"/>
              </a:endParaRPr>
            </a:p>
          </p:txBody>
        </p:sp>
        <p:sp>
          <p:nvSpPr>
            <p:cNvPr id="11" name="TextBox 10"/>
            <p:cNvSpPr txBox="1"/>
            <p:nvPr/>
          </p:nvSpPr>
          <p:spPr>
            <a:xfrm>
              <a:off x="3834020" y="3810353"/>
              <a:ext cx="453970"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540</a:t>
              </a:r>
              <a:endParaRPr lang="en-US" sz="1400" dirty="0">
                <a:latin typeface="Times New Roman" pitchFamily="18" charset="0"/>
                <a:cs typeface="Times New Roman" pitchFamily="18" charset="0"/>
              </a:endParaRPr>
            </a:p>
          </p:txBody>
        </p:sp>
        <p:sp>
          <p:nvSpPr>
            <p:cNvPr id="12" name="TextBox 11"/>
            <p:cNvSpPr txBox="1"/>
            <p:nvPr/>
          </p:nvSpPr>
          <p:spPr>
            <a:xfrm>
              <a:off x="3820304" y="2936223"/>
              <a:ext cx="453970"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580</a:t>
              </a:r>
              <a:endParaRPr lang="en-US" sz="1400" dirty="0">
                <a:latin typeface="Times New Roman" pitchFamily="18" charset="0"/>
                <a:cs typeface="Times New Roman" pitchFamily="18" charset="0"/>
              </a:endParaRPr>
            </a:p>
          </p:txBody>
        </p:sp>
        <p:sp>
          <p:nvSpPr>
            <p:cNvPr id="13" name="TextBox 12"/>
            <p:cNvSpPr txBox="1"/>
            <p:nvPr/>
          </p:nvSpPr>
          <p:spPr>
            <a:xfrm>
              <a:off x="3834020" y="4310863"/>
              <a:ext cx="453970"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520</a:t>
              </a:r>
              <a:endParaRPr lang="en-US" sz="1400" dirty="0">
                <a:latin typeface="Times New Roman" pitchFamily="18" charset="0"/>
                <a:cs typeface="Times New Roman" pitchFamily="18" charset="0"/>
              </a:endParaRPr>
            </a:p>
          </p:txBody>
        </p:sp>
        <p:sp>
          <p:nvSpPr>
            <p:cNvPr id="14" name="TextBox 13"/>
            <p:cNvSpPr txBox="1"/>
            <p:nvPr/>
          </p:nvSpPr>
          <p:spPr>
            <a:xfrm>
              <a:off x="6844707" y="2513257"/>
              <a:ext cx="274434"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2</a:t>
              </a:r>
              <a:endParaRPr lang="en-US" sz="1400" dirty="0">
                <a:latin typeface="Times New Roman" pitchFamily="18" charset="0"/>
                <a:cs typeface="Times New Roman" pitchFamily="18" charset="0"/>
              </a:endParaRPr>
            </a:p>
          </p:txBody>
        </p:sp>
        <p:sp>
          <p:nvSpPr>
            <p:cNvPr id="15" name="TextBox 14"/>
            <p:cNvSpPr txBox="1"/>
            <p:nvPr/>
          </p:nvSpPr>
          <p:spPr>
            <a:xfrm>
              <a:off x="6837849" y="3817403"/>
              <a:ext cx="409086"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0.0</a:t>
              </a:r>
              <a:endParaRPr lang="en-US" sz="1400" dirty="0">
                <a:latin typeface="Times New Roman" pitchFamily="18" charset="0"/>
                <a:cs typeface="Times New Roman" pitchFamily="18" charset="0"/>
              </a:endParaRPr>
            </a:p>
          </p:txBody>
        </p:sp>
        <p:sp>
          <p:nvSpPr>
            <p:cNvPr id="16" name="TextBox 15"/>
            <p:cNvSpPr txBox="1"/>
            <p:nvPr/>
          </p:nvSpPr>
          <p:spPr>
            <a:xfrm>
              <a:off x="6858423" y="4465951"/>
              <a:ext cx="333746"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-1</a:t>
              </a:r>
              <a:endParaRPr lang="en-US" sz="1400" dirty="0">
                <a:latin typeface="Times New Roman" pitchFamily="18" charset="0"/>
                <a:cs typeface="Times New Roman" pitchFamily="18" charset="0"/>
              </a:endParaRPr>
            </a:p>
          </p:txBody>
        </p:sp>
        <p:sp>
          <p:nvSpPr>
            <p:cNvPr id="17" name="TextBox 16"/>
            <p:cNvSpPr txBox="1"/>
            <p:nvPr/>
          </p:nvSpPr>
          <p:spPr>
            <a:xfrm>
              <a:off x="6858423" y="4825472"/>
              <a:ext cx="468398"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-1.5</a:t>
              </a:r>
              <a:endParaRPr lang="en-US" sz="1400" dirty="0">
                <a:latin typeface="Times New Roman" pitchFamily="18" charset="0"/>
                <a:cs typeface="Times New Roman" pitchFamily="18" charset="0"/>
              </a:endParaRPr>
            </a:p>
          </p:txBody>
        </p:sp>
        <p:sp>
          <p:nvSpPr>
            <p:cNvPr id="18" name="TextBox 17"/>
            <p:cNvSpPr txBox="1"/>
            <p:nvPr/>
          </p:nvSpPr>
          <p:spPr>
            <a:xfrm>
              <a:off x="6858423" y="4134627"/>
              <a:ext cx="468398"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-0.5</a:t>
              </a:r>
              <a:endParaRPr lang="en-US" sz="1400" dirty="0">
                <a:latin typeface="Times New Roman" pitchFamily="18" charset="0"/>
                <a:cs typeface="Times New Roman" pitchFamily="18" charset="0"/>
              </a:endParaRPr>
            </a:p>
          </p:txBody>
        </p:sp>
        <p:sp>
          <p:nvSpPr>
            <p:cNvPr id="19" name="TextBox 18"/>
            <p:cNvSpPr txBox="1"/>
            <p:nvPr/>
          </p:nvSpPr>
          <p:spPr>
            <a:xfrm>
              <a:off x="6844707" y="3486079"/>
              <a:ext cx="409086"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0.5</a:t>
              </a:r>
              <a:endParaRPr lang="en-US" sz="1400" dirty="0">
                <a:latin typeface="Times New Roman" pitchFamily="18" charset="0"/>
                <a:cs typeface="Times New Roman" pitchFamily="18" charset="0"/>
              </a:endParaRPr>
            </a:p>
          </p:txBody>
        </p:sp>
        <p:sp>
          <p:nvSpPr>
            <p:cNvPr id="20" name="TextBox 19"/>
            <p:cNvSpPr txBox="1"/>
            <p:nvPr/>
          </p:nvSpPr>
          <p:spPr>
            <a:xfrm>
              <a:off x="6844707" y="3161805"/>
              <a:ext cx="274434"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1</a:t>
              </a:r>
              <a:endParaRPr lang="en-US" sz="1400" dirty="0">
                <a:latin typeface="Times New Roman" pitchFamily="18" charset="0"/>
                <a:cs typeface="Times New Roman" pitchFamily="18" charset="0"/>
              </a:endParaRPr>
            </a:p>
          </p:txBody>
        </p:sp>
        <p:sp>
          <p:nvSpPr>
            <p:cNvPr id="21" name="TextBox 20"/>
            <p:cNvSpPr txBox="1"/>
            <p:nvPr/>
          </p:nvSpPr>
          <p:spPr>
            <a:xfrm>
              <a:off x="6844707" y="2837531"/>
              <a:ext cx="409086"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1.5</a:t>
              </a:r>
              <a:endParaRPr lang="en-US" sz="1400" dirty="0">
                <a:latin typeface="Times New Roman" pitchFamily="18" charset="0"/>
                <a:cs typeface="Times New Roman" pitchFamily="18" charset="0"/>
              </a:endParaRPr>
            </a:p>
          </p:txBody>
        </p:sp>
        <p:sp>
          <p:nvSpPr>
            <p:cNvPr id="22" name="TextBox 21"/>
            <p:cNvSpPr txBox="1"/>
            <p:nvPr/>
          </p:nvSpPr>
          <p:spPr>
            <a:xfrm>
              <a:off x="3580272" y="2167834"/>
              <a:ext cx="583750"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T (K)</a:t>
              </a:r>
              <a:endParaRPr lang="en-US" sz="1400" dirty="0">
                <a:latin typeface="Times New Roman" pitchFamily="18" charset="0"/>
                <a:cs typeface="Times New Roman" pitchFamily="18" charset="0"/>
              </a:endParaRPr>
            </a:p>
          </p:txBody>
        </p:sp>
        <p:sp>
          <p:nvSpPr>
            <p:cNvPr id="23" name="TextBox 22"/>
            <p:cNvSpPr txBox="1"/>
            <p:nvPr/>
          </p:nvSpPr>
          <p:spPr>
            <a:xfrm>
              <a:off x="6590959" y="2125537"/>
              <a:ext cx="843501" cy="307777"/>
            </a:xfrm>
            <a:prstGeom prst="rect">
              <a:avLst/>
            </a:prstGeom>
            <a:noFill/>
          </p:spPr>
          <p:txBody>
            <a:bodyPr wrap="none" rtlCol="0">
              <a:spAutoFit/>
            </a:bodyPr>
            <a:lstStyle/>
            <a:p>
              <a:r>
                <a:rPr lang="el-GR" sz="1400" dirty="0" smtClean="0">
                  <a:latin typeface="Times New Roman" pitchFamily="18" charset="0"/>
                  <a:cs typeface="Times New Roman" pitchFamily="18" charset="0"/>
                </a:rPr>
                <a:t>σ</a:t>
              </a:r>
              <a:r>
                <a:rPr lang="en-US" sz="1400" baseline="-25000" dirty="0" smtClean="0">
                  <a:latin typeface="Times New Roman" pitchFamily="18" charset="0"/>
                  <a:cs typeface="Times New Roman" pitchFamily="18" charset="0"/>
                </a:rPr>
                <a:t>h</a:t>
              </a:r>
              <a:r>
                <a:rPr lang="en-US" sz="1400" dirty="0" smtClean="0">
                  <a:latin typeface="Times New Roman" pitchFamily="18" charset="0"/>
                  <a:cs typeface="Times New Roman" pitchFamily="18" charset="0"/>
                </a:rPr>
                <a:t> (</a:t>
              </a:r>
              <a:r>
                <a:rPr lang="en-US" sz="1400" dirty="0" err="1" smtClean="0">
                  <a:latin typeface="Times New Roman" pitchFamily="18" charset="0"/>
                  <a:cs typeface="Times New Roman" pitchFamily="18" charset="0"/>
                </a:rPr>
                <a:t>MPa</a:t>
              </a:r>
              <a:r>
                <a:rPr lang="en-US" sz="1400" dirty="0" smtClean="0">
                  <a:latin typeface="Times New Roman" pitchFamily="18" charset="0"/>
                  <a:cs typeface="Times New Roman" pitchFamily="18" charset="0"/>
                </a:rPr>
                <a:t>)</a:t>
              </a:r>
              <a:endParaRPr lang="en-US" sz="1400" dirty="0">
                <a:latin typeface="Times New Roman" pitchFamily="18" charset="0"/>
                <a:cs typeface="Times New Roman" pitchFamily="18" charset="0"/>
              </a:endParaRPr>
            </a:p>
          </p:txBody>
        </p:sp>
        <p:sp>
          <p:nvSpPr>
            <p:cNvPr id="24" name="TextBox 23"/>
            <p:cNvSpPr txBox="1"/>
            <p:nvPr/>
          </p:nvSpPr>
          <p:spPr>
            <a:xfrm>
              <a:off x="1756029" y="2238329"/>
              <a:ext cx="324128"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a)</a:t>
              </a:r>
              <a:endParaRPr lang="en-US" sz="1400" dirty="0">
                <a:latin typeface="Times New Roman" pitchFamily="18" charset="0"/>
                <a:cs typeface="Times New Roman" pitchFamily="18" charset="0"/>
              </a:endParaRPr>
            </a:p>
          </p:txBody>
        </p:sp>
        <p:sp>
          <p:nvSpPr>
            <p:cNvPr id="25" name="TextBox 24"/>
            <p:cNvSpPr txBox="1"/>
            <p:nvPr/>
          </p:nvSpPr>
          <p:spPr>
            <a:xfrm>
              <a:off x="4842155" y="2266527"/>
              <a:ext cx="333746"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b)</a:t>
              </a:r>
              <a:endParaRPr lang="en-US" sz="1400" dirty="0">
                <a:latin typeface="Times New Roman" pitchFamily="18" charset="0"/>
                <a:cs typeface="Times New Roman" pitchFamily="18" charset="0"/>
              </a:endParaRPr>
            </a:p>
          </p:txBody>
        </p:sp>
        <p:cxnSp>
          <p:nvCxnSpPr>
            <p:cNvPr id="26" name="Straight Arrow Connector 25"/>
            <p:cNvCxnSpPr/>
            <p:nvPr/>
          </p:nvCxnSpPr>
          <p:spPr>
            <a:xfrm flipV="1">
              <a:off x="1584578" y="4649236"/>
              <a:ext cx="0" cy="76133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584578" y="5410575"/>
              <a:ext cx="65837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996061" y="5086300"/>
              <a:ext cx="243978"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r</a:t>
              </a:r>
              <a:endParaRPr lang="en-US" sz="1400" dirty="0">
                <a:latin typeface="Times New Roman" pitchFamily="18" charset="0"/>
                <a:cs typeface="Times New Roman" pitchFamily="18" charset="0"/>
              </a:endParaRPr>
            </a:p>
          </p:txBody>
        </p:sp>
        <p:sp>
          <p:nvSpPr>
            <p:cNvPr id="29" name="TextBox 28"/>
            <p:cNvSpPr txBox="1"/>
            <p:nvPr/>
          </p:nvSpPr>
          <p:spPr>
            <a:xfrm>
              <a:off x="1584578" y="4494147"/>
              <a:ext cx="261766" cy="307777"/>
            </a:xfrm>
            <a:prstGeom prst="rect">
              <a:avLst/>
            </a:prstGeom>
            <a:noFill/>
          </p:spPr>
          <p:txBody>
            <a:bodyPr wrap="square" rtlCol="0">
              <a:spAutoFit/>
            </a:bodyPr>
            <a:lstStyle/>
            <a:p>
              <a:r>
                <a:rPr lang="en-US" sz="1400" dirty="0" smtClean="0">
                  <a:latin typeface="Times New Roman" pitchFamily="18" charset="0"/>
                  <a:cs typeface="Times New Roman" pitchFamily="18" charset="0"/>
                </a:rPr>
                <a:t>z</a:t>
              </a:r>
              <a:endParaRPr lang="en-US" sz="1400" dirty="0">
                <a:latin typeface="Times New Roman" pitchFamily="18" charset="0"/>
                <a:cs typeface="Times New Roman" pitchFamily="18" charset="0"/>
              </a:endParaRPr>
            </a:p>
          </p:txBody>
        </p:sp>
        <p:cxnSp>
          <p:nvCxnSpPr>
            <p:cNvPr id="30" name="Straight Connector 29"/>
            <p:cNvCxnSpPr/>
            <p:nvPr/>
          </p:nvCxnSpPr>
          <p:spPr>
            <a:xfrm flipV="1">
              <a:off x="1584578" y="2470960"/>
              <a:ext cx="0" cy="2622390"/>
            </a:xfrm>
            <a:prstGeom prst="line">
              <a:avLst/>
            </a:prstGeom>
            <a:ln>
              <a:solidFill>
                <a:schemeClr val="tx1"/>
              </a:solidFill>
              <a:prstDash val="lgDashDot"/>
            </a:ln>
          </p:spPr>
          <p:style>
            <a:lnRef idx="1">
              <a:schemeClr val="accent1"/>
            </a:lnRef>
            <a:fillRef idx="0">
              <a:schemeClr val="accent1"/>
            </a:fillRef>
            <a:effectRef idx="0">
              <a:schemeClr val="accent1"/>
            </a:effectRef>
            <a:fontRef idx="minor">
              <a:schemeClr val="tx1"/>
            </a:fontRef>
          </p:style>
        </p:cxnSp>
        <p:pic>
          <p:nvPicPr>
            <p:cNvPr id="31" name="Picture 2"/>
            <p:cNvPicPr>
              <a:picLocks noChangeAspect="1" noChangeArrowheads="1"/>
            </p:cNvPicPr>
            <p:nvPr/>
          </p:nvPicPr>
          <p:blipFill>
            <a:blip r:embed="rId4" cstate="print"/>
            <a:srcRect/>
            <a:stretch>
              <a:fillRect/>
            </a:stretch>
          </p:blipFill>
          <p:spPr bwMode="auto">
            <a:xfrm>
              <a:off x="1752600" y="2590800"/>
              <a:ext cx="1807235" cy="2533183"/>
            </a:xfrm>
            <a:prstGeom prst="rect">
              <a:avLst/>
            </a:prstGeom>
            <a:noFill/>
            <a:ln w="9525">
              <a:noFill/>
              <a:miter lim="800000"/>
              <a:headEnd/>
              <a:tailEnd/>
            </a:ln>
          </p:spPr>
        </p:pic>
        <p:pic>
          <p:nvPicPr>
            <p:cNvPr id="32" name="Picture 3"/>
            <p:cNvPicPr>
              <a:picLocks noChangeAspect="1" noChangeArrowheads="1"/>
            </p:cNvPicPr>
            <p:nvPr/>
          </p:nvPicPr>
          <p:blipFill>
            <a:blip r:embed="rId5" cstate="print"/>
            <a:srcRect/>
            <a:stretch>
              <a:fillRect/>
            </a:stretch>
          </p:blipFill>
          <p:spPr bwMode="auto">
            <a:xfrm>
              <a:off x="4566761" y="2548504"/>
              <a:ext cx="1939544" cy="2551896"/>
            </a:xfrm>
            <a:prstGeom prst="rect">
              <a:avLst/>
            </a:prstGeom>
            <a:noFill/>
            <a:ln w="9525">
              <a:noFill/>
              <a:miter lim="800000"/>
              <a:headEnd/>
              <a:tailEnd/>
            </a:ln>
          </p:spPr>
        </p:pic>
        <p:sp>
          <p:nvSpPr>
            <p:cNvPr id="33" name="TextBox 32"/>
            <p:cNvSpPr txBox="1"/>
            <p:nvPr/>
          </p:nvSpPr>
          <p:spPr>
            <a:xfrm>
              <a:off x="3820304" y="3373288"/>
              <a:ext cx="453970" cy="307777"/>
            </a:xfrm>
            <a:prstGeom prst="rect">
              <a:avLst/>
            </a:prstGeom>
            <a:noFill/>
          </p:spPr>
          <p:txBody>
            <a:bodyPr wrap="none" rtlCol="0">
              <a:spAutoFit/>
            </a:bodyPr>
            <a:lstStyle/>
            <a:p>
              <a:r>
                <a:rPr lang="en-US" sz="1400" dirty="0" smtClean="0">
                  <a:latin typeface="Times New Roman" pitchFamily="18" charset="0"/>
                  <a:cs typeface="Times New Roman" pitchFamily="18" charset="0"/>
                </a:rPr>
                <a:t>560</a:t>
              </a:r>
              <a:endParaRPr lang="en-US" sz="1400" dirty="0">
                <a:latin typeface="Times New Roman" pitchFamily="18" charset="0"/>
                <a:cs typeface="Times New Roman" pitchFamily="18" charset="0"/>
              </a:endParaRPr>
            </a:p>
          </p:txBody>
        </p:sp>
        <p:sp>
          <p:nvSpPr>
            <p:cNvPr id="34" name="TextBox 33"/>
            <p:cNvSpPr txBox="1"/>
            <p:nvPr/>
          </p:nvSpPr>
          <p:spPr>
            <a:xfrm>
              <a:off x="1584578" y="5478337"/>
              <a:ext cx="5699219" cy="461665"/>
            </a:xfrm>
            <a:prstGeom prst="rect">
              <a:avLst/>
            </a:prstGeom>
            <a:noFill/>
          </p:spPr>
          <p:txBody>
            <a:bodyPr wrap="square" rtlCol="0">
              <a:spAutoFit/>
            </a:bodyPr>
            <a:lstStyle/>
            <a:p>
              <a:pPr algn="ctr"/>
              <a:r>
                <a:rPr lang="en-US" sz="1200" b="1" dirty="0" smtClean="0">
                  <a:latin typeface="Times New Roman" pitchFamily="18" charset="0"/>
                  <a:cs typeface="Times New Roman" pitchFamily="18" charset="0"/>
                </a:rPr>
                <a:t>a) Computed temperature distribution b) computed hoop-stress for 840 W operating condition, M26 material.</a:t>
              </a:r>
            </a:p>
          </p:txBody>
        </p:sp>
        <p:sp>
          <p:nvSpPr>
            <p:cNvPr id="39" name="TextBox 38"/>
            <p:cNvSpPr txBox="1"/>
            <p:nvPr/>
          </p:nvSpPr>
          <p:spPr>
            <a:xfrm>
              <a:off x="4443389" y="1866900"/>
              <a:ext cx="2739148" cy="276999"/>
            </a:xfrm>
            <a:prstGeom prst="rect">
              <a:avLst/>
            </a:prstGeom>
            <a:noFill/>
          </p:spPr>
          <p:txBody>
            <a:bodyPr wrap="none" rtlCol="0">
              <a:spAutoFit/>
            </a:bodyPr>
            <a:lstStyle/>
            <a:p>
              <a:pPr algn="ctr"/>
              <a:r>
                <a:rPr lang="en-US" sz="1200" b="1" dirty="0" smtClean="0">
                  <a:latin typeface="Times New Roman" pitchFamily="18" charset="0"/>
                  <a:cs typeface="Times New Roman" pitchFamily="18" charset="0"/>
                </a:rPr>
                <a:t>Region of max compressive hoop stress</a:t>
              </a:r>
            </a:p>
          </p:txBody>
        </p:sp>
        <p:cxnSp>
          <p:nvCxnSpPr>
            <p:cNvPr id="41" name="Straight Arrow Connector 40"/>
            <p:cNvCxnSpPr/>
            <p:nvPr/>
          </p:nvCxnSpPr>
          <p:spPr bwMode="auto">
            <a:xfrm flipH="1">
              <a:off x="5105400" y="2247900"/>
              <a:ext cx="266700" cy="762000"/>
            </a:xfrm>
            <a:prstGeom prst="straightConnector1">
              <a:avLst/>
            </a:prstGeom>
            <a:noFill/>
            <a:ln w="19050" cap="flat" cmpd="sng" algn="ctr">
              <a:solidFill>
                <a:srgbClr val="FF0000"/>
              </a:solidFill>
              <a:prstDash val="solid"/>
              <a:round/>
              <a:headEnd type="none" w="med" len="med"/>
              <a:tailEnd type="arrow"/>
            </a:ln>
            <a:effectLst/>
          </p:spPr>
        </p:cxnSp>
        <p:sp>
          <p:nvSpPr>
            <p:cNvPr id="42" name="Oval 41"/>
            <p:cNvSpPr/>
            <p:nvPr/>
          </p:nvSpPr>
          <p:spPr bwMode="auto">
            <a:xfrm>
              <a:off x="4724400" y="2667000"/>
              <a:ext cx="457200" cy="533400"/>
            </a:xfrm>
            <a:prstGeom prst="ellipse">
              <a:avLst/>
            </a:prstGeom>
            <a:noFill/>
            <a:ln w="19050"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43" name="Oval 42"/>
            <p:cNvSpPr/>
            <p:nvPr/>
          </p:nvSpPr>
          <p:spPr bwMode="auto">
            <a:xfrm>
              <a:off x="5829300" y="2667000"/>
              <a:ext cx="457200" cy="533400"/>
            </a:xfrm>
            <a:prstGeom prst="ellipse">
              <a:avLst/>
            </a:prstGeom>
            <a:noFill/>
            <a:ln w="19050"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cxnSp>
          <p:nvCxnSpPr>
            <p:cNvPr id="44" name="Straight Arrow Connector 43"/>
            <p:cNvCxnSpPr>
              <a:endCxn id="43" idx="2"/>
            </p:cNvCxnSpPr>
            <p:nvPr/>
          </p:nvCxnSpPr>
          <p:spPr bwMode="auto">
            <a:xfrm>
              <a:off x="5410200" y="2209800"/>
              <a:ext cx="419100" cy="723900"/>
            </a:xfrm>
            <a:prstGeom prst="straightConnector1">
              <a:avLst/>
            </a:prstGeom>
            <a:noFill/>
            <a:ln w="19050" cap="flat" cmpd="sng" algn="ctr">
              <a:solidFill>
                <a:srgbClr val="FF0000"/>
              </a:solidFill>
              <a:prstDash val="solid"/>
              <a:round/>
              <a:headEnd type="none" w="med" len="med"/>
              <a:tailEnd type="arrow"/>
            </a:ln>
            <a:effectLst/>
          </p:spPr>
        </p:cxnSp>
      </p:grpSp>
      <p:sp>
        <p:nvSpPr>
          <p:cNvPr id="37" name="Content Placeholder 3"/>
          <p:cNvSpPr>
            <a:spLocks noGrp="1"/>
          </p:cNvSpPr>
          <p:nvPr>
            <p:ph idx="1"/>
          </p:nvPr>
        </p:nvSpPr>
        <p:spPr>
          <a:xfrm>
            <a:off x="454818" y="929157"/>
            <a:ext cx="8229600" cy="5624043"/>
          </a:xfrm>
        </p:spPr>
        <p:txBody>
          <a:bodyPr/>
          <a:lstStyle/>
          <a:p>
            <a:r>
              <a:rPr lang="en-US" dirty="0" smtClean="0"/>
              <a:t>Below: Representative temperature distribution and thermo-mechanical stress for 840 W operating condition.</a:t>
            </a:r>
          </a:p>
          <a:p>
            <a:r>
              <a:rPr lang="en-US" dirty="0" smtClean="0"/>
              <a:t>Range of stresses predicted by model: (100 </a:t>
            </a:r>
            <a:r>
              <a:rPr lang="en-US" dirty="0" err="1" smtClean="0"/>
              <a:t>kPa</a:t>
            </a:r>
            <a:r>
              <a:rPr lang="en-US" dirty="0" smtClean="0"/>
              <a:t> – 6 MPa)</a:t>
            </a:r>
          </a:p>
          <a:p>
            <a:pPr lvl="1"/>
            <a:r>
              <a:rPr lang="en-US" dirty="0" smtClean="0"/>
              <a:t>100 </a:t>
            </a:r>
            <a:r>
              <a:rPr lang="en-US" dirty="0" err="1" smtClean="0"/>
              <a:t>kPa</a:t>
            </a:r>
            <a:r>
              <a:rPr lang="en-US" dirty="0" smtClean="0"/>
              <a:t> (840 W, HP BN wall) – 6 </a:t>
            </a:r>
            <a:r>
              <a:rPr lang="en-US" dirty="0" err="1" smtClean="0"/>
              <a:t>Mpa</a:t>
            </a:r>
            <a:r>
              <a:rPr lang="en-US" dirty="0" smtClean="0"/>
              <a:t> (3400 W, M26 wall)</a:t>
            </a:r>
          </a:p>
          <a:p>
            <a:pPr lvl="1"/>
            <a:r>
              <a:rPr lang="en-US" dirty="0" smtClean="0"/>
              <a:t>Stresses 10x higher for M26 than for HP, given mat props.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4294967295"/>
          </p:nvPr>
        </p:nvSpPr>
        <p:spPr>
          <a:xfrm>
            <a:off x="381000" y="990600"/>
            <a:ext cx="8229600" cy="5634508"/>
          </a:xfrm>
        </p:spPr>
        <p:txBody>
          <a:bodyPr/>
          <a:lstStyle/>
          <a:p>
            <a:r>
              <a:rPr lang="en-US" dirty="0" smtClean="0">
                <a:solidFill>
                  <a:schemeClr val="tx1"/>
                </a:solidFill>
              </a:rPr>
              <a:t>Introduction and Motivation</a:t>
            </a:r>
          </a:p>
          <a:p>
            <a:r>
              <a:rPr lang="en-US" dirty="0" smtClean="0">
                <a:solidFill>
                  <a:schemeClr val="tx1"/>
                </a:solidFill>
              </a:rPr>
              <a:t>Background on Erosion Research and Modeling</a:t>
            </a:r>
          </a:p>
          <a:p>
            <a:r>
              <a:rPr lang="en-US" dirty="0" smtClean="0">
                <a:solidFill>
                  <a:schemeClr val="tx1"/>
                </a:solidFill>
              </a:rPr>
              <a:t>Research </a:t>
            </a:r>
            <a:r>
              <a:rPr lang="en-US" dirty="0" smtClean="0">
                <a:solidFill>
                  <a:schemeClr val="tx1"/>
                </a:solidFill>
              </a:rPr>
              <a:t>Goals</a:t>
            </a:r>
          </a:p>
          <a:p>
            <a:r>
              <a:rPr lang="en-US" dirty="0" smtClean="0">
                <a:solidFill>
                  <a:schemeClr val="tx1"/>
                </a:solidFill>
              </a:rPr>
              <a:t>Research</a:t>
            </a:r>
            <a:endParaRPr lang="en-US" dirty="0" smtClean="0">
              <a:solidFill>
                <a:schemeClr val="tx1"/>
              </a:solidFill>
            </a:endParaRPr>
          </a:p>
          <a:p>
            <a:pPr lvl="1"/>
            <a:r>
              <a:rPr lang="en-US" dirty="0" smtClean="0">
                <a:solidFill>
                  <a:schemeClr val="tx1"/>
                </a:solidFill>
              </a:rPr>
              <a:t>3D Model of Heterogeneous Material Sputtering</a:t>
            </a:r>
            <a:endParaRPr lang="en-US" dirty="0" smtClean="0">
              <a:solidFill>
                <a:schemeClr val="tx1"/>
              </a:solidFill>
            </a:endParaRPr>
          </a:p>
          <a:p>
            <a:pPr lvl="1"/>
            <a:r>
              <a:rPr lang="en-US" dirty="0" smtClean="0">
                <a:solidFill>
                  <a:schemeClr val="tx1"/>
                </a:solidFill>
              </a:rPr>
              <a:t>Thermo-Mechanical Model of Multi-kW HET</a:t>
            </a:r>
          </a:p>
          <a:p>
            <a:pPr lvl="1"/>
            <a:r>
              <a:rPr lang="en-US" dirty="0" smtClean="0">
                <a:solidFill>
                  <a:schemeClr val="tx1"/>
                </a:solidFill>
              </a:rPr>
              <a:t>Investigation of Strain Relief Hypothesis</a:t>
            </a:r>
          </a:p>
          <a:p>
            <a:pPr lvl="1"/>
            <a:r>
              <a:rPr lang="en-US" dirty="0" smtClean="0">
                <a:solidFill>
                  <a:schemeClr val="tx1"/>
                </a:solidFill>
              </a:rPr>
              <a:t>Stressed Erosion Experiment</a:t>
            </a:r>
          </a:p>
          <a:p>
            <a:pPr lvl="1"/>
            <a:r>
              <a:rPr lang="en-US" dirty="0" smtClean="0">
                <a:solidFill>
                  <a:schemeClr val="tx1"/>
                </a:solidFill>
              </a:rPr>
              <a:t>Results of Stressed Erosion Exposures</a:t>
            </a:r>
          </a:p>
          <a:p>
            <a:pPr lvl="1"/>
            <a:r>
              <a:rPr lang="en-US" dirty="0" smtClean="0">
                <a:solidFill>
                  <a:schemeClr val="tx1"/>
                </a:solidFill>
              </a:rPr>
              <a:t>Model for Development of Cell Pattern</a:t>
            </a:r>
          </a:p>
          <a:p>
            <a:pPr lvl="1"/>
            <a:r>
              <a:rPr lang="en-US" dirty="0" smtClean="0">
                <a:solidFill>
                  <a:schemeClr val="tx1"/>
                </a:solidFill>
              </a:rPr>
              <a:t>Discussion of M26 Evolution</a:t>
            </a:r>
          </a:p>
          <a:p>
            <a:r>
              <a:rPr lang="en-US" dirty="0" smtClean="0">
                <a:solidFill>
                  <a:schemeClr val="tx1"/>
                </a:solidFill>
              </a:rPr>
              <a:t>Summary</a:t>
            </a:r>
          </a:p>
          <a:p>
            <a:r>
              <a:rPr lang="en-US" dirty="0" smtClean="0">
                <a:solidFill>
                  <a:schemeClr val="tx1"/>
                </a:solidFill>
              </a:rPr>
              <a:t>Conclusions</a:t>
            </a:r>
            <a:endParaRPr lang="en-US" dirty="0">
              <a:solidFill>
                <a:schemeClr val="tx1"/>
              </a:solidFill>
            </a:endParaRPr>
          </a:p>
        </p:txBody>
      </p:sp>
      <p:sp>
        <p:nvSpPr>
          <p:cNvPr id="4" name="Slide Number Placeholder 3"/>
          <p:cNvSpPr>
            <a:spLocks noGrp="1"/>
          </p:cNvSpPr>
          <p:nvPr>
            <p:ph type="sldNum" sz="quarter" idx="11"/>
          </p:nvPr>
        </p:nvSpPr>
        <p:spPr/>
        <p:txBody>
          <a:bodyPr/>
          <a:lstStyle/>
          <a:p>
            <a:fld id="{DDB207D8-9A13-4AB4-81F1-7BBA3CBB6C33}" type="slidenum">
              <a:rPr lang="en-US" smtClean="0"/>
              <a:pPr/>
              <a:t>2</a:t>
            </a:fld>
            <a:endParaRPr lang="en-US" dirty="0"/>
          </a:p>
        </p:txBody>
      </p:sp>
    </p:spTree>
    <p:extLst>
      <p:ext uri="{BB962C8B-B14F-4D97-AF65-F5344CB8AC3E}">
        <p14:creationId xmlns:p14="http://schemas.microsoft.com/office/powerpoint/2010/main" xmlns="" val="37872737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Mechanical Strain Energy Important?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20</a:t>
            </a:fld>
            <a:endParaRPr lang="en-US" dirty="0"/>
          </a:p>
        </p:txBody>
      </p:sp>
      <p:sp>
        <p:nvSpPr>
          <p:cNvPr id="4" name="Content Placeholder 3"/>
          <p:cNvSpPr>
            <a:spLocks noGrp="1"/>
          </p:cNvSpPr>
          <p:nvPr>
            <p:ph idx="1"/>
          </p:nvPr>
        </p:nvSpPr>
        <p:spPr/>
        <p:txBody>
          <a:bodyPr/>
          <a:lstStyle/>
          <a:p>
            <a:r>
              <a:rPr lang="en-US" sz="1800" dirty="0" smtClean="0"/>
              <a:t>If we assume:</a:t>
            </a:r>
          </a:p>
          <a:p>
            <a:pPr lvl="1"/>
            <a:r>
              <a:rPr lang="en-US" sz="1600" dirty="0" smtClean="0"/>
              <a:t>The dominant mechanism for removing material is purely atomic sputtering.</a:t>
            </a:r>
          </a:p>
          <a:p>
            <a:pPr lvl="1"/>
            <a:r>
              <a:rPr lang="en-US" sz="1600" dirty="0" smtClean="0"/>
              <a:t>The cost of removing material is dominated by the cost of atomic sputtering.</a:t>
            </a:r>
          </a:p>
          <a:p>
            <a:pPr lvl="1"/>
            <a:r>
              <a:rPr lang="en-US" sz="1600" dirty="0" smtClean="0"/>
              <a:t>Strain energy density is an average linear-elastic quantity without grain-mediated stress concentrations.</a:t>
            </a:r>
          </a:p>
          <a:p>
            <a:r>
              <a:rPr lang="en-US" sz="1800" dirty="0" smtClean="0"/>
              <a:t>Then:</a:t>
            </a:r>
          </a:p>
          <a:p>
            <a:pPr lvl="1"/>
            <a:r>
              <a:rPr lang="en-US" sz="1600" dirty="0" smtClean="0"/>
              <a:t>Strain energy densities (10</a:t>
            </a:r>
            <a:r>
              <a:rPr lang="en-US" sz="1600" baseline="30000" dirty="0" smtClean="0"/>
              <a:t>-6</a:t>
            </a:r>
            <a:r>
              <a:rPr lang="en-US" sz="1600" dirty="0" smtClean="0"/>
              <a:t> eV/atom) are orders of magnitude smaller than thermal (0.1 eV/atom) energy, atomic bond energy (3.9 eV/bond), sputtering energy densities (200-400 eV/ion).</a:t>
            </a:r>
          </a:p>
          <a:p>
            <a:pPr lvl="1"/>
            <a:endParaRPr lang="en-US" sz="1600" dirty="0" smtClean="0"/>
          </a:p>
          <a:p>
            <a:pPr lvl="1"/>
            <a:endParaRPr lang="en-US" sz="1600" dirty="0" smtClean="0"/>
          </a:p>
          <a:p>
            <a:r>
              <a:rPr lang="en-US" sz="1800" b="1" dirty="0" smtClean="0"/>
              <a:t>However:</a:t>
            </a:r>
            <a:r>
              <a:rPr lang="en-US" sz="1800" dirty="0" smtClean="0"/>
              <a:t> A potential instability is present.</a:t>
            </a:r>
            <a:endParaRPr lang="en-US" sz="1600" dirty="0" smtClean="0"/>
          </a:p>
          <a:p>
            <a:pPr lvl="1"/>
            <a:r>
              <a:rPr lang="en-US" sz="1600" dirty="0" smtClean="0"/>
              <a:t>Strain energy densities / Free surface energy </a:t>
            </a:r>
            <a:r>
              <a:rPr lang="en-US" sz="1600" dirty="0" smtClean="0">
                <a:sym typeface="Wingdings" pitchFamily="2" charset="2"/>
              </a:rPr>
              <a:t> Potential instability with </a:t>
            </a:r>
            <a:r>
              <a:rPr lang="el-GR" sz="1600" dirty="0" smtClean="0">
                <a:latin typeface="Times New Roman"/>
                <a:cs typeface="Times New Roman"/>
                <a:sym typeface="Wingdings" pitchFamily="2" charset="2"/>
              </a:rPr>
              <a:t>λ</a:t>
            </a:r>
            <a:r>
              <a:rPr lang="en-US" sz="1600" dirty="0" smtClean="0">
                <a:latin typeface="Times New Roman"/>
                <a:cs typeface="Times New Roman"/>
                <a:sym typeface="Wingdings" pitchFamily="2" charset="2"/>
              </a:rPr>
              <a:t> in mm ranges.</a:t>
            </a:r>
          </a:p>
          <a:p>
            <a:pPr lvl="1"/>
            <a:r>
              <a:rPr lang="en-US" sz="1600" dirty="0" smtClean="0">
                <a:latin typeface="Times New Roman"/>
                <a:cs typeface="Times New Roman"/>
                <a:sym typeface="Wingdings" pitchFamily="2" charset="2"/>
              </a:rPr>
              <a:t>In an unstable system, small variations in energy can mediate a more powerful process (column buckling, stress-corrosion cracking).</a:t>
            </a:r>
          </a:p>
          <a:p>
            <a:pPr lvl="1"/>
            <a:endParaRPr lang="en-US" sz="1600" dirty="0" smtClean="0">
              <a:latin typeface="Times New Roman"/>
              <a:cs typeface="Times New Roman"/>
              <a:sym typeface="Wingdings" pitchFamily="2" charset="2"/>
            </a:endParaRPr>
          </a:p>
          <a:p>
            <a:pPr lvl="1"/>
            <a:r>
              <a:rPr lang="en-US" sz="1600" dirty="0" smtClean="0">
                <a:latin typeface="Times New Roman"/>
                <a:cs typeface="Times New Roman"/>
                <a:sym typeface="Wingdings" pitchFamily="2" charset="2"/>
              </a:rPr>
              <a:t>Details to follow:</a:t>
            </a:r>
            <a:endParaRPr lang="en-US" sz="1600" dirty="0" smtClean="0"/>
          </a:p>
          <a:p>
            <a:endParaRPr lang="en-US" sz="1800" dirty="0"/>
          </a:p>
          <a:p>
            <a:endParaRPr lang="en-US" sz="1800" dirty="0"/>
          </a:p>
        </p:txBody>
      </p:sp>
    </p:spTree>
    <p:extLst>
      <p:ext uri="{BB962C8B-B14F-4D97-AF65-F5344CB8AC3E}">
        <p14:creationId xmlns:p14="http://schemas.microsoft.com/office/powerpoint/2010/main" xmlns="" val="322153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Investigation of Strain Relief Hypothesis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21</a:t>
            </a:fld>
            <a:endParaRPr lang="en-US" dirty="0"/>
          </a:p>
        </p:txBody>
      </p:sp>
      <p:sp>
        <p:nvSpPr>
          <p:cNvPr id="4" name="Content Placeholder 3"/>
          <p:cNvSpPr>
            <a:spLocks noGrp="1"/>
          </p:cNvSpPr>
          <p:nvPr>
            <p:ph idx="1"/>
          </p:nvPr>
        </p:nvSpPr>
        <p:spPr/>
        <p:txBody>
          <a:bodyPr/>
          <a:lstStyle/>
          <a:p>
            <a:r>
              <a:rPr lang="en-US" dirty="0" smtClean="0"/>
              <a:t>Strain Relief Hypothesis:</a:t>
            </a:r>
          </a:p>
          <a:p>
            <a:pPr lvl="1"/>
            <a:r>
              <a:rPr lang="en-US" dirty="0" smtClean="0"/>
              <a:t>Prompted by acid-etching instability studied by Kim, </a:t>
            </a:r>
            <a:r>
              <a:rPr lang="en-US" dirty="0" err="1" smtClean="0"/>
              <a:t>Hurtado</a:t>
            </a:r>
            <a:r>
              <a:rPr lang="en-US" dirty="0" smtClean="0"/>
              <a:t>, and Tan [13], and analogies with stress-corrosion-cracking.</a:t>
            </a:r>
          </a:p>
          <a:p>
            <a:pPr lvl="1"/>
            <a:r>
              <a:rPr lang="en-US" dirty="0" smtClean="0"/>
              <a:t>Presence of elastic strain energy in material drives instability.</a:t>
            </a:r>
          </a:p>
          <a:p>
            <a:pPr lvl="1"/>
            <a:r>
              <a:rPr lang="en-US" dirty="0" smtClean="0"/>
              <a:t>Variations in surface height </a:t>
            </a:r>
            <a:r>
              <a:rPr lang="en-US" dirty="0" smtClean="0">
                <a:sym typeface="Wingdings" pitchFamily="2" charset="2"/>
              </a:rPr>
              <a:t> Variations in strain energy near surface  Generalized forces amplifying variations.</a:t>
            </a:r>
          </a:p>
          <a:p>
            <a:pPr lvl="1"/>
            <a:endParaRPr lang="en-US" dirty="0"/>
          </a:p>
        </p:txBody>
      </p:sp>
      <p:pic>
        <p:nvPicPr>
          <p:cNvPr id="5" name="Picture 4"/>
          <p:cNvPicPr/>
          <p:nvPr/>
        </p:nvPicPr>
        <p:blipFill>
          <a:blip r:embed="rId4" cstate="print"/>
          <a:srcRect/>
          <a:stretch>
            <a:fillRect/>
          </a:stretch>
        </p:blipFill>
        <p:spPr bwMode="auto">
          <a:xfrm>
            <a:off x="4114800" y="3429000"/>
            <a:ext cx="4838700" cy="2252312"/>
          </a:xfrm>
          <a:prstGeom prst="rect">
            <a:avLst/>
          </a:prstGeom>
          <a:noFill/>
          <a:ln w="9525">
            <a:noFill/>
            <a:miter lim="800000"/>
            <a:headEnd/>
            <a:tailEnd/>
          </a:ln>
        </p:spPr>
      </p:pic>
      <p:graphicFrame>
        <p:nvGraphicFramePr>
          <p:cNvPr id="43011" name="Object 3"/>
          <p:cNvGraphicFramePr>
            <a:graphicFrameLocks noChangeAspect="1"/>
          </p:cNvGraphicFramePr>
          <p:nvPr/>
        </p:nvGraphicFramePr>
        <p:xfrm>
          <a:off x="-1866900" y="3886200"/>
          <a:ext cx="7932145" cy="762000"/>
        </p:xfrm>
        <a:graphic>
          <a:graphicData uri="http://schemas.openxmlformats.org/presentationml/2006/ole">
            <p:oleObj spid="_x0000_s43023" name="Document" r:id="rId5" imgW="5485703" imgH="527233" progId="Word.Document.12">
              <p:embed/>
            </p:oleObj>
          </a:graphicData>
        </a:graphic>
      </p:graphicFrame>
      <p:sp>
        <p:nvSpPr>
          <p:cNvPr id="9" name="TextBox 8"/>
          <p:cNvSpPr txBox="1"/>
          <p:nvPr/>
        </p:nvSpPr>
        <p:spPr>
          <a:xfrm>
            <a:off x="457200" y="4610100"/>
            <a:ext cx="2972737" cy="1169551"/>
          </a:xfrm>
          <a:prstGeom prst="rect">
            <a:avLst/>
          </a:prstGeom>
          <a:noFill/>
        </p:spPr>
        <p:txBody>
          <a:bodyPr wrap="none" rtlCol="0">
            <a:spAutoFit/>
          </a:bodyPr>
          <a:lstStyle/>
          <a:p>
            <a:r>
              <a:rPr lang="en-US" sz="1400" i="1" dirty="0" smtClean="0">
                <a:latin typeface="Times New Roman" pitchFamily="18" charset="0"/>
                <a:cs typeface="Times New Roman" pitchFamily="18" charset="0"/>
              </a:rPr>
              <a:t>M</a:t>
            </a:r>
            <a:r>
              <a:rPr lang="en-US" sz="1400" dirty="0" smtClean="0">
                <a:latin typeface="Times New Roman" pitchFamily="18" charset="0"/>
                <a:cs typeface="Times New Roman" pitchFamily="18" charset="0"/>
              </a:rPr>
              <a:t> – kinetic constant of the process</a:t>
            </a:r>
          </a:p>
          <a:p>
            <a:r>
              <a:rPr lang="el-GR" sz="1400" i="1" dirty="0" smtClean="0">
                <a:latin typeface="Calibri"/>
                <a:cs typeface="Times New Roman" pitchFamily="18" charset="0"/>
              </a:rPr>
              <a:t>γ</a:t>
            </a:r>
            <a:r>
              <a:rPr lang="en-US" sz="1400" i="1" dirty="0" smtClean="0">
                <a:latin typeface="Calibri"/>
                <a:cs typeface="Times New Roman" pitchFamily="18" charset="0"/>
              </a:rPr>
              <a:t> </a:t>
            </a:r>
            <a:r>
              <a:rPr lang="en-US" sz="1400" dirty="0" smtClean="0">
                <a:latin typeface="Calibri"/>
                <a:cs typeface="Times New Roman" pitchFamily="18" charset="0"/>
              </a:rPr>
              <a:t>– Free surface energy</a:t>
            </a:r>
          </a:p>
          <a:p>
            <a:r>
              <a:rPr lang="en-US" sz="1400" i="1" dirty="0" smtClean="0">
                <a:latin typeface="Calibri"/>
                <a:cs typeface="Times New Roman" pitchFamily="18" charset="0"/>
              </a:rPr>
              <a:t>h</a:t>
            </a:r>
            <a:r>
              <a:rPr lang="en-US" sz="1400" dirty="0" smtClean="0">
                <a:latin typeface="Calibri"/>
                <a:cs typeface="Times New Roman" pitchFamily="18" charset="0"/>
              </a:rPr>
              <a:t> – variation to surface height</a:t>
            </a:r>
          </a:p>
          <a:p>
            <a:r>
              <a:rPr lang="en-US" sz="1400" i="1" dirty="0" err="1" smtClean="0">
                <a:latin typeface="Calibri"/>
                <a:cs typeface="Times New Roman" pitchFamily="18" charset="0"/>
              </a:rPr>
              <a:t>Δw</a:t>
            </a:r>
            <a:r>
              <a:rPr lang="en-US" sz="1400" dirty="0" smtClean="0">
                <a:latin typeface="Calibri"/>
                <a:cs typeface="Times New Roman" pitchFamily="18" charset="0"/>
              </a:rPr>
              <a:t> – variation in strain energy density</a:t>
            </a:r>
          </a:p>
          <a:p>
            <a:r>
              <a:rPr lang="en-US" sz="1400" i="1" dirty="0" smtClean="0">
                <a:latin typeface="Calibri"/>
                <a:cs typeface="Times New Roman" pitchFamily="18" charset="0"/>
              </a:rPr>
              <a:t>σ</a:t>
            </a:r>
            <a:r>
              <a:rPr lang="en-US" sz="1400" i="1" baseline="-25000" dirty="0" smtClean="0">
                <a:latin typeface="Calibri"/>
                <a:cs typeface="Times New Roman" pitchFamily="18" charset="0"/>
              </a:rPr>
              <a:t>0</a:t>
            </a:r>
            <a:r>
              <a:rPr lang="en-US" sz="1400" dirty="0" smtClean="0">
                <a:latin typeface="Calibri"/>
                <a:cs typeface="Times New Roman" pitchFamily="18" charset="0"/>
              </a:rPr>
              <a:t>  - average stress in material</a:t>
            </a:r>
            <a:endParaRPr lang="en-US" sz="1400" dirty="0" smtClean="0">
              <a:latin typeface="Times New Roman" pitchFamily="18" charset="0"/>
              <a:cs typeface="Times New Roman" pitchFamily="18" charset="0"/>
            </a:endParaRPr>
          </a:p>
        </p:txBody>
      </p:sp>
      <p:sp>
        <p:nvSpPr>
          <p:cNvPr id="10" name="TextBox 9"/>
          <p:cNvSpPr txBox="1"/>
          <p:nvPr/>
        </p:nvSpPr>
        <p:spPr>
          <a:xfrm>
            <a:off x="3771900" y="5829300"/>
            <a:ext cx="4930660" cy="523220"/>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Cross section of problem domain showing variations to strain energy due to variations in average surface profile.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Investigation of Strain Relief Hypothesis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22</a:t>
            </a:fld>
            <a:endParaRPr lang="en-US" dirty="0"/>
          </a:p>
        </p:txBody>
      </p:sp>
      <p:sp>
        <p:nvSpPr>
          <p:cNvPr id="4" name="Content Placeholder 3"/>
          <p:cNvSpPr>
            <a:spLocks noGrp="1"/>
          </p:cNvSpPr>
          <p:nvPr>
            <p:ph idx="1"/>
          </p:nvPr>
        </p:nvSpPr>
        <p:spPr/>
        <p:txBody>
          <a:bodyPr/>
          <a:lstStyle/>
          <a:p>
            <a:r>
              <a:rPr lang="en-US" dirty="0" smtClean="0"/>
              <a:t>Strain Relief Hypothesis:</a:t>
            </a:r>
          </a:p>
          <a:p>
            <a:pPr lvl="1"/>
            <a:r>
              <a:rPr lang="en-US" dirty="0" smtClean="0"/>
              <a:t>Variations in surface profile produce variations in strain energy density</a:t>
            </a:r>
          </a:p>
          <a:p>
            <a:pPr lvl="1"/>
            <a:r>
              <a:rPr lang="en-US" dirty="0" smtClean="0"/>
              <a:t>Changes in h(x) give rise to generalized forces due to changing </a:t>
            </a:r>
            <a:r>
              <a:rPr lang="en-US" i="1" dirty="0" err="1" smtClean="0">
                <a:latin typeface="Calibri"/>
              </a:rPr>
              <a:t>Δw</a:t>
            </a:r>
            <a:r>
              <a:rPr lang="en-US" dirty="0" smtClean="0">
                <a:latin typeface="Calibri"/>
              </a:rPr>
              <a:t> and surface energy.</a:t>
            </a:r>
          </a:p>
          <a:p>
            <a:pPr lvl="1"/>
            <a:r>
              <a:rPr lang="en-US" dirty="0" smtClean="0">
                <a:latin typeface="Calibri"/>
              </a:rPr>
              <a:t>Predicted: Range of unstable wavelengths [0, </a:t>
            </a:r>
            <a:r>
              <a:rPr lang="el-GR" i="1" dirty="0" smtClean="0">
                <a:latin typeface="Calibri"/>
              </a:rPr>
              <a:t>ω</a:t>
            </a:r>
            <a:r>
              <a:rPr lang="en-US" i="1" baseline="-25000" dirty="0" err="1" smtClean="0">
                <a:latin typeface="Calibri"/>
              </a:rPr>
              <a:t>cr</a:t>
            </a:r>
            <a:r>
              <a:rPr lang="en-US" dirty="0" smtClean="0">
                <a:latin typeface="Calibri"/>
              </a:rPr>
              <a:t>] which grow in time.</a:t>
            </a:r>
            <a:endParaRPr lang="en-US" dirty="0"/>
          </a:p>
        </p:txBody>
      </p:sp>
      <p:sp>
        <p:nvSpPr>
          <p:cNvPr id="5" name="TextBox 4"/>
          <p:cNvSpPr txBox="1"/>
          <p:nvPr/>
        </p:nvSpPr>
        <p:spPr>
          <a:xfrm>
            <a:off x="495300" y="3619500"/>
            <a:ext cx="3954780" cy="2605842"/>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Nomenclature:</a:t>
            </a:r>
          </a:p>
          <a:p>
            <a:r>
              <a:rPr lang="en-US" sz="1400" dirty="0" err="1" smtClean="0">
                <a:latin typeface="Times New Roman" pitchFamily="18" charset="0"/>
                <a:cs typeface="Times New Roman" pitchFamily="18" charset="0"/>
              </a:rPr>
              <a:t>Avg</a:t>
            </a:r>
            <a:r>
              <a:rPr lang="en-US" sz="1400" dirty="0" smtClean="0">
                <a:latin typeface="Times New Roman" pitchFamily="18" charset="0"/>
                <a:cs typeface="Times New Roman" pitchFamily="18" charset="0"/>
              </a:rPr>
              <a:t> Height:  		</a:t>
            </a:r>
            <a:r>
              <a:rPr lang="en-US" sz="1400" i="1" dirty="0" smtClean="0">
                <a:latin typeface="Times New Roman" pitchFamily="18" charset="0"/>
                <a:cs typeface="Times New Roman" pitchFamily="18" charset="0"/>
              </a:rPr>
              <a:t>H(t)</a:t>
            </a:r>
          </a:p>
          <a:p>
            <a:r>
              <a:rPr lang="en-US" sz="1400" dirty="0" smtClean="0">
                <a:latin typeface="Times New Roman" pitchFamily="18" charset="0"/>
                <a:cs typeface="Times New Roman" pitchFamily="18" charset="0"/>
              </a:rPr>
              <a:t>Variational Height:  		</a:t>
            </a:r>
            <a:r>
              <a:rPr lang="en-US" sz="1400" i="1" dirty="0" smtClean="0">
                <a:latin typeface="Times New Roman" pitchFamily="18" charset="0"/>
                <a:cs typeface="Times New Roman" pitchFamily="18" charset="0"/>
              </a:rPr>
              <a:t>h(</a:t>
            </a:r>
            <a:r>
              <a:rPr lang="en-US" sz="1400" i="1" dirty="0" err="1" smtClean="0">
                <a:latin typeface="Times New Roman" pitchFamily="18" charset="0"/>
                <a:cs typeface="Times New Roman" pitchFamily="18" charset="0"/>
              </a:rPr>
              <a:t>x,y,t</a:t>
            </a:r>
            <a:r>
              <a:rPr lang="en-US" sz="1400" i="1" dirty="0" smtClean="0">
                <a:latin typeface="Times New Roman" pitchFamily="18" charset="0"/>
                <a:cs typeface="Times New Roman" pitchFamily="18" charset="0"/>
              </a:rPr>
              <a:t>)</a:t>
            </a:r>
          </a:p>
          <a:p>
            <a:r>
              <a:rPr lang="en-US" sz="1400" dirty="0" smtClean="0">
                <a:latin typeface="Times New Roman" pitchFamily="18" charset="0"/>
                <a:cs typeface="Times New Roman" pitchFamily="18" charset="0"/>
              </a:rPr>
              <a:t>Macroscopic Stress:		</a:t>
            </a:r>
            <a:r>
              <a:rPr lang="el-GR" sz="1400" i="1" dirty="0" smtClean="0">
                <a:latin typeface="Times New Roman" pitchFamily="18" charset="0"/>
                <a:cs typeface="Times New Roman" pitchFamily="18" charset="0"/>
              </a:rPr>
              <a:t>σ</a:t>
            </a:r>
            <a:r>
              <a:rPr lang="en-US" sz="1400" i="1" baseline="-25000" dirty="0" smtClean="0">
                <a:latin typeface="Times New Roman" pitchFamily="18" charset="0"/>
                <a:cs typeface="Times New Roman" pitchFamily="18" charset="0"/>
              </a:rPr>
              <a:t>0</a:t>
            </a:r>
          </a:p>
          <a:p>
            <a:r>
              <a:rPr lang="en-US" sz="1400" dirty="0" smtClean="0">
                <a:latin typeface="Times New Roman" pitchFamily="18" charset="0"/>
                <a:cs typeface="Times New Roman" pitchFamily="18" charset="0"/>
              </a:rPr>
              <a:t>Variational Strain Energy Density	</a:t>
            </a:r>
            <a:r>
              <a:rPr lang="el-GR" sz="1400" i="1" dirty="0" smtClean="0">
                <a:latin typeface="Times New Roman" pitchFamily="18" charset="0"/>
                <a:cs typeface="Times New Roman" pitchFamily="18" charset="0"/>
              </a:rPr>
              <a:t>Δ</a:t>
            </a:r>
            <a:r>
              <a:rPr lang="en-US" sz="1400" i="1" dirty="0" smtClean="0">
                <a:latin typeface="Times New Roman" pitchFamily="18" charset="0"/>
                <a:cs typeface="Times New Roman" pitchFamily="18" charset="0"/>
              </a:rPr>
              <a:t>w</a:t>
            </a:r>
          </a:p>
          <a:p>
            <a:r>
              <a:rPr lang="en-US" sz="1400" dirty="0" smtClean="0">
                <a:latin typeface="Times New Roman" pitchFamily="18" charset="0"/>
                <a:cs typeface="Times New Roman" pitchFamily="18" charset="0"/>
              </a:rPr>
              <a:t>Amplification Function		</a:t>
            </a:r>
            <a:r>
              <a:rPr lang="el-GR" sz="1400" i="1" dirty="0" smtClean="0">
                <a:latin typeface="Times New Roman" pitchFamily="18" charset="0"/>
                <a:cs typeface="Times New Roman" pitchFamily="18" charset="0"/>
              </a:rPr>
              <a:t>Ψ</a:t>
            </a:r>
            <a:endParaRPr lang="en-US" sz="1400" i="1"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rPr>
              <a:t>Critical Wavenumber		</a:t>
            </a:r>
            <a:r>
              <a:rPr lang="el-GR" sz="1400" i="1" dirty="0" smtClean="0">
                <a:latin typeface="Times New Roman" pitchFamily="18" charset="0"/>
                <a:cs typeface="Times New Roman" pitchFamily="18" charset="0"/>
              </a:rPr>
              <a:t>ω</a:t>
            </a:r>
            <a:r>
              <a:rPr lang="en-US" sz="1400" i="1" baseline="-25000" dirty="0" err="1" smtClean="0">
                <a:latin typeface="Times New Roman" pitchFamily="18" charset="0"/>
                <a:cs typeface="Times New Roman" pitchFamily="18" charset="0"/>
              </a:rPr>
              <a:t>cr</a:t>
            </a:r>
            <a:endParaRPr lang="en-US" sz="1400" i="1" baseline="-250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rPr>
              <a:t>Material elastic properties:  	</a:t>
            </a:r>
            <a:r>
              <a:rPr lang="el-GR" sz="1400" dirty="0" smtClean="0">
                <a:latin typeface="Times New Roman" pitchFamily="18" charset="0"/>
                <a:cs typeface="Times New Roman" pitchFamily="18" charset="0"/>
              </a:rPr>
              <a:t>μ</a:t>
            </a:r>
            <a:r>
              <a:rPr lang="en-US" sz="1400" dirty="0" smtClean="0">
                <a:latin typeface="Times New Roman" pitchFamily="18" charset="0"/>
                <a:cs typeface="Times New Roman" pitchFamily="18" charset="0"/>
              </a:rPr>
              <a:t>, </a:t>
            </a:r>
            <a:r>
              <a:rPr lang="el-GR" sz="1400" dirty="0" smtClean="0">
                <a:latin typeface="Times New Roman" pitchFamily="18" charset="0"/>
                <a:cs typeface="Times New Roman" pitchFamily="18" charset="0"/>
              </a:rPr>
              <a:t>ν</a:t>
            </a:r>
            <a:endParaRPr lang="en-US"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rPr>
              <a:t>Material free surface energy:  	</a:t>
            </a:r>
            <a:r>
              <a:rPr lang="el-GR" sz="1400" dirty="0" smtClean="0">
                <a:latin typeface="Times New Roman" pitchFamily="18" charset="0"/>
                <a:cs typeface="Times New Roman" pitchFamily="18" charset="0"/>
              </a:rPr>
              <a:t>γ</a:t>
            </a:r>
            <a:endParaRPr lang="en-US"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rPr>
              <a:t>Stress State:			</a:t>
            </a:r>
            <a:r>
              <a:rPr lang="el-GR" sz="1400" b="1" dirty="0" smtClean="0">
                <a:latin typeface="Times New Roman" pitchFamily="18" charset="0"/>
                <a:cs typeface="Times New Roman" pitchFamily="18" charset="0"/>
              </a:rPr>
              <a:t>σ</a:t>
            </a:r>
            <a:r>
              <a:rPr lang="en-US" sz="1400" dirty="0" smtClean="0">
                <a:latin typeface="Times New Roman" pitchFamily="18" charset="0"/>
                <a:cs typeface="Times New Roman" pitchFamily="18" charset="0"/>
              </a:rPr>
              <a:t>, </a:t>
            </a:r>
            <a:r>
              <a:rPr lang="el-GR" sz="1400" dirty="0" smtClean="0">
                <a:latin typeface="Times New Roman" pitchFamily="18" charset="0"/>
                <a:cs typeface="Times New Roman" pitchFamily="18" charset="0"/>
              </a:rPr>
              <a:t>σ</a:t>
            </a:r>
            <a:r>
              <a:rPr lang="en-US" sz="1400" baseline="-25000" dirty="0" smtClean="0">
                <a:latin typeface="Times New Roman" pitchFamily="18" charset="0"/>
                <a:cs typeface="Times New Roman" pitchFamily="18" charset="0"/>
              </a:rPr>
              <a:t>p</a:t>
            </a:r>
          </a:p>
          <a:p>
            <a:r>
              <a:rPr lang="en-US" sz="1400" dirty="0" smtClean="0">
                <a:latin typeface="Times New Roman" pitchFamily="18" charset="0"/>
                <a:cs typeface="Times New Roman" pitchFamily="18" charset="0"/>
              </a:rPr>
              <a:t>Kinetic Constant of the Erosion Process: </a:t>
            </a:r>
            <a:r>
              <a:rPr lang="en-US" sz="1400" i="1" dirty="0" smtClean="0">
                <a:latin typeface="Times New Roman" pitchFamily="18" charset="0"/>
                <a:cs typeface="Times New Roman" pitchFamily="18" charset="0"/>
              </a:rPr>
              <a:t>M</a:t>
            </a:r>
          </a:p>
          <a:p>
            <a:endParaRPr lang="en-US" sz="1400" i="1" baseline="-25000" dirty="0" smtClean="0">
              <a:latin typeface="Times New Roman" pitchFamily="18" charset="0"/>
              <a:cs typeface="Times New Roman" pitchFamily="18" charset="0"/>
            </a:endParaRPr>
          </a:p>
        </p:txBody>
      </p:sp>
      <p:graphicFrame>
        <p:nvGraphicFramePr>
          <p:cNvPr id="6" name="Object 3"/>
          <p:cNvGraphicFramePr>
            <a:graphicFrameLocks noChangeAspect="1"/>
          </p:cNvGraphicFramePr>
          <p:nvPr/>
        </p:nvGraphicFramePr>
        <p:xfrm>
          <a:off x="3086100" y="3429000"/>
          <a:ext cx="7431088" cy="565150"/>
        </p:xfrm>
        <a:graphic>
          <a:graphicData uri="http://schemas.openxmlformats.org/presentationml/2006/ole">
            <p:oleObj spid="_x0000_s42006" name="Document" r:id="rId4" imgW="5485703" imgH="425466" progId="Word.Document.12">
              <p:embed/>
            </p:oleObj>
          </a:graphicData>
        </a:graphic>
      </p:graphicFrame>
      <p:grpSp>
        <p:nvGrpSpPr>
          <p:cNvPr id="7" name="Group 6"/>
          <p:cNvGrpSpPr/>
          <p:nvPr/>
        </p:nvGrpSpPr>
        <p:grpSpPr>
          <a:xfrm>
            <a:off x="4838700" y="3314700"/>
            <a:ext cx="3183464" cy="2971800"/>
            <a:chOff x="3657600" y="1714500"/>
            <a:chExt cx="3183464" cy="2971800"/>
          </a:xfrm>
        </p:grpSpPr>
        <p:grpSp>
          <p:nvGrpSpPr>
            <p:cNvPr id="8" name="Group 7"/>
            <p:cNvGrpSpPr/>
            <p:nvPr/>
          </p:nvGrpSpPr>
          <p:grpSpPr>
            <a:xfrm>
              <a:off x="3657600" y="1714500"/>
              <a:ext cx="3183464" cy="2971800"/>
              <a:chOff x="5257800" y="3352800"/>
              <a:chExt cx="3470046" cy="3200400"/>
            </a:xfrm>
          </p:grpSpPr>
          <p:cxnSp>
            <p:nvCxnSpPr>
              <p:cNvPr id="13" name="Straight Arrow Connector 12"/>
              <p:cNvCxnSpPr/>
              <p:nvPr/>
            </p:nvCxnSpPr>
            <p:spPr>
              <a:xfrm flipV="1">
                <a:off x="5334000" y="3733800"/>
                <a:ext cx="0" cy="15240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5334000" y="5257800"/>
                <a:ext cx="2667000" cy="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334000" y="5257800"/>
                <a:ext cx="0" cy="12954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257800" y="3352800"/>
                <a:ext cx="386504" cy="397742"/>
              </a:xfrm>
              <a:prstGeom prst="rect">
                <a:avLst/>
              </a:prstGeom>
              <a:noFill/>
            </p:spPr>
            <p:txBody>
              <a:bodyPr wrap="none" rtlCol="0">
                <a:spAutoFit/>
              </a:bodyPr>
              <a:lstStyle/>
              <a:p>
                <a:r>
                  <a:rPr lang="el-GR" dirty="0" smtClean="0">
                    <a:latin typeface="Times New Roman" pitchFamily="18" charset="0"/>
                    <a:cs typeface="Times New Roman" pitchFamily="18" charset="0"/>
                  </a:rPr>
                  <a:t>Ψ</a:t>
                </a:r>
                <a:endParaRPr lang="en-US" dirty="0">
                  <a:latin typeface="Times New Roman" pitchFamily="18" charset="0"/>
                  <a:cs typeface="Times New Roman" pitchFamily="18" charset="0"/>
                </a:endParaRPr>
              </a:p>
            </p:txBody>
          </p:sp>
          <p:sp>
            <p:nvSpPr>
              <p:cNvPr id="17" name="TextBox 16"/>
              <p:cNvSpPr txBox="1"/>
              <p:nvPr/>
            </p:nvSpPr>
            <p:spPr>
              <a:xfrm>
                <a:off x="7848600" y="5257800"/>
                <a:ext cx="879246" cy="397742"/>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dirty="0" smtClean="0">
                    <a:latin typeface="Times New Roman" pitchFamily="18" charset="0"/>
                    <a:cs typeface="Times New Roman" pitchFamily="18" charset="0"/>
                  </a:rPr>
                  <a:t>, or </a:t>
                </a:r>
                <a:r>
                  <a:rPr lang="el-GR" dirty="0" smtClean="0">
                    <a:latin typeface="Times New Roman" pitchFamily="18" charset="0"/>
                    <a:cs typeface="Times New Roman" pitchFamily="18" charset="0"/>
                  </a:rPr>
                  <a:t>ν</a:t>
                </a:r>
                <a:endParaRPr lang="en-US" dirty="0">
                  <a:latin typeface="Times New Roman" pitchFamily="18" charset="0"/>
                  <a:cs typeface="Times New Roman" pitchFamily="18" charset="0"/>
                </a:endParaRPr>
              </a:p>
            </p:txBody>
          </p:sp>
          <p:sp>
            <p:nvSpPr>
              <p:cNvPr id="18" name="Freeform 17"/>
              <p:cNvSpPr/>
              <p:nvPr/>
            </p:nvSpPr>
            <p:spPr>
              <a:xfrm>
                <a:off x="5341620" y="4321810"/>
                <a:ext cx="1897380" cy="2025650"/>
              </a:xfrm>
              <a:custGeom>
                <a:avLst/>
                <a:gdLst>
                  <a:gd name="connsiteX0" fmla="*/ 0 w 1341120"/>
                  <a:gd name="connsiteY0" fmla="*/ 935990 h 2025650"/>
                  <a:gd name="connsiteX1" fmla="*/ 548640 w 1341120"/>
                  <a:gd name="connsiteY1" fmla="*/ 181610 h 2025650"/>
                  <a:gd name="connsiteX2" fmla="*/ 1341120 w 1341120"/>
                  <a:gd name="connsiteY2" fmla="*/ 2025650 h 2025650"/>
                </a:gdLst>
                <a:ahLst/>
                <a:cxnLst>
                  <a:cxn ang="0">
                    <a:pos x="connsiteX0" y="connsiteY0"/>
                  </a:cxn>
                  <a:cxn ang="0">
                    <a:pos x="connsiteX1" y="connsiteY1"/>
                  </a:cxn>
                  <a:cxn ang="0">
                    <a:pos x="connsiteX2" y="connsiteY2"/>
                  </a:cxn>
                </a:cxnLst>
                <a:rect l="l" t="t" r="r" b="b"/>
                <a:pathLst>
                  <a:path w="1341120" h="2025650">
                    <a:moveTo>
                      <a:pt x="0" y="935990"/>
                    </a:moveTo>
                    <a:cubicBezTo>
                      <a:pt x="162560" y="467995"/>
                      <a:pt x="325120" y="0"/>
                      <a:pt x="548640" y="181610"/>
                    </a:cubicBezTo>
                    <a:cubicBezTo>
                      <a:pt x="772160" y="363220"/>
                      <a:pt x="1183640" y="1667510"/>
                      <a:pt x="1341120" y="2025650"/>
                    </a:cubicBezTo>
                  </a:path>
                </a:pathLst>
              </a:custGeom>
              <a:ln w="2222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Times New Roman" pitchFamily="18" charset="0"/>
                  <a:cs typeface="Times New Roman" pitchFamily="18" charset="0"/>
                </a:endParaRPr>
              </a:p>
            </p:txBody>
          </p:sp>
          <p:sp>
            <p:nvSpPr>
              <p:cNvPr id="19" name="Oval 18"/>
              <p:cNvSpPr/>
              <p:nvPr/>
            </p:nvSpPr>
            <p:spPr>
              <a:xfrm>
                <a:off x="5934075" y="4424362"/>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20" name="Oval 19"/>
              <p:cNvSpPr/>
              <p:nvPr/>
            </p:nvSpPr>
            <p:spPr>
              <a:xfrm>
                <a:off x="6619875" y="5219700"/>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21" name="TextBox 20"/>
              <p:cNvSpPr txBox="1"/>
              <p:nvPr/>
            </p:nvSpPr>
            <p:spPr>
              <a:xfrm>
                <a:off x="6681788" y="4833938"/>
                <a:ext cx="498332" cy="397742"/>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baseline="-25000" dirty="0" err="1" smtClean="0">
                    <a:latin typeface="Times New Roman" pitchFamily="18" charset="0"/>
                    <a:cs typeface="Times New Roman" pitchFamily="18" charset="0"/>
                  </a:rPr>
                  <a:t>cr</a:t>
                </a:r>
                <a:endParaRPr lang="en-US" baseline="-25000" dirty="0">
                  <a:latin typeface="Times New Roman" pitchFamily="18" charset="0"/>
                  <a:cs typeface="Times New Roman" pitchFamily="18" charset="0"/>
                </a:endParaRPr>
              </a:p>
            </p:txBody>
          </p:sp>
          <p:sp>
            <p:nvSpPr>
              <p:cNvPr id="22" name="TextBox 21"/>
              <p:cNvSpPr txBox="1"/>
              <p:nvPr/>
            </p:nvSpPr>
            <p:spPr>
              <a:xfrm>
                <a:off x="5995988" y="4081462"/>
                <a:ext cx="582204" cy="397742"/>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baseline="-25000" dirty="0" smtClean="0">
                    <a:latin typeface="Times New Roman" pitchFamily="18" charset="0"/>
                    <a:cs typeface="Times New Roman" pitchFamily="18" charset="0"/>
                  </a:rPr>
                  <a:t>mg</a:t>
                </a:r>
                <a:endParaRPr lang="en-US" baseline="-25000" dirty="0">
                  <a:latin typeface="Times New Roman" pitchFamily="18" charset="0"/>
                  <a:cs typeface="Times New Roman" pitchFamily="18" charset="0"/>
                </a:endParaRPr>
              </a:p>
            </p:txBody>
          </p:sp>
          <p:cxnSp>
            <p:nvCxnSpPr>
              <p:cNvPr id="23" name="Straight Arrow Connector 22"/>
              <p:cNvCxnSpPr/>
              <p:nvPr/>
            </p:nvCxnSpPr>
            <p:spPr>
              <a:xfrm flipV="1">
                <a:off x="5981700" y="4529138"/>
                <a:ext cx="4763" cy="71913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6286500" y="4676775"/>
                <a:ext cx="0" cy="5857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5614988" y="4772025"/>
                <a:ext cx="4762" cy="4714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6953250" y="5295900"/>
                <a:ext cx="4763" cy="44291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9" name="Straight Arrow Connector 8"/>
            <p:cNvCxnSpPr/>
            <p:nvPr/>
          </p:nvCxnSpPr>
          <p:spPr>
            <a:xfrm flipH="1">
              <a:off x="5410200" y="3504519"/>
              <a:ext cx="2460" cy="800781"/>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5412660" y="2614613"/>
              <a:ext cx="7065" cy="832756"/>
            </a:xfrm>
            <a:prstGeom prst="straightConnector1">
              <a:avLst/>
            </a:prstGeom>
            <a:ln w="15875">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368285" y="2724490"/>
              <a:ext cx="838691" cy="369332"/>
            </a:xfrm>
            <a:prstGeom prst="rect">
              <a:avLst/>
            </a:prstGeom>
            <a:noFill/>
          </p:spPr>
          <p:txBody>
            <a:bodyPr wrap="none" rtlCol="0">
              <a:spAutoFit/>
            </a:bodyPr>
            <a:lstStyle/>
            <a:p>
              <a:r>
                <a:rPr lang="en-US" dirty="0" smtClean="0">
                  <a:latin typeface="Times New Roman" pitchFamily="18" charset="0"/>
                  <a:cs typeface="Times New Roman" pitchFamily="18" charset="0"/>
                </a:rPr>
                <a:t>growth</a:t>
              </a:r>
              <a:endParaRPr lang="en-US" baseline="-25000" dirty="0">
                <a:latin typeface="Times New Roman" pitchFamily="18" charset="0"/>
                <a:cs typeface="Times New Roman" pitchFamily="18" charset="0"/>
              </a:endParaRPr>
            </a:p>
          </p:txBody>
        </p:sp>
        <p:sp>
          <p:nvSpPr>
            <p:cNvPr id="12" name="TextBox 11"/>
            <p:cNvSpPr txBox="1"/>
            <p:nvPr/>
          </p:nvSpPr>
          <p:spPr>
            <a:xfrm>
              <a:off x="5339710" y="3734140"/>
              <a:ext cx="992579" cy="369332"/>
            </a:xfrm>
            <a:prstGeom prst="rect">
              <a:avLst/>
            </a:prstGeom>
            <a:noFill/>
          </p:spPr>
          <p:txBody>
            <a:bodyPr wrap="none" rtlCol="0">
              <a:spAutoFit/>
            </a:bodyPr>
            <a:lstStyle/>
            <a:p>
              <a:r>
                <a:rPr lang="en-US" dirty="0" smtClean="0">
                  <a:latin typeface="Times New Roman" pitchFamily="18" charset="0"/>
                  <a:cs typeface="Times New Roman" pitchFamily="18" charset="0"/>
                </a:rPr>
                <a:t>damping</a:t>
              </a:r>
              <a:endParaRPr lang="en-US" baseline="-25000" dirty="0">
                <a:latin typeface="Times New Roman" pitchFamily="18" charset="0"/>
                <a:cs typeface="Times New Roman" pitchFamily="18" charset="0"/>
              </a:endParaRPr>
            </a:p>
          </p:txBody>
        </p:sp>
      </p:grpSp>
      <p:cxnSp>
        <p:nvCxnSpPr>
          <p:cNvPr id="27" name="Straight Arrow Connector 26"/>
          <p:cNvCxnSpPr/>
          <p:nvPr/>
        </p:nvCxnSpPr>
        <p:spPr bwMode="auto">
          <a:xfrm>
            <a:off x="3543300" y="3390900"/>
            <a:ext cx="2514600" cy="1638300"/>
          </a:xfrm>
          <a:prstGeom prst="straightConnector1">
            <a:avLst/>
          </a:prstGeom>
          <a:solidFill>
            <a:srgbClr val="0000FF"/>
          </a:solidFill>
          <a:ln w="9525" cap="flat" cmpd="sng" algn="ctr">
            <a:solidFill>
              <a:srgbClr val="FF000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aphicFrame>
        <p:nvGraphicFramePr>
          <p:cNvPr id="41986" name="Object 2"/>
          <p:cNvGraphicFramePr>
            <a:graphicFrameLocks noChangeAspect="1"/>
          </p:cNvGraphicFramePr>
          <p:nvPr/>
        </p:nvGraphicFramePr>
        <p:xfrm>
          <a:off x="-2019300" y="2743200"/>
          <a:ext cx="9474200" cy="685800"/>
        </p:xfrm>
        <a:graphic>
          <a:graphicData uri="http://schemas.openxmlformats.org/presentationml/2006/ole">
            <p:oleObj spid="_x0000_s42007" name="Document" r:id="rId5" imgW="5485703" imgH="397390" progId="Word.Document.12">
              <p:embed/>
            </p:oleObj>
          </a:graphicData>
        </a:graphic>
      </p:graphicFrame>
      <p:sp>
        <p:nvSpPr>
          <p:cNvPr id="34" name="TextBox 33"/>
          <p:cNvSpPr txBox="1"/>
          <p:nvPr/>
        </p:nvSpPr>
        <p:spPr>
          <a:xfrm>
            <a:off x="4038600" y="2781300"/>
            <a:ext cx="2367699" cy="523220"/>
          </a:xfrm>
          <a:prstGeom prst="rect">
            <a:avLst/>
          </a:prstGeom>
          <a:noFill/>
        </p:spPr>
        <p:txBody>
          <a:bodyPr wrap="none" rtlCol="0">
            <a:spAutoFit/>
          </a:bodyPr>
          <a:lstStyle/>
          <a:p>
            <a:r>
              <a:rPr lang="en-US" sz="1400" b="1" dirty="0" smtClean="0">
                <a:latin typeface="Times New Roman" pitchFamily="18" charset="0"/>
                <a:cs typeface="Times New Roman" pitchFamily="18" charset="0"/>
              </a:rPr>
              <a:t>Wavelength scale a function </a:t>
            </a:r>
          </a:p>
          <a:p>
            <a:r>
              <a:rPr lang="en-US" sz="1400" b="1" dirty="0" smtClean="0">
                <a:latin typeface="Times New Roman" pitchFamily="18" charset="0"/>
                <a:cs typeface="Times New Roman" pitchFamily="18" charset="0"/>
              </a:rPr>
              <a:t>of mechanical stress state.</a:t>
            </a:r>
            <a:endParaRPr lang="en-US" sz="14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cstate="print"/>
          <a:srcRect/>
          <a:stretch>
            <a:fillRect/>
          </a:stretch>
        </p:blipFill>
        <p:spPr bwMode="auto">
          <a:xfrm>
            <a:off x="762000" y="1562100"/>
            <a:ext cx="7658100" cy="4991100"/>
          </a:xfrm>
          <a:prstGeom prst="rect">
            <a:avLst/>
          </a:prstGeom>
          <a:noFill/>
          <a:ln w="9525">
            <a:noFill/>
            <a:miter lim="800000"/>
            <a:headEnd/>
            <a:tailEnd/>
          </a:ln>
        </p:spPr>
      </p:pic>
      <p:sp>
        <p:nvSpPr>
          <p:cNvPr id="2" name="Title 1"/>
          <p:cNvSpPr>
            <a:spLocks noGrp="1"/>
          </p:cNvSpPr>
          <p:nvPr>
            <p:ph type="title"/>
          </p:nvPr>
        </p:nvSpPr>
        <p:spPr>
          <a:xfrm>
            <a:off x="2019300" y="0"/>
            <a:ext cx="5425925" cy="480060"/>
          </a:xfrm>
        </p:spPr>
        <p:txBody>
          <a:bodyPr/>
          <a:lstStyle/>
          <a:p>
            <a:r>
              <a:rPr lang="en-US" dirty="0" smtClean="0"/>
              <a:t>Wavelengths of Unstable Modes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23</a:t>
            </a:fld>
            <a:endParaRPr lang="en-US" dirty="0"/>
          </a:p>
        </p:txBody>
      </p:sp>
      <p:sp>
        <p:nvSpPr>
          <p:cNvPr id="4" name="Content Placeholder 3"/>
          <p:cNvSpPr>
            <a:spLocks noGrp="1"/>
          </p:cNvSpPr>
          <p:nvPr>
            <p:ph idx="1"/>
          </p:nvPr>
        </p:nvSpPr>
        <p:spPr/>
        <p:txBody>
          <a:bodyPr/>
          <a:lstStyle/>
          <a:p>
            <a:r>
              <a:rPr lang="en-US" dirty="0" smtClean="0"/>
              <a:t>Predicted spatial frequency of maximum growth as a function of material stress for borosil material:</a:t>
            </a:r>
            <a:endParaRPr lang="en-US" dirty="0"/>
          </a:p>
        </p:txBody>
      </p:sp>
      <p:cxnSp>
        <p:nvCxnSpPr>
          <p:cNvPr id="7" name="Straight Arrow Connector 6"/>
          <p:cNvCxnSpPr/>
          <p:nvPr/>
        </p:nvCxnSpPr>
        <p:spPr bwMode="auto">
          <a:xfrm>
            <a:off x="1905000" y="5372100"/>
            <a:ext cx="3619500" cy="38100"/>
          </a:xfrm>
          <a:prstGeom prst="straightConnector1">
            <a:avLst/>
          </a:prstGeom>
          <a:noFill/>
          <a:ln w="19050" cap="flat" cmpd="sng" algn="ctr">
            <a:solidFill>
              <a:srgbClr val="FF0000"/>
            </a:solidFill>
            <a:prstDash val="solid"/>
            <a:round/>
            <a:headEnd type="triangle" w="med" len="med"/>
            <a:tailEnd type="triangle"/>
          </a:ln>
          <a:effectLst/>
        </p:spPr>
      </p:cxnSp>
      <p:sp>
        <p:nvSpPr>
          <p:cNvPr id="9" name="TextBox 8"/>
          <p:cNvSpPr txBox="1"/>
          <p:nvPr/>
        </p:nvSpPr>
        <p:spPr>
          <a:xfrm>
            <a:off x="2705100" y="5448300"/>
            <a:ext cx="2298899" cy="307777"/>
          </a:xfrm>
          <a:prstGeom prst="rect">
            <a:avLst/>
          </a:prstGeom>
          <a:noFill/>
        </p:spPr>
        <p:txBody>
          <a:bodyPr wrap="none" rtlCol="0">
            <a:spAutoFit/>
          </a:bodyPr>
          <a:lstStyle/>
          <a:p>
            <a:pPr algn="ctr"/>
            <a:r>
              <a:rPr lang="en-US" sz="1400" b="1" dirty="0" smtClean="0">
                <a:solidFill>
                  <a:srgbClr val="FF0000"/>
                </a:solidFill>
                <a:latin typeface="Times New Roman" pitchFamily="18" charset="0"/>
                <a:cs typeface="Times New Roman" pitchFamily="18" charset="0"/>
              </a:rPr>
              <a:t>Range of Predicted Stresses</a:t>
            </a:r>
          </a:p>
        </p:txBody>
      </p:sp>
      <p:sp>
        <p:nvSpPr>
          <p:cNvPr id="11" name="Rectangle 10"/>
          <p:cNvSpPr/>
          <p:nvPr/>
        </p:nvSpPr>
        <p:spPr bwMode="auto">
          <a:xfrm>
            <a:off x="6934200" y="1752600"/>
            <a:ext cx="1104900" cy="4152900"/>
          </a:xfrm>
          <a:prstGeom prst="rect">
            <a:avLst/>
          </a:prstGeom>
          <a:solidFill>
            <a:srgbClr val="FFC000">
              <a:alpha val="16000"/>
            </a:srgbClr>
          </a:solidFill>
          <a:ln w="12700" cap="flat" cmpd="sng" algn="ctr">
            <a:no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2" name="TextBox 11"/>
          <p:cNvSpPr txBox="1"/>
          <p:nvPr/>
        </p:nvSpPr>
        <p:spPr>
          <a:xfrm>
            <a:off x="7086600" y="3238500"/>
            <a:ext cx="893130" cy="738664"/>
          </a:xfrm>
          <a:prstGeom prst="rect">
            <a:avLst/>
          </a:prstGeom>
          <a:noFill/>
        </p:spPr>
        <p:txBody>
          <a:bodyPr wrap="none" rtlCol="0">
            <a:spAutoFit/>
          </a:bodyPr>
          <a:lstStyle/>
          <a:p>
            <a:pPr algn="ctr"/>
            <a:r>
              <a:rPr lang="en-US" sz="1400" b="1" dirty="0" smtClean="0">
                <a:solidFill>
                  <a:srgbClr val="FF0000"/>
                </a:solidFill>
                <a:latin typeface="Times New Roman" pitchFamily="18" charset="0"/>
                <a:cs typeface="Times New Roman" pitchFamily="18" charset="0"/>
              </a:rPr>
              <a:t>Flexural </a:t>
            </a:r>
          </a:p>
          <a:p>
            <a:pPr algn="ctr"/>
            <a:r>
              <a:rPr lang="en-US" sz="1400" b="1" dirty="0" smtClean="0">
                <a:solidFill>
                  <a:srgbClr val="FF0000"/>
                </a:solidFill>
                <a:latin typeface="Times New Roman" pitchFamily="18" charset="0"/>
                <a:cs typeface="Times New Roman" pitchFamily="18" charset="0"/>
              </a:rPr>
              <a:t>Strength </a:t>
            </a:r>
          </a:p>
          <a:p>
            <a:pPr algn="ctr"/>
            <a:r>
              <a:rPr lang="en-US" sz="1400" b="1" dirty="0" smtClean="0">
                <a:solidFill>
                  <a:srgbClr val="FF0000"/>
                </a:solidFill>
                <a:latin typeface="Times New Roman" pitchFamily="18" charset="0"/>
                <a:cs typeface="Times New Roman" pitchFamily="18" charset="0"/>
              </a:rPr>
              <a:t>Limit</a:t>
            </a:r>
          </a:p>
        </p:txBody>
      </p:sp>
      <p:cxnSp>
        <p:nvCxnSpPr>
          <p:cNvPr id="13" name="Straight Arrow Connector 12"/>
          <p:cNvCxnSpPr/>
          <p:nvPr/>
        </p:nvCxnSpPr>
        <p:spPr bwMode="auto">
          <a:xfrm>
            <a:off x="5524500" y="4648200"/>
            <a:ext cx="1409700" cy="0"/>
          </a:xfrm>
          <a:prstGeom prst="straightConnector1">
            <a:avLst/>
          </a:prstGeom>
          <a:noFill/>
          <a:ln w="19050" cap="flat" cmpd="sng" algn="ctr">
            <a:solidFill>
              <a:srgbClr val="00B050"/>
            </a:solidFill>
            <a:prstDash val="solid"/>
            <a:round/>
            <a:headEnd type="triangle" w="med" len="med"/>
            <a:tailEnd type="triangle"/>
          </a:ln>
          <a:effectLst/>
        </p:spPr>
      </p:cxnSp>
      <p:sp>
        <p:nvSpPr>
          <p:cNvPr id="15" name="TextBox 14"/>
          <p:cNvSpPr txBox="1"/>
          <p:nvPr/>
        </p:nvSpPr>
        <p:spPr>
          <a:xfrm>
            <a:off x="5448300" y="4305300"/>
            <a:ext cx="1539204" cy="307777"/>
          </a:xfrm>
          <a:prstGeom prst="rect">
            <a:avLst/>
          </a:prstGeom>
          <a:noFill/>
        </p:spPr>
        <p:txBody>
          <a:bodyPr wrap="none" rtlCol="0">
            <a:spAutoFit/>
          </a:bodyPr>
          <a:lstStyle/>
          <a:p>
            <a:pPr algn="ctr"/>
            <a:r>
              <a:rPr lang="en-US" sz="1400" b="1" dirty="0" smtClean="0">
                <a:solidFill>
                  <a:srgbClr val="00B050"/>
                </a:solidFill>
                <a:latin typeface="Times New Roman" pitchFamily="18" charset="0"/>
                <a:cs typeface="Times New Roman" pitchFamily="18" charset="0"/>
              </a:rPr>
              <a:t>Range of viability</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24</a:t>
            </a:fld>
            <a:endParaRPr lang="en-US" dirty="0"/>
          </a:p>
        </p:txBody>
      </p:sp>
      <p:sp>
        <p:nvSpPr>
          <p:cNvPr id="4" name="Content Placeholder 3"/>
          <p:cNvSpPr>
            <a:spLocks noGrp="1"/>
          </p:cNvSpPr>
          <p:nvPr>
            <p:ph idx="1"/>
          </p:nvPr>
        </p:nvSpPr>
        <p:spPr>
          <a:xfrm>
            <a:off x="454818" y="929157"/>
            <a:ext cx="5031582" cy="5624043"/>
          </a:xfrm>
        </p:spPr>
        <p:txBody>
          <a:bodyPr/>
          <a:lstStyle/>
          <a:p>
            <a:r>
              <a:rPr lang="en-US" sz="1800" dirty="0" smtClean="0"/>
              <a:t>Does the presence of mechanical stress affect plasma erosion of materials?</a:t>
            </a:r>
          </a:p>
          <a:p>
            <a:r>
              <a:rPr lang="en-US" sz="1800" dirty="0" smtClean="0"/>
              <a:t>Experiment designed to answer this question:</a:t>
            </a:r>
          </a:p>
          <a:p>
            <a:r>
              <a:rPr lang="en-US" sz="1800" dirty="0" smtClean="0"/>
              <a:t>Pairs of samples exposed to argon plasma for 11-12 hrs:</a:t>
            </a:r>
          </a:p>
          <a:p>
            <a:pPr lvl="1"/>
            <a:r>
              <a:rPr lang="en-US" sz="1600" dirty="0" smtClean="0"/>
              <a:t>GTRI’s Ion Assisted Deposition  (IAD) chamber.</a:t>
            </a:r>
          </a:p>
          <a:p>
            <a:pPr lvl="1"/>
            <a:r>
              <a:rPr lang="en-US" sz="1600" dirty="0" smtClean="0"/>
              <a:t>One sample loaded to up to 25 MPa: Experiment sample.</a:t>
            </a:r>
          </a:p>
          <a:p>
            <a:pPr lvl="1"/>
            <a:r>
              <a:rPr lang="en-US" sz="1600" dirty="0" smtClean="0"/>
              <a:t>One sample free to expand: Control sample.</a:t>
            </a:r>
          </a:p>
          <a:p>
            <a:r>
              <a:rPr lang="en-US" sz="1800" dirty="0" smtClean="0"/>
              <a:t>Material Selection:</a:t>
            </a:r>
          </a:p>
          <a:p>
            <a:pPr lvl="1"/>
            <a:r>
              <a:rPr lang="en-US" sz="1600" dirty="0" smtClean="0"/>
              <a:t>Fused silica samples: Amorphous, isotropic. No microstructural detail: Can study the erosion of a surface without variations due to material medium.</a:t>
            </a:r>
          </a:p>
          <a:p>
            <a:pPr lvl="1"/>
            <a:r>
              <a:rPr lang="en-US" sz="1600" dirty="0" smtClean="0"/>
              <a:t>M26 borosil: A complex composite material. Borosil is used in many HETs. Strong perturbations from material heterogeneity expected.</a:t>
            </a:r>
          </a:p>
          <a:p>
            <a:pPr lvl="1"/>
            <a:r>
              <a:rPr lang="en-US" sz="1600" dirty="0" smtClean="0"/>
              <a:t>3x1x0.25 in samples, pre-roughened to provide seed for surface growth.</a:t>
            </a:r>
            <a:endParaRPr lang="en-US" sz="1600" dirty="0"/>
          </a:p>
        </p:txBody>
      </p:sp>
      <p:grpSp>
        <p:nvGrpSpPr>
          <p:cNvPr id="5" name="Group 4"/>
          <p:cNvGrpSpPr/>
          <p:nvPr/>
        </p:nvGrpSpPr>
        <p:grpSpPr>
          <a:xfrm>
            <a:off x="5372100" y="1181100"/>
            <a:ext cx="3461345" cy="3145493"/>
            <a:chOff x="1295400" y="1371601"/>
            <a:chExt cx="3461345" cy="3145493"/>
          </a:xfrm>
        </p:grpSpPr>
        <p:pic>
          <p:nvPicPr>
            <p:cNvPr id="6" name="Picture 2"/>
            <p:cNvPicPr>
              <a:picLocks noChangeAspect="1" noChangeArrowheads="1"/>
            </p:cNvPicPr>
            <p:nvPr/>
          </p:nvPicPr>
          <p:blipFill>
            <a:blip r:embed="rId2" cstate="print"/>
            <a:srcRect/>
            <a:stretch>
              <a:fillRect/>
            </a:stretch>
          </p:blipFill>
          <p:spPr bwMode="auto">
            <a:xfrm>
              <a:off x="2362200" y="1371601"/>
              <a:ext cx="2057400" cy="3145493"/>
            </a:xfrm>
            <a:prstGeom prst="rect">
              <a:avLst/>
            </a:prstGeom>
            <a:noFill/>
            <a:ln w="9525">
              <a:noFill/>
              <a:miter lim="800000"/>
              <a:headEnd/>
              <a:tailEnd/>
            </a:ln>
          </p:spPr>
        </p:pic>
        <p:cxnSp>
          <p:nvCxnSpPr>
            <p:cNvPr id="7" name="Straight Arrow Connector 6"/>
            <p:cNvCxnSpPr/>
            <p:nvPr/>
          </p:nvCxnSpPr>
          <p:spPr>
            <a:xfrm flipV="1">
              <a:off x="3590925" y="3219450"/>
              <a:ext cx="0" cy="109855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085975" y="4305300"/>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2698750" y="2573338"/>
              <a:ext cx="1519238" cy="47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2622550" y="2425700"/>
              <a:ext cx="19050" cy="188595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3625851" y="2416175"/>
              <a:ext cx="5555" cy="172244"/>
            </a:xfrm>
            <a:prstGeom prst="straightConnector1">
              <a:avLst/>
            </a:prstGeom>
            <a:ln>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682750" y="2254250"/>
              <a:ext cx="924099"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Test Fixture</a:t>
              </a:r>
              <a:endParaRPr lang="en-US" sz="1200" dirty="0">
                <a:latin typeface="Times New Roman" pitchFamily="18" charset="0"/>
                <a:cs typeface="Times New Roman" pitchFamily="18" charset="0"/>
              </a:endParaRPr>
            </a:p>
          </p:txBody>
        </p:sp>
        <p:sp>
          <p:nvSpPr>
            <p:cNvPr id="13" name="TextBox 12"/>
            <p:cNvSpPr txBox="1"/>
            <p:nvPr/>
          </p:nvSpPr>
          <p:spPr>
            <a:xfrm>
              <a:off x="1295400" y="3575050"/>
              <a:ext cx="1096775"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Plasma Source</a:t>
              </a:r>
              <a:endParaRPr lang="en-US" sz="1200" dirty="0">
                <a:latin typeface="Times New Roman" pitchFamily="18" charset="0"/>
                <a:cs typeface="Times New Roman" pitchFamily="18" charset="0"/>
              </a:endParaRPr>
            </a:p>
          </p:txBody>
        </p:sp>
        <p:sp>
          <p:nvSpPr>
            <p:cNvPr id="14" name="TextBox 13"/>
            <p:cNvSpPr txBox="1"/>
            <p:nvPr/>
          </p:nvSpPr>
          <p:spPr>
            <a:xfrm>
              <a:off x="1752600" y="1708150"/>
              <a:ext cx="883575"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Beam Core</a:t>
              </a:r>
              <a:endParaRPr lang="en-US" sz="1200" dirty="0">
                <a:latin typeface="Times New Roman" pitchFamily="18" charset="0"/>
                <a:cs typeface="Times New Roman" pitchFamily="18" charset="0"/>
              </a:endParaRPr>
            </a:p>
          </p:txBody>
        </p:sp>
        <p:cxnSp>
          <p:nvCxnSpPr>
            <p:cNvPr id="15" name="Straight Arrow Connector 14"/>
            <p:cNvCxnSpPr/>
            <p:nvPr/>
          </p:nvCxnSpPr>
          <p:spPr>
            <a:xfrm flipV="1">
              <a:off x="2038350" y="3467100"/>
              <a:ext cx="857250" cy="101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2514600" y="1708150"/>
              <a:ext cx="609600" cy="76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2" idx="0"/>
            </p:cNvCxnSpPr>
            <p:nvPr/>
          </p:nvCxnSpPr>
          <p:spPr>
            <a:xfrm flipV="1">
              <a:off x="2144800" y="2025650"/>
              <a:ext cx="37615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603625" y="2670175"/>
              <a:ext cx="707245"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Samples</a:t>
              </a:r>
              <a:endParaRPr lang="en-US" sz="1200" dirty="0">
                <a:latin typeface="Times New Roman" pitchFamily="18" charset="0"/>
                <a:cs typeface="Times New Roman" pitchFamily="18" charset="0"/>
              </a:endParaRPr>
            </a:p>
          </p:txBody>
        </p:sp>
        <p:cxnSp>
          <p:nvCxnSpPr>
            <p:cNvPr id="19" name="Straight Arrow Connector 18"/>
            <p:cNvCxnSpPr/>
            <p:nvPr/>
          </p:nvCxnSpPr>
          <p:spPr>
            <a:xfrm flipH="1" flipV="1">
              <a:off x="3197225" y="2384425"/>
              <a:ext cx="393700" cy="355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644900" y="3206750"/>
              <a:ext cx="527709"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25cm</a:t>
              </a:r>
              <a:endParaRPr lang="en-US" sz="1200" dirty="0">
                <a:latin typeface="Times New Roman" pitchFamily="18" charset="0"/>
                <a:cs typeface="Times New Roman" pitchFamily="18" charset="0"/>
              </a:endParaRPr>
            </a:p>
          </p:txBody>
        </p:sp>
        <p:sp>
          <p:nvSpPr>
            <p:cNvPr id="21" name="TextBox 20"/>
            <p:cNvSpPr txBox="1"/>
            <p:nvPr/>
          </p:nvSpPr>
          <p:spPr>
            <a:xfrm>
              <a:off x="2184400" y="2895600"/>
              <a:ext cx="566181"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32 cm</a:t>
              </a:r>
              <a:endParaRPr lang="en-US" sz="1200" dirty="0">
                <a:latin typeface="Times New Roman" pitchFamily="18" charset="0"/>
                <a:cs typeface="Times New Roman" pitchFamily="18" charset="0"/>
              </a:endParaRPr>
            </a:p>
          </p:txBody>
        </p:sp>
        <p:sp>
          <p:nvSpPr>
            <p:cNvPr id="22" name="TextBox 21"/>
            <p:cNvSpPr txBox="1"/>
            <p:nvPr/>
          </p:nvSpPr>
          <p:spPr>
            <a:xfrm>
              <a:off x="3670300" y="2247900"/>
              <a:ext cx="450764"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4cm</a:t>
              </a:r>
              <a:endParaRPr lang="en-US" sz="1200" dirty="0">
                <a:latin typeface="Times New Roman" pitchFamily="18" charset="0"/>
                <a:cs typeface="Times New Roman" pitchFamily="18" charset="0"/>
              </a:endParaRPr>
            </a:p>
          </p:txBody>
        </p:sp>
        <p:cxnSp>
          <p:nvCxnSpPr>
            <p:cNvPr id="23" name="Straight Arrow Connector 22"/>
            <p:cNvCxnSpPr/>
            <p:nvPr/>
          </p:nvCxnSpPr>
          <p:spPr>
            <a:xfrm flipH="1" flipV="1">
              <a:off x="3260725" y="2574925"/>
              <a:ext cx="406400" cy="4242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651250" y="2870200"/>
              <a:ext cx="1105495" cy="276999"/>
            </a:xfrm>
            <a:prstGeom prst="rect">
              <a:avLst/>
            </a:prstGeom>
            <a:noFill/>
          </p:spPr>
          <p:txBody>
            <a:bodyPr wrap="none" rtlCol="0">
              <a:spAutoFit/>
            </a:bodyPr>
            <a:lstStyle/>
            <a:p>
              <a:r>
                <a:rPr lang="en-US" sz="1200" dirty="0" smtClean="0">
                  <a:latin typeface="Times New Roman" pitchFamily="18" charset="0"/>
                  <a:cs typeface="Times New Roman" pitchFamily="18" charset="0"/>
                </a:rPr>
                <a:t>Beam Window</a:t>
              </a:r>
              <a:endParaRPr lang="en-US" sz="1200" dirty="0">
                <a:latin typeface="Times New Roman" pitchFamily="18" charset="0"/>
                <a:cs typeface="Times New Roman" pitchFamily="18" charset="0"/>
              </a:endParaRPr>
            </a:p>
          </p:txBody>
        </p:sp>
      </p:grpSp>
      <p:pic>
        <p:nvPicPr>
          <p:cNvPr id="25" name="Picture 3" descr="C:\Aaron's Stuff 2008\GeorgiaTech\Research\ErosionProject\ErosionWriting2014\ThesisProposalPresentation\Figures\SamplePic.jpg"/>
          <p:cNvPicPr>
            <a:picLocks noChangeAspect="1" noChangeArrowheads="1"/>
          </p:cNvPicPr>
          <p:nvPr/>
        </p:nvPicPr>
        <p:blipFill>
          <a:blip r:embed="rId3" cstate="print"/>
          <a:srcRect/>
          <a:stretch>
            <a:fillRect/>
          </a:stretch>
        </p:blipFill>
        <p:spPr bwMode="auto">
          <a:xfrm>
            <a:off x="5486400" y="4648200"/>
            <a:ext cx="3319462" cy="1719368"/>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25</a:t>
            </a:fld>
            <a:endParaRPr lang="en-US" dirty="0"/>
          </a:p>
        </p:txBody>
      </p:sp>
      <p:sp>
        <p:nvSpPr>
          <p:cNvPr id="4" name="Content Placeholder 3"/>
          <p:cNvSpPr>
            <a:spLocks noGrp="1"/>
          </p:cNvSpPr>
          <p:nvPr>
            <p:ph idx="1"/>
          </p:nvPr>
        </p:nvSpPr>
        <p:spPr/>
        <p:txBody>
          <a:bodyPr/>
          <a:lstStyle/>
          <a:p>
            <a:r>
              <a:rPr lang="en-US" dirty="0" smtClean="0"/>
              <a:t>Test fixture design:</a:t>
            </a:r>
          </a:p>
          <a:p>
            <a:pPr lvl="1"/>
            <a:r>
              <a:rPr lang="en-US" dirty="0" smtClean="0"/>
              <a:t>Moment free compressive load applied to sample.</a:t>
            </a:r>
          </a:p>
          <a:p>
            <a:pPr lvl="1"/>
            <a:r>
              <a:rPr lang="en-US" dirty="0" smtClean="0"/>
              <a:t>Belleville spring-stack maintains mechanical load during thermal expansion of clamp.</a:t>
            </a:r>
          </a:p>
          <a:p>
            <a:pPr lvl="1"/>
            <a:r>
              <a:rPr lang="en-US" dirty="0" smtClean="0"/>
              <a:t>Characterized relaxation vs. temperature with a series of digital image correlation experiments</a:t>
            </a:r>
          </a:p>
          <a:p>
            <a:pPr lvl="2"/>
            <a:r>
              <a:rPr lang="en-US" dirty="0" smtClean="0"/>
              <a:t>Measured thermal expansion of all components</a:t>
            </a:r>
          </a:p>
          <a:p>
            <a:pPr lvl="2"/>
            <a:r>
              <a:rPr lang="en-US" dirty="0" smtClean="0"/>
              <a:t>Measured changes in stiffness as a fn of stress for spring stack</a:t>
            </a:r>
          </a:p>
          <a:p>
            <a:pPr lvl="2"/>
            <a:r>
              <a:rPr lang="en-US" dirty="0" smtClean="0"/>
              <a:t>Calculate relaxation vs. temperature</a:t>
            </a:r>
          </a:p>
          <a:p>
            <a:pPr lvl="1"/>
            <a:r>
              <a:rPr lang="en-US" dirty="0" smtClean="0"/>
              <a:t>Thermocouple measures clamp temperature during test.</a:t>
            </a:r>
          </a:p>
        </p:txBody>
      </p:sp>
      <p:pic>
        <p:nvPicPr>
          <p:cNvPr id="6" name="Picture 5" descr="C:\Users\Aaron\Dropbox\Schinder_Outbox\ExperimentPaper_v2_2016\figures\Figure_7\AddCoordinateToDiagram_v2.png"/>
          <p:cNvPicPr/>
          <p:nvPr/>
        </p:nvPicPr>
        <p:blipFill>
          <a:blip r:embed="rId2" cstate="print"/>
          <a:srcRect/>
          <a:stretch>
            <a:fillRect/>
          </a:stretch>
        </p:blipFill>
        <p:spPr bwMode="auto">
          <a:xfrm>
            <a:off x="1943100" y="4305300"/>
            <a:ext cx="5486400" cy="19516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26</a:t>
            </a:fld>
            <a:endParaRPr lang="en-US" dirty="0"/>
          </a:p>
        </p:txBody>
      </p:sp>
      <p:pic>
        <p:nvPicPr>
          <p:cNvPr id="8" name="Picture 2" descr="C:\Aaron's Stuff 2008\GeorgiaTech\Research\ErosionProject\ErosionWriting2014\ThesisProposal\Figures\Figure_5_4_b\CAM00882.jpg"/>
          <p:cNvPicPr>
            <a:picLocks noChangeAspect="1" noChangeArrowheads="1"/>
          </p:cNvPicPr>
          <p:nvPr/>
        </p:nvPicPr>
        <p:blipFill>
          <a:blip r:embed="rId2" cstate="print"/>
          <a:srcRect/>
          <a:stretch>
            <a:fillRect/>
          </a:stretch>
        </p:blipFill>
        <p:spPr bwMode="auto">
          <a:xfrm>
            <a:off x="1143000" y="1181100"/>
            <a:ext cx="6102350" cy="4576763"/>
          </a:xfrm>
          <a:prstGeom prst="rect">
            <a:avLst/>
          </a:prstGeom>
          <a:noFill/>
        </p:spPr>
      </p:pic>
      <p:sp>
        <p:nvSpPr>
          <p:cNvPr id="9" name="TextBox 8"/>
          <p:cNvSpPr txBox="1"/>
          <p:nvPr/>
        </p:nvSpPr>
        <p:spPr>
          <a:xfrm>
            <a:off x="2943225" y="5921376"/>
            <a:ext cx="2670411" cy="307777"/>
          </a:xfrm>
          <a:prstGeom prst="rect">
            <a:avLst/>
          </a:prstGeom>
          <a:noFill/>
        </p:spPr>
        <p:txBody>
          <a:bodyPr wrap="none" rtlCol="0">
            <a:spAutoFit/>
          </a:bodyPr>
          <a:lstStyle/>
          <a:p>
            <a:r>
              <a:rPr lang="en-US" sz="1400" b="1" dirty="0" smtClean="0">
                <a:latin typeface="Times New Roman" pitchFamily="18" charset="0"/>
                <a:cs typeface="Times New Roman" pitchFamily="18" charset="0"/>
              </a:rPr>
              <a:t>Test fixture and instrumentation</a:t>
            </a:r>
            <a:endParaRPr lang="en-US" sz="1400" b="1" dirty="0">
              <a:latin typeface="Times New Roman" pitchFamily="18" charset="0"/>
              <a:cs typeface="Times New Roman" pitchFamily="18" charset="0"/>
            </a:endParaRPr>
          </a:p>
        </p:txBody>
      </p:sp>
      <p:cxnSp>
        <p:nvCxnSpPr>
          <p:cNvPr id="10" name="Straight Arrow Connector 9"/>
          <p:cNvCxnSpPr>
            <a:endCxn id="12" idx="6"/>
          </p:cNvCxnSpPr>
          <p:nvPr/>
        </p:nvCxnSpPr>
        <p:spPr bwMode="auto">
          <a:xfrm flipV="1">
            <a:off x="3901716" y="4347846"/>
            <a:ext cx="743309" cy="878566"/>
          </a:xfrm>
          <a:prstGeom prst="straightConnector1">
            <a:avLst/>
          </a:prstGeom>
          <a:solidFill>
            <a:srgbClr val="0000FF"/>
          </a:solidFill>
          <a:ln w="19050" cap="flat" cmpd="sng" algn="ctr">
            <a:solidFill>
              <a:srgbClr val="00B0F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1" name="Straight Arrow Connector 10"/>
          <p:cNvCxnSpPr>
            <a:endCxn id="12" idx="2"/>
          </p:cNvCxnSpPr>
          <p:nvPr/>
        </p:nvCxnSpPr>
        <p:spPr bwMode="auto">
          <a:xfrm flipH="1" flipV="1">
            <a:off x="3092450" y="4347846"/>
            <a:ext cx="728754" cy="892944"/>
          </a:xfrm>
          <a:prstGeom prst="straightConnector1">
            <a:avLst/>
          </a:prstGeom>
          <a:solidFill>
            <a:srgbClr val="0000FF"/>
          </a:solidFill>
          <a:ln w="19050" cap="flat" cmpd="sng" algn="ctr">
            <a:solidFill>
              <a:srgbClr val="00B0F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2" name="Oval 11"/>
          <p:cNvSpPr/>
          <p:nvPr/>
        </p:nvSpPr>
        <p:spPr bwMode="auto">
          <a:xfrm>
            <a:off x="3092450" y="4027806"/>
            <a:ext cx="1552575" cy="640080"/>
          </a:xfrm>
          <a:prstGeom prst="ellipse">
            <a:avLst/>
          </a:prstGeom>
          <a:solidFill>
            <a:srgbClr val="00B0F0">
              <a:alpha val="50000"/>
            </a:srgb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019175"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cxnSp>
        <p:nvCxnSpPr>
          <p:cNvPr id="13" name="Straight Arrow Connector 12"/>
          <p:cNvCxnSpPr>
            <a:endCxn id="12" idx="4"/>
          </p:cNvCxnSpPr>
          <p:nvPr/>
        </p:nvCxnSpPr>
        <p:spPr bwMode="auto">
          <a:xfrm flipV="1">
            <a:off x="3849959" y="4667886"/>
            <a:ext cx="18779" cy="515396"/>
          </a:xfrm>
          <a:prstGeom prst="straightConnector1">
            <a:avLst/>
          </a:prstGeom>
          <a:solidFill>
            <a:srgbClr val="0000FF"/>
          </a:solidFill>
          <a:ln w="19050" cap="flat" cmpd="sng" algn="ctr">
            <a:solidFill>
              <a:srgbClr val="00B0F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4" name="TextBox 13"/>
          <p:cNvSpPr txBox="1"/>
          <p:nvPr/>
        </p:nvSpPr>
        <p:spPr bwMode="auto">
          <a:xfrm>
            <a:off x="3815148" y="4552743"/>
            <a:ext cx="986410" cy="276987"/>
          </a:xfrm>
          <a:prstGeom prst="rect">
            <a:avLst/>
          </a:prstGeom>
          <a:noFill/>
          <a:ln w="9525">
            <a:noFill/>
            <a:miter lim="800000"/>
            <a:headEnd/>
            <a:tailEnd/>
          </a:ln>
          <a:effectLst/>
        </p:spPr>
        <p:txBody>
          <a:bodyPr vert="horz" wrap="square" lIns="91429" tIns="45714" rIns="91429" bIns="45714" numCol="1" rtlCol="0" anchor="t" anchorCtr="0" compatLnSpc="1">
            <a:prstTxWarp prst="textNoShape">
              <a:avLst/>
            </a:prstTxWarp>
            <a:spAutoFit/>
          </a:bodyPr>
          <a:lstStyle/>
          <a:p>
            <a:pPr marL="343334" marR="0" indent="-343334" algn="l" defTabSz="914608" rtl="0" eaLnBrk="0" fontAlgn="base" latinLnBrk="0" hangingPunct="0">
              <a:lnSpc>
                <a:spcPct val="100000"/>
              </a:lnSpc>
              <a:spcBef>
                <a:spcPct val="20000"/>
              </a:spcBef>
              <a:spcAft>
                <a:spcPct val="0"/>
              </a:spcAft>
              <a:buClrTx/>
              <a:buSzTx/>
              <a:tabLst/>
            </a:pPr>
            <a:r>
              <a:rPr kumimoji="0" lang="en-US" sz="1200" b="0" i="0" u="none" strike="noStrike" kern="0" cap="none" spc="0" normalizeH="0" baseline="0" noProof="0" dirty="0" smtClean="0">
                <a:ln>
                  <a:noFill/>
                </a:ln>
                <a:solidFill>
                  <a:srgbClr val="00B0F0"/>
                </a:solidFill>
                <a:effectLst/>
                <a:uLnTx/>
                <a:uFillTx/>
                <a:latin typeface="Times New Roman" pitchFamily="18" charset="0"/>
                <a:cs typeface="Times New Roman" pitchFamily="18" charset="0"/>
              </a:rPr>
              <a:t>Plasma</a:t>
            </a:r>
          </a:p>
        </p:txBody>
      </p:sp>
      <p:sp>
        <p:nvSpPr>
          <p:cNvPr id="15" name="TextBox 14"/>
          <p:cNvSpPr txBox="1"/>
          <p:nvPr/>
        </p:nvSpPr>
        <p:spPr>
          <a:xfrm>
            <a:off x="2299335" y="1487806"/>
            <a:ext cx="1096775" cy="276999"/>
          </a:xfrm>
          <a:prstGeom prst="rect">
            <a:avLst/>
          </a:prstGeom>
          <a:solidFill>
            <a:schemeClr val="bg1"/>
          </a:solidFill>
          <a:ln>
            <a:solidFill>
              <a:schemeClr val="tx1"/>
            </a:solidFill>
          </a:ln>
        </p:spPr>
        <p:txBody>
          <a:bodyPr wrap="square" rtlCol="0">
            <a:spAutoFit/>
          </a:bodyPr>
          <a:lstStyle/>
          <a:p>
            <a:r>
              <a:rPr lang="en-US" sz="1200" dirty="0" smtClean="0">
                <a:latin typeface="Times New Roman" pitchFamily="18" charset="0"/>
                <a:cs typeface="Times New Roman" pitchFamily="18" charset="0"/>
              </a:rPr>
              <a:t>Preheater Pads</a:t>
            </a:r>
            <a:endParaRPr lang="en-US" sz="1200" dirty="0">
              <a:latin typeface="Times New Roman" pitchFamily="18" charset="0"/>
              <a:cs typeface="Times New Roman" pitchFamily="18" charset="0"/>
            </a:endParaRPr>
          </a:p>
        </p:txBody>
      </p:sp>
      <p:sp>
        <p:nvSpPr>
          <p:cNvPr id="16" name="TextBox 15"/>
          <p:cNvSpPr txBox="1"/>
          <p:nvPr/>
        </p:nvSpPr>
        <p:spPr>
          <a:xfrm>
            <a:off x="4803457" y="2683193"/>
            <a:ext cx="1407758" cy="276999"/>
          </a:xfrm>
          <a:prstGeom prst="rect">
            <a:avLst/>
          </a:prstGeom>
          <a:solidFill>
            <a:schemeClr val="bg1"/>
          </a:solidFill>
          <a:ln>
            <a:solidFill>
              <a:schemeClr val="tx1"/>
            </a:solidFill>
          </a:ln>
        </p:spPr>
        <p:txBody>
          <a:bodyPr wrap="none" rtlCol="0">
            <a:spAutoFit/>
          </a:bodyPr>
          <a:lstStyle/>
          <a:p>
            <a:r>
              <a:rPr lang="en-US" sz="1200" dirty="0" smtClean="0">
                <a:latin typeface="Times New Roman" pitchFamily="18" charset="0"/>
                <a:cs typeface="Times New Roman" pitchFamily="18" charset="0"/>
              </a:rPr>
              <a:t>Experiment Sample</a:t>
            </a:r>
            <a:endParaRPr lang="en-US" sz="1200" dirty="0">
              <a:latin typeface="Times New Roman" pitchFamily="18" charset="0"/>
              <a:cs typeface="Times New Roman" pitchFamily="18" charset="0"/>
            </a:endParaRPr>
          </a:p>
        </p:txBody>
      </p:sp>
      <p:sp>
        <p:nvSpPr>
          <p:cNvPr id="17" name="TextBox 16"/>
          <p:cNvSpPr txBox="1"/>
          <p:nvPr/>
        </p:nvSpPr>
        <p:spPr>
          <a:xfrm>
            <a:off x="5586413" y="2996566"/>
            <a:ext cx="1157689" cy="276999"/>
          </a:xfrm>
          <a:prstGeom prst="rect">
            <a:avLst/>
          </a:prstGeom>
          <a:solidFill>
            <a:schemeClr val="bg1"/>
          </a:solidFill>
          <a:ln>
            <a:solidFill>
              <a:schemeClr val="tx1"/>
            </a:solidFill>
          </a:ln>
        </p:spPr>
        <p:txBody>
          <a:bodyPr wrap="none" rtlCol="0">
            <a:spAutoFit/>
          </a:bodyPr>
          <a:lstStyle/>
          <a:p>
            <a:r>
              <a:rPr lang="en-US" sz="1200" dirty="0" smtClean="0">
                <a:latin typeface="Times New Roman" pitchFamily="18" charset="0"/>
                <a:cs typeface="Times New Roman" pitchFamily="18" charset="0"/>
              </a:rPr>
              <a:t>Control Sample</a:t>
            </a:r>
            <a:endParaRPr lang="en-US" sz="1200" dirty="0">
              <a:latin typeface="Times New Roman" pitchFamily="18" charset="0"/>
              <a:cs typeface="Times New Roman" pitchFamily="18" charset="0"/>
            </a:endParaRPr>
          </a:p>
        </p:txBody>
      </p:sp>
      <p:sp>
        <p:nvSpPr>
          <p:cNvPr id="18" name="TextBox 17"/>
          <p:cNvSpPr txBox="1"/>
          <p:nvPr/>
        </p:nvSpPr>
        <p:spPr>
          <a:xfrm>
            <a:off x="5405438" y="3433763"/>
            <a:ext cx="976549" cy="276999"/>
          </a:xfrm>
          <a:prstGeom prst="rect">
            <a:avLst/>
          </a:prstGeom>
          <a:solidFill>
            <a:schemeClr val="bg1"/>
          </a:solidFill>
          <a:ln>
            <a:solidFill>
              <a:schemeClr val="tx1"/>
            </a:solidFill>
          </a:ln>
        </p:spPr>
        <p:txBody>
          <a:bodyPr wrap="square" rtlCol="0">
            <a:spAutoFit/>
          </a:bodyPr>
          <a:lstStyle/>
          <a:p>
            <a:r>
              <a:rPr lang="en-US" sz="1200" dirty="0" smtClean="0">
                <a:latin typeface="Times New Roman" pitchFamily="18" charset="0"/>
                <a:cs typeface="Times New Roman" pitchFamily="18" charset="0"/>
              </a:rPr>
              <a:t>Strain Gages</a:t>
            </a:r>
            <a:endParaRPr lang="en-US" sz="1200" dirty="0">
              <a:latin typeface="Times New Roman" pitchFamily="18" charset="0"/>
              <a:cs typeface="Times New Roman" pitchFamily="18" charset="0"/>
            </a:endParaRPr>
          </a:p>
        </p:txBody>
      </p:sp>
      <p:sp>
        <p:nvSpPr>
          <p:cNvPr id="19" name="TextBox 18"/>
          <p:cNvSpPr txBox="1"/>
          <p:nvPr/>
        </p:nvSpPr>
        <p:spPr>
          <a:xfrm>
            <a:off x="5020504" y="3786395"/>
            <a:ext cx="1096775" cy="276999"/>
          </a:xfrm>
          <a:prstGeom prst="rect">
            <a:avLst/>
          </a:prstGeom>
          <a:solidFill>
            <a:schemeClr val="bg1"/>
          </a:solidFill>
          <a:ln>
            <a:solidFill>
              <a:schemeClr val="tx1"/>
            </a:solidFill>
          </a:ln>
        </p:spPr>
        <p:txBody>
          <a:bodyPr wrap="none" rtlCol="0">
            <a:spAutoFit/>
          </a:bodyPr>
          <a:lstStyle/>
          <a:p>
            <a:r>
              <a:rPr lang="en-US" sz="1200" dirty="0" smtClean="0">
                <a:latin typeface="Times New Roman" pitchFamily="18" charset="0"/>
                <a:cs typeface="Times New Roman" pitchFamily="18" charset="0"/>
              </a:rPr>
              <a:t>Plasma Source</a:t>
            </a:r>
            <a:endParaRPr lang="en-US" sz="1200" dirty="0">
              <a:latin typeface="Times New Roman" pitchFamily="18" charset="0"/>
              <a:cs typeface="Times New Roman" pitchFamily="18" charset="0"/>
            </a:endParaRPr>
          </a:p>
        </p:txBody>
      </p:sp>
      <p:sp>
        <p:nvSpPr>
          <p:cNvPr id="20" name="TextBox 19"/>
          <p:cNvSpPr txBox="1"/>
          <p:nvPr/>
        </p:nvSpPr>
        <p:spPr>
          <a:xfrm>
            <a:off x="4679633" y="2266951"/>
            <a:ext cx="1085554" cy="276999"/>
          </a:xfrm>
          <a:prstGeom prst="rect">
            <a:avLst/>
          </a:prstGeom>
          <a:solidFill>
            <a:schemeClr val="bg1"/>
          </a:solidFill>
          <a:ln>
            <a:solidFill>
              <a:schemeClr val="tx1"/>
            </a:solidFill>
          </a:ln>
        </p:spPr>
        <p:txBody>
          <a:bodyPr wrap="none" rtlCol="0">
            <a:spAutoFit/>
          </a:bodyPr>
          <a:lstStyle/>
          <a:p>
            <a:r>
              <a:rPr lang="en-US" sz="1200" dirty="0" smtClean="0">
                <a:latin typeface="Times New Roman" pitchFamily="18" charset="0"/>
                <a:cs typeface="Times New Roman" pitchFamily="18" charset="0"/>
              </a:rPr>
              <a:t>Thermocouple</a:t>
            </a:r>
            <a:endParaRPr lang="en-US" sz="1200" dirty="0">
              <a:latin typeface="Times New Roman" pitchFamily="18" charset="0"/>
              <a:cs typeface="Times New Roman" pitchFamily="18" charset="0"/>
            </a:endParaRPr>
          </a:p>
        </p:txBody>
      </p:sp>
      <p:cxnSp>
        <p:nvCxnSpPr>
          <p:cNvPr id="21" name="Straight Arrow Connector 20"/>
          <p:cNvCxnSpPr>
            <a:stCxn id="15" idx="3"/>
          </p:cNvCxnSpPr>
          <p:nvPr/>
        </p:nvCxnSpPr>
        <p:spPr>
          <a:xfrm flipV="1">
            <a:off x="3396110" y="1442086"/>
            <a:ext cx="853945" cy="18422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2797175" y="1762126"/>
            <a:ext cx="523242" cy="119126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20" idx="1"/>
          </p:cNvCxnSpPr>
          <p:nvPr/>
        </p:nvCxnSpPr>
        <p:spPr>
          <a:xfrm flipH="1">
            <a:off x="3902393" y="2405451"/>
            <a:ext cx="777240" cy="39490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6" idx="1"/>
          </p:cNvCxnSpPr>
          <p:nvPr/>
        </p:nvCxnSpPr>
        <p:spPr>
          <a:xfrm flipH="1">
            <a:off x="3744277" y="2821693"/>
            <a:ext cx="1059180" cy="25774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4249738" y="3136971"/>
            <a:ext cx="1336675" cy="14598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8" idx="1"/>
          </p:cNvCxnSpPr>
          <p:nvPr/>
        </p:nvCxnSpPr>
        <p:spPr>
          <a:xfrm flipH="1" flipV="1">
            <a:off x="4062095" y="3555366"/>
            <a:ext cx="1343343" cy="16897"/>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8" idx="1"/>
          </p:cNvCxnSpPr>
          <p:nvPr/>
        </p:nvCxnSpPr>
        <p:spPr>
          <a:xfrm flipH="1" flipV="1">
            <a:off x="3521075" y="3319146"/>
            <a:ext cx="1884363" cy="253117"/>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4501019" y="4028800"/>
            <a:ext cx="525834" cy="828371"/>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3091310" y="1726566"/>
            <a:ext cx="1184145" cy="1118940"/>
          </a:xfrm>
          <a:prstGeom prst="straightConnector1">
            <a:avLst/>
          </a:prstGeom>
          <a:ln w="22225">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489133" y="1779271"/>
            <a:ext cx="566181" cy="276999"/>
          </a:xfrm>
          <a:prstGeom prst="rect">
            <a:avLst/>
          </a:prstGeom>
          <a:solidFill>
            <a:schemeClr val="bg1"/>
          </a:solidFill>
          <a:ln>
            <a:solidFill>
              <a:schemeClr val="tx1"/>
            </a:solidFill>
          </a:ln>
        </p:spPr>
        <p:txBody>
          <a:bodyPr wrap="none" rtlCol="0">
            <a:spAutoFit/>
          </a:bodyPr>
          <a:lstStyle/>
          <a:p>
            <a:r>
              <a:rPr lang="en-US" sz="1200" dirty="0" smtClean="0">
                <a:latin typeface="Times New Roman" pitchFamily="18" charset="0"/>
                <a:cs typeface="Times New Roman" pitchFamily="18" charset="0"/>
              </a:rPr>
              <a:t>16 cm</a:t>
            </a:r>
            <a:endParaRPr lang="en-US" sz="1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27</a:t>
            </a:fld>
            <a:endParaRPr lang="en-US" dirty="0"/>
          </a:p>
        </p:txBody>
      </p:sp>
      <p:sp>
        <p:nvSpPr>
          <p:cNvPr id="4" name="Content Placeholder 3"/>
          <p:cNvSpPr>
            <a:spLocks noGrp="1"/>
          </p:cNvSpPr>
          <p:nvPr>
            <p:ph idx="1"/>
          </p:nvPr>
        </p:nvSpPr>
        <p:spPr>
          <a:xfrm>
            <a:off x="454818" y="929157"/>
            <a:ext cx="5183982" cy="5624043"/>
          </a:xfrm>
        </p:spPr>
        <p:txBody>
          <a:bodyPr/>
          <a:lstStyle/>
          <a:p>
            <a:r>
              <a:rPr lang="en-US" dirty="0" smtClean="0"/>
              <a:t>Test Phases:</a:t>
            </a:r>
          </a:p>
          <a:p>
            <a:pPr lvl="1"/>
            <a:r>
              <a:rPr lang="en-US" dirty="0" smtClean="0"/>
              <a:t>Pre-Exposure:</a:t>
            </a:r>
          </a:p>
          <a:p>
            <a:pPr lvl="2"/>
            <a:r>
              <a:rPr lang="en-US" sz="1800" dirty="0" smtClean="0">
                <a:solidFill>
                  <a:schemeClr val="accent2"/>
                </a:solidFill>
              </a:rPr>
              <a:t>Line-scans: Provide pre-exposure </a:t>
            </a:r>
            <a:r>
              <a:rPr lang="en-US" sz="1800" dirty="0" err="1" smtClean="0">
                <a:solidFill>
                  <a:schemeClr val="accent2"/>
                </a:solidFill>
              </a:rPr>
              <a:t>fourier</a:t>
            </a:r>
            <a:r>
              <a:rPr lang="en-US" sz="1800" dirty="0" smtClean="0">
                <a:solidFill>
                  <a:schemeClr val="accent2"/>
                </a:solidFill>
              </a:rPr>
              <a:t> statistics. 50 scans with Tencor P-15 contact profilometer.</a:t>
            </a:r>
          </a:p>
          <a:p>
            <a:pPr lvl="2"/>
            <a:r>
              <a:rPr lang="en-US" sz="1800" dirty="0" smtClean="0">
                <a:solidFill>
                  <a:schemeClr val="accent2"/>
                </a:solidFill>
              </a:rPr>
              <a:t>Microscopy: Olympus LEXT</a:t>
            </a:r>
          </a:p>
          <a:p>
            <a:pPr lvl="1"/>
            <a:r>
              <a:rPr lang="en-US" dirty="0" smtClean="0"/>
              <a:t>Exposure:</a:t>
            </a:r>
          </a:p>
          <a:p>
            <a:pPr lvl="2"/>
            <a:r>
              <a:rPr lang="en-US" sz="1800" dirty="0" smtClean="0">
                <a:solidFill>
                  <a:schemeClr val="accent2"/>
                </a:solidFill>
              </a:rPr>
              <a:t>Sample pair placed in test fixture.</a:t>
            </a:r>
          </a:p>
          <a:p>
            <a:pPr lvl="2"/>
            <a:r>
              <a:rPr lang="en-US" sz="1800" dirty="0" smtClean="0">
                <a:solidFill>
                  <a:schemeClr val="accent2"/>
                </a:solidFill>
              </a:rPr>
              <a:t>Loaded to desired load.</a:t>
            </a:r>
          </a:p>
          <a:p>
            <a:pPr lvl="2"/>
            <a:r>
              <a:rPr lang="en-US" sz="1800" dirty="0" smtClean="0">
                <a:solidFill>
                  <a:schemeClr val="accent2"/>
                </a:solidFill>
              </a:rPr>
              <a:t>Exposed for period of 12 hours.</a:t>
            </a:r>
          </a:p>
          <a:p>
            <a:pPr lvl="1"/>
            <a:r>
              <a:rPr lang="en-US" dirty="0" smtClean="0"/>
              <a:t>Post-Exposure:</a:t>
            </a:r>
          </a:p>
          <a:p>
            <a:pPr lvl="2"/>
            <a:r>
              <a:rPr lang="en-US" sz="1800" dirty="0" smtClean="0">
                <a:solidFill>
                  <a:schemeClr val="accent2"/>
                </a:solidFill>
              </a:rPr>
              <a:t>Line-scans</a:t>
            </a:r>
          </a:p>
          <a:p>
            <a:pPr lvl="2"/>
            <a:r>
              <a:rPr lang="en-US" sz="1800" dirty="0" smtClean="0">
                <a:solidFill>
                  <a:schemeClr val="accent2"/>
                </a:solidFill>
              </a:rPr>
              <a:t>Microscopy: Revisit same areas</a:t>
            </a:r>
          </a:p>
          <a:p>
            <a:endParaRPr lang="en-US" dirty="0"/>
          </a:p>
        </p:txBody>
      </p:sp>
      <p:grpSp>
        <p:nvGrpSpPr>
          <p:cNvPr id="5" name="Group 6"/>
          <p:cNvGrpSpPr/>
          <p:nvPr/>
        </p:nvGrpSpPr>
        <p:grpSpPr>
          <a:xfrm>
            <a:off x="6591300" y="4686300"/>
            <a:ext cx="1779897" cy="1562100"/>
            <a:chOff x="5257800" y="3352800"/>
            <a:chExt cx="3470046" cy="3200400"/>
          </a:xfrm>
        </p:grpSpPr>
        <p:cxnSp>
          <p:nvCxnSpPr>
            <p:cNvPr id="6" name="Straight Arrow Connector 5"/>
            <p:cNvCxnSpPr/>
            <p:nvPr/>
          </p:nvCxnSpPr>
          <p:spPr>
            <a:xfrm flipV="1">
              <a:off x="5334000" y="3733800"/>
              <a:ext cx="0" cy="15240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5334000" y="5257800"/>
              <a:ext cx="2667000" cy="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5334000" y="5257800"/>
              <a:ext cx="0" cy="12954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257800" y="3352800"/>
              <a:ext cx="386504" cy="397742"/>
            </a:xfrm>
            <a:prstGeom prst="rect">
              <a:avLst/>
            </a:prstGeom>
            <a:noFill/>
          </p:spPr>
          <p:txBody>
            <a:bodyPr wrap="none" rtlCol="0">
              <a:spAutoFit/>
            </a:bodyPr>
            <a:lstStyle/>
            <a:p>
              <a:r>
                <a:rPr lang="el-GR" dirty="0" smtClean="0">
                  <a:latin typeface="Times New Roman" pitchFamily="18" charset="0"/>
                  <a:cs typeface="Times New Roman" pitchFamily="18" charset="0"/>
                </a:rPr>
                <a:t>Ψ</a:t>
              </a:r>
              <a:endParaRPr lang="en-US" dirty="0">
                <a:latin typeface="Times New Roman" pitchFamily="18" charset="0"/>
                <a:cs typeface="Times New Roman" pitchFamily="18" charset="0"/>
              </a:endParaRPr>
            </a:p>
          </p:txBody>
        </p:sp>
        <p:sp>
          <p:nvSpPr>
            <p:cNvPr id="10" name="TextBox 9"/>
            <p:cNvSpPr txBox="1"/>
            <p:nvPr/>
          </p:nvSpPr>
          <p:spPr>
            <a:xfrm>
              <a:off x="7848600" y="5257800"/>
              <a:ext cx="879246" cy="397742"/>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dirty="0" smtClean="0">
                  <a:latin typeface="Times New Roman" pitchFamily="18" charset="0"/>
                  <a:cs typeface="Times New Roman" pitchFamily="18" charset="0"/>
                </a:rPr>
                <a:t>, or </a:t>
              </a:r>
              <a:r>
                <a:rPr lang="el-GR" dirty="0" smtClean="0">
                  <a:latin typeface="Times New Roman" pitchFamily="18" charset="0"/>
                  <a:cs typeface="Times New Roman" pitchFamily="18" charset="0"/>
                </a:rPr>
                <a:t>ν</a:t>
              </a:r>
              <a:endParaRPr lang="en-US" dirty="0">
                <a:latin typeface="Times New Roman" pitchFamily="18" charset="0"/>
                <a:cs typeface="Times New Roman" pitchFamily="18" charset="0"/>
              </a:endParaRPr>
            </a:p>
          </p:txBody>
        </p:sp>
        <p:sp>
          <p:nvSpPr>
            <p:cNvPr id="11" name="Freeform 10"/>
            <p:cNvSpPr/>
            <p:nvPr/>
          </p:nvSpPr>
          <p:spPr>
            <a:xfrm>
              <a:off x="5341620" y="4321810"/>
              <a:ext cx="1897380" cy="2025650"/>
            </a:xfrm>
            <a:custGeom>
              <a:avLst/>
              <a:gdLst>
                <a:gd name="connsiteX0" fmla="*/ 0 w 1341120"/>
                <a:gd name="connsiteY0" fmla="*/ 935990 h 2025650"/>
                <a:gd name="connsiteX1" fmla="*/ 548640 w 1341120"/>
                <a:gd name="connsiteY1" fmla="*/ 181610 h 2025650"/>
                <a:gd name="connsiteX2" fmla="*/ 1341120 w 1341120"/>
                <a:gd name="connsiteY2" fmla="*/ 2025650 h 2025650"/>
              </a:gdLst>
              <a:ahLst/>
              <a:cxnLst>
                <a:cxn ang="0">
                  <a:pos x="connsiteX0" y="connsiteY0"/>
                </a:cxn>
                <a:cxn ang="0">
                  <a:pos x="connsiteX1" y="connsiteY1"/>
                </a:cxn>
                <a:cxn ang="0">
                  <a:pos x="connsiteX2" y="connsiteY2"/>
                </a:cxn>
              </a:cxnLst>
              <a:rect l="l" t="t" r="r" b="b"/>
              <a:pathLst>
                <a:path w="1341120" h="2025650">
                  <a:moveTo>
                    <a:pt x="0" y="935990"/>
                  </a:moveTo>
                  <a:cubicBezTo>
                    <a:pt x="162560" y="467995"/>
                    <a:pt x="325120" y="0"/>
                    <a:pt x="548640" y="181610"/>
                  </a:cubicBezTo>
                  <a:cubicBezTo>
                    <a:pt x="772160" y="363220"/>
                    <a:pt x="1183640" y="1667510"/>
                    <a:pt x="1341120" y="2025650"/>
                  </a:cubicBezTo>
                </a:path>
              </a:pathLst>
            </a:custGeom>
            <a:ln w="2222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Times New Roman" pitchFamily="18" charset="0"/>
                <a:cs typeface="Times New Roman" pitchFamily="18" charset="0"/>
              </a:endParaRPr>
            </a:p>
          </p:txBody>
        </p:sp>
        <p:sp>
          <p:nvSpPr>
            <p:cNvPr id="12" name="Oval 11"/>
            <p:cNvSpPr/>
            <p:nvPr/>
          </p:nvSpPr>
          <p:spPr>
            <a:xfrm>
              <a:off x="5934075" y="4424362"/>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13" name="Oval 12"/>
            <p:cNvSpPr/>
            <p:nvPr/>
          </p:nvSpPr>
          <p:spPr>
            <a:xfrm>
              <a:off x="6619875" y="5219700"/>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14" name="TextBox 13"/>
            <p:cNvSpPr txBox="1"/>
            <p:nvPr/>
          </p:nvSpPr>
          <p:spPr>
            <a:xfrm>
              <a:off x="6809351" y="4549642"/>
              <a:ext cx="498331" cy="397740"/>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baseline="-25000" dirty="0" err="1" smtClean="0">
                  <a:latin typeface="Times New Roman" pitchFamily="18" charset="0"/>
                  <a:cs typeface="Times New Roman" pitchFamily="18" charset="0"/>
                </a:rPr>
                <a:t>cr</a:t>
              </a:r>
              <a:endParaRPr lang="en-US" baseline="-25000" dirty="0">
                <a:latin typeface="Times New Roman" pitchFamily="18" charset="0"/>
                <a:cs typeface="Times New Roman" pitchFamily="18" charset="0"/>
              </a:endParaRPr>
            </a:p>
          </p:txBody>
        </p:sp>
        <p:sp>
          <p:nvSpPr>
            <p:cNvPr id="15" name="TextBox 14"/>
            <p:cNvSpPr txBox="1"/>
            <p:nvPr/>
          </p:nvSpPr>
          <p:spPr>
            <a:xfrm>
              <a:off x="6069099" y="3941094"/>
              <a:ext cx="582204" cy="397741"/>
            </a:xfrm>
            <a:prstGeom prst="rect">
              <a:avLst/>
            </a:prstGeom>
            <a:noFill/>
          </p:spPr>
          <p:txBody>
            <a:bodyPr wrap="none" rtlCol="0">
              <a:spAutoFit/>
            </a:bodyPr>
            <a:lstStyle/>
            <a:p>
              <a:r>
                <a:rPr lang="el-GR" dirty="0" smtClean="0">
                  <a:latin typeface="Times New Roman" pitchFamily="18" charset="0"/>
                  <a:cs typeface="Times New Roman" pitchFamily="18" charset="0"/>
                </a:rPr>
                <a:t>ω</a:t>
              </a:r>
              <a:r>
                <a:rPr lang="en-US" baseline="-25000" dirty="0" smtClean="0">
                  <a:latin typeface="Times New Roman" pitchFamily="18" charset="0"/>
                  <a:cs typeface="Times New Roman" pitchFamily="18" charset="0"/>
                </a:rPr>
                <a:t>mg</a:t>
              </a:r>
              <a:endParaRPr lang="en-US" baseline="-25000" dirty="0">
                <a:latin typeface="Times New Roman" pitchFamily="18" charset="0"/>
                <a:cs typeface="Times New Roman" pitchFamily="18" charset="0"/>
              </a:endParaRPr>
            </a:p>
          </p:txBody>
        </p:sp>
        <p:cxnSp>
          <p:nvCxnSpPr>
            <p:cNvPr id="16" name="Straight Arrow Connector 15"/>
            <p:cNvCxnSpPr/>
            <p:nvPr/>
          </p:nvCxnSpPr>
          <p:spPr>
            <a:xfrm flipV="1">
              <a:off x="5981700" y="4529138"/>
              <a:ext cx="4763" cy="71913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6286500" y="4676775"/>
              <a:ext cx="0" cy="5857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5614988" y="4772025"/>
              <a:ext cx="4762" cy="4714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6953250" y="5295900"/>
              <a:ext cx="4763" cy="44291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20" name="Picture 3"/>
          <p:cNvPicPr>
            <a:picLocks noChangeAspect="1" noChangeArrowheads="1"/>
          </p:cNvPicPr>
          <p:nvPr/>
        </p:nvPicPr>
        <p:blipFill>
          <a:blip r:embed="rId2" cstate="print"/>
          <a:srcRect/>
          <a:stretch>
            <a:fillRect/>
          </a:stretch>
        </p:blipFill>
        <p:spPr bwMode="auto">
          <a:xfrm>
            <a:off x="5939393" y="2330393"/>
            <a:ext cx="1950287" cy="1536887"/>
          </a:xfrm>
          <a:prstGeom prst="rect">
            <a:avLst/>
          </a:prstGeom>
          <a:noFill/>
          <a:ln w="9525">
            <a:noFill/>
            <a:miter lim="800000"/>
            <a:headEnd/>
            <a:tailEnd/>
          </a:ln>
        </p:spPr>
      </p:pic>
      <p:pic>
        <p:nvPicPr>
          <p:cNvPr id="21" name="Picture 6"/>
          <p:cNvPicPr>
            <a:picLocks noChangeAspect="1" noChangeArrowheads="1"/>
          </p:cNvPicPr>
          <p:nvPr/>
        </p:nvPicPr>
        <p:blipFill>
          <a:blip r:embed="rId3" cstate="print"/>
          <a:srcRect/>
          <a:stretch>
            <a:fillRect/>
          </a:stretch>
        </p:blipFill>
        <p:spPr bwMode="auto">
          <a:xfrm>
            <a:off x="5791200" y="876300"/>
            <a:ext cx="3150704" cy="1228510"/>
          </a:xfrm>
          <a:prstGeom prst="rect">
            <a:avLst/>
          </a:prstGeom>
          <a:noFill/>
          <a:ln w="9525">
            <a:noFill/>
            <a:miter lim="800000"/>
            <a:headEnd/>
            <a:tailEnd/>
          </a:ln>
        </p:spPr>
      </p:pic>
      <p:sp>
        <p:nvSpPr>
          <p:cNvPr id="22" name="TextBox 21"/>
          <p:cNvSpPr txBox="1"/>
          <p:nvPr/>
        </p:nvSpPr>
        <p:spPr>
          <a:xfrm>
            <a:off x="6057900" y="4114800"/>
            <a:ext cx="2601931"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Pre and post-test </a:t>
            </a:r>
            <a:r>
              <a:rPr lang="en-US" sz="1400" b="1" dirty="0" err="1" smtClean="0">
                <a:latin typeface="Times New Roman" pitchFamily="18" charset="0"/>
                <a:cs typeface="Times New Roman" pitchFamily="18" charset="0"/>
              </a:rPr>
              <a:t>linescans</a:t>
            </a:r>
            <a:r>
              <a:rPr lang="en-US" sz="1400" b="1" dirty="0" smtClean="0">
                <a:latin typeface="Times New Roman" pitchFamily="18" charset="0"/>
                <a:cs typeface="Times New Roman" pitchFamily="18" charset="0"/>
              </a:rPr>
              <a:t> -&gt; </a:t>
            </a:r>
            <a:r>
              <a:rPr lang="el-GR" sz="1400" b="1" dirty="0" smtClean="0">
                <a:latin typeface="Times New Roman"/>
                <a:cs typeface="Times New Roman"/>
              </a:rPr>
              <a:t>Ψ</a:t>
            </a:r>
            <a:endParaRPr lang="en-US" sz="1400" b="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28</a:t>
            </a:fld>
            <a:endParaRPr lang="en-US" dirty="0"/>
          </a:p>
        </p:txBody>
      </p:sp>
      <p:sp>
        <p:nvSpPr>
          <p:cNvPr id="4" name="Content Placeholder 3"/>
          <p:cNvSpPr>
            <a:spLocks noGrp="1"/>
          </p:cNvSpPr>
          <p:nvPr>
            <p:ph idx="1"/>
          </p:nvPr>
        </p:nvSpPr>
        <p:spPr/>
        <p:txBody>
          <a:bodyPr/>
          <a:lstStyle/>
          <a:p>
            <a:r>
              <a:rPr lang="en-US" dirty="0" smtClean="0"/>
              <a:t>Fused silica exposures: Four exposures</a:t>
            </a:r>
          </a:p>
          <a:p>
            <a:pPr lvl="1"/>
            <a:r>
              <a:rPr lang="en-US" dirty="0" smtClean="0"/>
              <a:t>3 Exposures: Pre-roughened samples</a:t>
            </a:r>
          </a:p>
          <a:p>
            <a:pPr lvl="1"/>
            <a:r>
              <a:rPr lang="en-US" dirty="0" smtClean="0"/>
              <a:t>Series of 3 increasing load levels</a:t>
            </a:r>
          </a:p>
          <a:p>
            <a:pPr lvl="1"/>
            <a:r>
              <a:rPr lang="en-US" dirty="0" smtClean="0"/>
              <a:t>One exposure with smooth samples (+/- 0.05 µm)</a:t>
            </a:r>
          </a:p>
          <a:p>
            <a:r>
              <a:rPr lang="en-US" dirty="0" smtClean="0"/>
              <a:t>M26 exposures:</a:t>
            </a:r>
          </a:p>
          <a:p>
            <a:pPr lvl="1"/>
            <a:r>
              <a:rPr lang="en-US" dirty="0" smtClean="0"/>
              <a:t>Two exposures at two load levels</a:t>
            </a:r>
            <a:endParaRPr lang="en-US" dirty="0"/>
          </a:p>
        </p:txBody>
      </p:sp>
      <p:graphicFrame>
        <p:nvGraphicFramePr>
          <p:cNvPr id="5" name="Table 4"/>
          <p:cNvGraphicFramePr>
            <a:graphicFrameLocks noGrp="1"/>
          </p:cNvGraphicFramePr>
          <p:nvPr/>
        </p:nvGraphicFramePr>
        <p:xfrm>
          <a:off x="0" y="3733800"/>
          <a:ext cx="9144000" cy="2219325"/>
        </p:xfrm>
        <a:graphic>
          <a:graphicData uri="http://schemas.openxmlformats.org/drawingml/2006/table">
            <a:tbl>
              <a:tblPr/>
              <a:tblGrid>
                <a:gridCol w="3076092"/>
                <a:gridCol w="1011318"/>
                <a:gridCol w="1011318"/>
                <a:gridCol w="1011318"/>
                <a:gridCol w="1011318"/>
                <a:gridCol w="1011318"/>
                <a:gridCol w="1011318"/>
              </a:tblGrid>
              <a:tr h="409575">
                <a:tc>
                  <a:txBody>
                    <a:bodyPr/>
                    <a:lstStyle/>
                    <a:p>
                      <a:pPr algn="l" fontAlgn="b"/>
                      <a:r>
                        <a:rPr lang="en-US" sz="1400" b="1" i="0" u="none" strike="noStrike" dirty="0">
                          <a:solidFill>
                            <a:srgbClr val="000000"/>
                          </a:solidFill>
                          <a:latin typeface="Times New Roman"/>
                        </a:rPr>
                        <a:t>Exposure</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Times New Roman"/>
                        </a:rPr>
                        <a:t>Fused Silica 1</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Times New Roman"/>
                        </a:rPr>
                        <a:t>Fused Silica 2</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latin typeface="Times New Roman"/>
                        </a:rPr>
                        <a:t>Fused Silica 3</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Times New Roman"/>
                        </a:rPr>
                        <a:t>Fused Silica 4</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Times New Roman"/>
                        </a:rPr>
                        <a:t>M26 1</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Times New Roman"/>
                        </a:rPr>
                        <a:t>M26 2</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r>
              <a:tr h="209550">
                <a:tc>
                  <a:txBody>
                    <a:bodyPr/>
                    <a:lstStyle/>
                    <a:p>
                      <a:pPr algn="l" fontAlgn="b"/>
                      <a:r>
                        <a:rPr lang="en-US" sz="1400" b="0" i="0" u="none" strike="noStrike">
                          <a:solidFill>
                            <a:srgbClr val="000000"/>
                          </a:solidFill>
                          <a:latin typeface="Times New Roman"/>
                        </a:rPr>
                        <a:t>Loaded Sample</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Times New Roman"/>
                        </a:rPr>
                        <a:t>SA7</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Times New Roman"/>
                        </a:rPr>
                        <a:t>SA1</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Times New Roman"/>
                        </a:rPr>
                        <a:t>SA8</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Times New Roman"/>
                        </a:rPr>
                        <a:t>SA6</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Times New Roman"/>
                        </a:rPr>
                        <a:t>SC1</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Times New Roman"/>
                        </a:rPr>
                        <a:t>SC4</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r>
              <a:tr h="200025">
                <a:tc>
                  <a:txBody>
                    <a:bodyPr/>
                    <a:lstStyle/>
                    <a:p>
                      <a:pPr algn="l" fontAlgn="b"/>
                      <a:r>
                        <a:rPr lang="en-US" sz="1400" b="0" i="0" u="none" strike="noStrike">
                          <a:solidFill>
                            <a:srgbClr val="000000"/>
                          </a:solidFill>
                          <a:latin typeface="Times New Roman"/>
                        </a:rPr>
                        <a:t>Control Sample</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SA4</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SA5</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SA9</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SA10</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SC3</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SC5</a:t>
                      </a:r>
                    </a:p>
                  </a:txBody>
                  <a:tcPr marL="9525" marR="9525" marT="9525" marB="0" anchor="b">
                    <a:lnL>
                      <a:noFill/>
                    </a:lnL>
                    <a:lnR>
                      <a:noFill/>
                    </a:lnR>
                    <a:lnT>
                      <a:noFill/>
                    </a:lnT>
                    <a:lnB>
                      <a:noFill/>
                    </a:lnB>
                  </a:tcPr>
                </a:tc>
              </a:tr>
              <a:tr h="200025">
                <a:tc>
                  <a:txBody>
                    <a:bodyPr/>
                    <a:lstStyle/>
                    <a:p>
                      <a:pPr algn="l" fontAlgn="b"/>
                      <a:r>
                        <a:rPr lang="en-US" sz="1400" b="0" i="0" u="none" strike="noStrike">
                          <a:solidFill>
                            <a:srgbClr val="000000"/>
                          </a:solidFill>
                          <a:latin typeface="Times New Roman"/>
                        </a:rPr>
                        <a:t>Initial Stress State (MPa)</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9.6</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17.5</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18.1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29.1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23.4 ± 3.1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27.2 ± 3.7</a:t>
                      </a:r>
                    </a:p>
                  </a:txBody>
                  <a:tcPr marL="9525" marR="9525" marT="9525" marB="0" anchor="b">
                    <a:lnL>
                      <a:noFill/>
                    </a:lnL>
                    <a:lnR>
                      <a:noFill/>
                    </a:lnR>
                    <a:lnT>
                      <a:noFill/>
                    </a:lnT>
                    <a:lnB>
                      <a:noFill/>
                    </a:lnB>
                  </a:tcPr>
                </a:tc>
              </a:tr>
              <a:tr h="200025">
                <a:tc>
                  <a:txBody>
                    <a:bodyPr/>
                    <a:lstStyle/>
                    <a:p>
                      <a:pPr algn="l" fontAlgn="b"/>
                      <a:r>
                        <a:rPr lang="en-US" sz="1400" b="0" i="0" u="none" strike="noStrike">
                          <a:solidFill>
                            <a:srgbClr val="000000"/>
                          </a:solidFill>
                          <a:latin typeface="Times New Roman"/>
                        </a:rPr>
                        <a:t>Equilibrium Temp (C )</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288 ± 12</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225 ± 8</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224 ± 5</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243 ± 5</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241.3 ± 15.6</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258.6 ± 2.4</a:t>
                      </a:r>
                    </a:p>
                  </a:txBody>
                  <a:tcPr marL="9525" marR="9525" marT="9525" marB="0" anchor="b">
                    <a:lnL>
                      <a:noFill/>
                    </a:lnL>
                    <a:lnR>
                      <a:noFill/>
                    </a:lnR>
                    <a:lnT>
                      <a:noFill/>
                    </a:lnT>
                    <a:lnB>
                      <a:noFill/>
                    </a:lnB>
                  </a:tcPr>
                </a:tc>
              </a:tr>
              <a:tr h="200025">
                <a:tc>
                  <a:txBody>
                    <a:bodyPr/>
                    <a:lstStyle/>
                    <a:p>
                      <a:pPr algn="l" fontAlgn="b"/>
                      <a:r>
                        <a:rPr lang="en-US" sz="1400" b="0" i="0" u="none" strike="noStrike">
                          <a:solidFill>
                            <a:srgbClr val="000000"/>
                          </a:solidFill>
                          <a:latin typeface="Times New Roman"/>
                        </a:rPr>
                        <a:t>Relaxed Stress State (MPa)</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6.00 ± 1.01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14.36 ± 1.01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14.94 ± 0.97</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24.99 ± 1.10</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20.6 ± 3.3</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24.1 ± 3.4</a:t>
                      </a:r>
                    </a:p>
                  </a:txBody>
                  <a:tcPr marL="9525" marR="9525" marT="9525" marB="0" anchor="b">
                    <a:lnL>
                      <a:noFill/>
                    </a:lnL>
                    <a:lnR>
                      <a:noFill/>
                    </a:lnR>
                    <a:lnT>
                      <a:noFill/>
                    </a:lnT>
                    <a:lnB>
                      <a:noFill/>
                    </a:lnB>
                  </a:tcPr>
                </a:tc>
              </a:tr>
              <a:tr h="200025">
                <a:tc>
                  <a:txBody>
                    <a:bodyPr/>
                    <a:lstStyle/>
                    <a:p>
                      <a:pPr algn="l" fontAlgn="b"/>
                      <a:r>
                        <a:rPr lang="en-US" sz="1400" b="0" i="0" u="none" strike="noStrike">
                          <a:solidFill>
                            <a:srgbClr val="000000"/>
                          </a:solidFill>
                          <a:latin typeface="Times New Roman"/>
                        </a:rPr>
                        <a:t>Relaxed Stress State (% orig.)</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62.5 ± 10.5</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82.05 ± 5.79</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82.57 ± 5.36</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85.87  ±3.79</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77.6 ± 12.3</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77.8 ± 1.1</a:t>
                      </a:r>
                    </a:p>
                  </a:txBody>
                  <a:tcPr marL="9525" marR="9525" marT="9525" marB="0" anchor="b">
                    <a:lnL>
                      <a:noFill/>
                    </a:lnL>
                    <a:lnR>
                      <a:noFill/>
                    </a:lnR>
                    <a:lnT>
                      <a:noFill/>
                    </a:lnT>
                    <a:lnB>
                      <a:noFill/>
                    </a:lnB>
                  </a:tcPr>
                </a:tc>
              </a:tr>
              <a:tr h="200025">
                <a:tc>
                  <a:txBody>
                    <a:bodyPr/>
                    <a:lstStyle/>
                    <a:p>
                      <a:pPr algn="l" fontAlgn="b"/>
                      <a:r>
                        <a:rPr lang="en-US" sz="1400" b="0" i="0" u="none" strike="noStrike">
                          <a:solidFill>
                            <a:srgbClr val="000000"/>
                          </a:solidFill>
                          <a:latin typeface="Times New Roman"/>
                        </a:rPr>
                        <a:t>Duration (hrs)</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12</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12</a:t>
                      </a:r>
                    </a:p>
                  </a:txBody>
                  <a:tcPr marL="9525" marR="9525" marT="9525" marB="0" anchor="b">
                    <a:lnL>
                      <a:noFill/>
                    </a:lnL>
                    <a:lnR>
                      <a:noFill/>
                    </a:lnR>
                    <a:lnT>
                      <a:noFill/>
                    </a:lnT>
                    <a:lnB>
                      <a:noFill/>
                    </a:lnB>
                  </a:tcPr>
                </a:tc>
              </a:tr>
              <a:tr h="200025">
                <a:tc>
                  <a:txBody>
                    <a:bodyPr/>
                    <a:lstStyle/>
                    <a:p>
                      <a:pPr algn="l" fontAlgn="b"/>
                      <a:r>
                        <a:rPr lang="en-US" sz="1400" b="0" i="0" u="none" strike="noStrike">
                          <a:solidFill>
                            <a:srgbClr val="000000"/>
                          </a:solidFill>
                          <a:latin typeface="Times New Roman"/>
                        </a:rPr>
                        <a:t>Pre-Roughened</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Yes</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Yes</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No</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Yes</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latin typeface="Times New Roman"/>
                        </a:rPr>
                        <a:t>Yes</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latin typeface="Times New Roman"/>
                        </a:rPr>
                        <a:t>Yes</a:t>
                      </a:r>
                    </a:p>
                  </a:txBody>
                  <a:tcPr marL="9525" marR="9525" marT="9525" marB="0" anchor="b">
                    <a:lnL>
                      <a:noFill/>
                    </a:lnL>
                    <a:lnR>
                      <a:noFill/>
                    </a:lnR>
                    <a:lnT>
                      <a:noFill/>
                    </a:lnT>
                    <a:lnB>
                      <a:noFill/>
                    </a:lnB>
                  </a:tcPr>
                </a:tc>
              </a:tr>
            </a:tbl>
          </a:graphicData>
        </a:graphic>
      </p:graphicFrame>
      <p:sp>
        <p:nvSpPr>
          <p:cNvPr id="6" name="TextBox 5"/>
          <p:cNvSpPr txBox="1"/>
          <p:nvPr/>
        </p:nvSpPr>
        <p:spPr>
          <a:xfrm>
            <a:off x="4038600" y="3352800"/>
            <a:ext cx="1694631"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Exposure Overview</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29</a:t>
            </a:fld>
            <a:endParaRPr lang="en-US" dirty="0"/>
          </a:p>
        </p:txBody>
      </p:sp>
      <p:sp>
        <p:nvSpPr>
          <p:cNvPr id="4" name="Content Placeholder 3"/>
          <p:cNvSpPr>
            <a:spLocks noGrp="1"/>
          </p:cNvSpPr>
          <p:nvPr>
            <p:ph idx="1"/>
          </p:nvPr>
        </p:nvSpPr>
        <p:spPr/>
        <p:txBody>
          <a:bodyPr/>
          <a:lstStyle/>
          <a:p>
            <a:r>
              <a:rPr lang="en-US" dirty="0" smtClean="0"/>
              <a:t>Fused silica amplification functions:</a:t>
            </a:r>
          </a:p>
          <a:p>
            <a:pPr lvl="1"/>
            <a:r>
              <a:rPr lang="en-US" dirty="0" smtClean="0"/>
              <a:t>Pre an post-test profilometry statistics provide </a:t>
            </a:r>
            <a:r>
              <a:rPr lang="el-GR" dirty="0" smtClean="0">
                <a:latin typeface="Times New Roman"/>
                <a:cs typeface="Times New Roman"/>
              </a:rPr>
              <a:t>Ψ</a:t>
            </a:r>
            <a:r>
              <a:rPr lang="en-US" dirty="0" smtClean="0">
                <a:latin typeface="Times New Roman"/>
                <a:cs typeface="Times New Roman"/>
              </a:rPr>
              <a:t>.</a:t>
            </a:r>
          </a:p>
          <a:p>
            <a:pPr lvl="1"/>
            <a:r>
              <a:rPr lang="en-US" dirty="0" smtClean="0">
                <a:latin typeface="Times New Roman"/>
                <a:cs typeface="Times New Roman"/>
              </a:rPr>
              <a:t>No difference observed between series </a:t>
            </a:r>
            <a:r>
              <a:rPr lang="el-GR" dirty="0" smtClean="0">
                <a:latin typeface="Times New Roman"/>
                <a:cs typeface="Times New Roman"/>
              </a:rPr>
              <a:t>ΔΨ</a:t>
            </a:r>
            <a:r>
              <a:rPr lang="en-US" dirty="0" smtClean="0">
                <a:latin typeface="Times New Roman"/>
                <a:cs typeface="Times New Roman"/>
              </a:rPr>
              <a:t>&lt;0.05 for sample pairs.</a:t>
            </a:r>
          </a:p>
          <a:p>
            <a:endParaRPr lang="en-US" dirty="0"/>
          </a:p>
        </p:txBody>
      </p:sp>
      <p:pic>
        <p:nvPicPr>
          <p:cNvPr id="94211" name="Picture 3" descr="C:\Users\Aaron\Dropbox\Writing2016\Dissertation_Pres\figures\Fig16_17\Figure17_v2_partial.png"/>
          <p:cNvPicPr>
            <a:picLocks noChangeAspect="1" noChangeArrowheads="1"/>
          </p:cNvPicPr>
          <p:nvPr/>
        </p:nvPicPr>
        <p:blipFill>
          <a:blip r:embed="rId2" cstate="print"/>
          <a:srcRect/>
          <a:stretch>
            <a:fillRect/>
          </a:stretch>
        </p:blipFill>
        <p:spPr bwMode="auto">
          <a:xfrm>
            <a:off x="4572000" y="2400300"/>
            <a:ext cx="4572000" cy="3419475"/>
          </a:xfrm>
          <a:prstGeom prst="rect">
            <a:avLst/>
          </a:prstGeom>
          <a:noFill/>
        </p:spPr>
      </p:pic>
      <p:pic>
        <p:nvPicPr>
          <p:cNvPr id="94212" name="Picture 4" descr="C:\Users\Aaron\Dropbox\Writing2016\Dissertation_Pres\figures\Figure7_xx\figure_7_x_v3.png"/>
          <p:cNvPicPr>
            <a:picLocks noChangeAspect="1" noChangeArrowheads="1"/>
          </p:cNvPicPr>
          <p:nvPr/>
        </p:nvPicPr>
        <p:blipFill>
          <a:blip r:embed="rId3" cstate="print"/>
          <a:srcRect/>
          <a:stretch>
            <a:fillRect/>
          </a:stretch>
        </p:blipFill>
        <p:spPr bwMode="auto">
          <a:xfrm>
            <a:off x="190500" y="2286000"/>
            <a:ext cx="4572000" cy="3657600"/>
          </a:xfrm>
          <a:prstGeom prst="rect">
            <a:avLst/>
          </a:prstGeom>
          <a:noFill/>
        </p:spPr>
      </p:pic>
      <p:sp>
        <p:nvSpPr>
          <p:cNvPr id="8" name="TextBox 7"/>
          <p:cNvSpPr txBox="1"/>
          <p:nvPr/>
        </p:nvSpPr>
        <p:spPr>
          <a:xfrm>
            <a:off x="990600" y="5943600"/>
            <a:ext cx="3117876" cy="738664"/>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Pre and post-exposure Fourier roughness statistics as a fn of spatial frequency.</a:t>
            </a:r>
          </a:p>
        </p:txBody>
      </p:sp>
      <p:sp>
        <p:nvSpPr>
          <p:cNvPr id="9" name="TextBox 8"/>
          <p:cNvSpPr txBox="1"/>
          <p:nvPr/>
        </p:nvSpPr>
        <p:spPr>
          <a:xfrm>
            <a:off x="5372100" y="5905500"/>
            <a:ext cx="3117876" cy="738664"/>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Amplification function </a:t>
            </a:r>
            <a:r>
              <a:rPr lang="el-GR" sz="1400" b="1" dirty="0" smtClean="0">
                <a:latin typeface="Times New Roman"/>
                <a:cs typeface="Times New Roman"/>
              </a:rPr>
              <a:t>Ψ</a:t>
            </a:r>
            <a:r>
              <a:rPr lang="en-US" sz="1400" b="1" dirty="0" smtClean="0">
                <a:latin typeface="Times New Roman"/>
                <a:cs typeface="Times New Roman"/>
              </a:rPr>
              <a:t> as a function of spatial frequency. </a:t>
            </a:r>
            <a:r>
              <a:rPr lang="el-GR" sz="1400" b="1" dirty="0" smtClean="0">
                <a:latin typeface="Times New Roman"/>
                <a:cs typeface="Times New Roman"/>
              </a:rPr>
              <a:t>Ψ</a:t>
            </a:r>
            <a:r>
              <a:rPr lang="en-US" sz="1400" b="1" dirty="0" smtClean="0">
                <a:latin typeface="Times New Roman"/>
                <a:cs typeface="Times New Roman"/>
              </a:rPr>
              <a:t>&gt;0 indicates wave-mode is growing.</a:t>
            </a:r>
            <a:endParaRPr lang="en-US" sz="1400" b="1" dirty="0" smtClean="0">
              <a:latin typeface="Times New Roman" pitchFamily="18" charset="0"/>
              <a:cs typeface="Times New Roman" pitchFamily="18" charset="0"/>
            </a:endParaRPr>
          </a:p>
        </p:txBody>
      </p:sp>
      <p:sp>
        <p:nvSpPr>
          <p:cNvPr id="10" name="TextBox 9"/>
          <p:cNvSpPr txBox="1"/>
          <p:nvPr/>
        </p:nvSpPr>
        <p:spPr>
          <a:xfrm>
            <a:off x="5867400" y="3009900"/>
            <a:ext cx="984564" cy="261610"/>
          </a:xfrm>
          <a:prstGeom prst="rect">
            <a:avLst/>
          </a:prstGeom>
          <a:noFill/>
        </p:spPr>
        <p:txBody>
          <a:bodyPr wrap="none" rtlCol="0">
            <a:spAutoFit/>
          </a:bodyPr>
          <a:lstStyle/>
          <a:p>
            <a:pPr algn="ctr"/>
            <a:r>
              <a:rPr lang="en-US" sz="1100" dirty="0" smtClean="0">
                <a:latin typeface="Times New Roman" pitchFamily="18" charset="0"/>
                <a:cs typeface="Times New Roman" pitchFamily="18" charset="0"/>
              </a:rPr>
              <a:t>First exposure</a:t>
            </a:r>
          </a:p>
        </p:txBody>
      </p:sp>
      <p:sp>
        <p:nvSpPr>
          <p:cNvPr id="11" name="Left Brace 10"/>
          <p:cNvSpPr/>
          <p:nvPr/>
        </p:nvSpPr>
        <p:spPr bwMode="auto">
          <a:xfrm>
            <a:off x="6781800" y="3009900"/>
            <a:ext cx="152400" cy="266700"/>
          </a:xfrm>
          <a:prstGeom prst="leftBrace">
            <a:avLst/>
          </a:prstGeom>
          <a:noFill/>
          <a:ln w="12700" cap="flat" cmpd="sng" algn="ctr">
            <a:solidFill>
              <a:schemeClr val="tx1"/>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5500" y="53340"/>
            <a:ext cx="5425925" cy="480060"/>
          </a:xfrm>
        </p:spPr>
        <p:txBody>
          <a:bodyPr/>
          <a:lstStyle/>
          <a:p>
            <a:r>
              <a:rPr lang="en-US" dirty="0" smtClean="0"/>
              <a:t>Introduction</a:t>
            </a:r>
            <a:endParaRPr lang="en-US" dirty="0"/>
          </a:p>
        </p:txBody>
      </p:sp>
      <p:sp>
        <p:nvSpPr>
          <p:cNvPr id="3" name="Content Placeholder 2"/>
          <p:cNvSpPr>
            <a:spLocks noGrp="1"/>
          </p:cNvSpPr>
          <p:nvPr>
            <p:ph idx="4294967295"/>
          </p:nvPr>
        </p:nvSpPr>
        <p:spPr>
          <a:xfrm>
            <a:off x="152400" y="990600"/>
            <a:ext cx="4038600" cy="5634508"/>
          </a:xfrm>
        </p:spPr>
        <p:txBody>
          <a:bodyPr/>
          <a:lstStyle/>
          <a:p>
            <a:r>
              <a:rPr lang="en-US" sz="2400" dirty="0" smtClean="0"/>
              <a:t>Types of Rocket Propulsion:</a:t>
            </a:r>
          </a:p>
          <a:p>
            <a:endParaRPr lang="en-US" dirty="0" smtClean="0"/>
          </a:p>
          <a:p>
            <a:endParaRPr lang="en-US" dirty="0" smtClean="0"/>
          </a:p>
          <a:p>
            <a:pPr>
              <a:buNone/>
            </a:pPr>
            <a:endParaRPr lang="en-US" dirty="0" smtClean="0"/>
          </a:p>
          <a:p>
            <a:r>
              <a:rPr lang="en-US" sz="2400" dirty="0" smtClean="0"/>
              <a:t>Chemical Propulsion</a:t>
            </a:r>
          </a:p>
          <a:p>
            <a:pPr lvl="1"/>
            <a:r>
              <a:rPr lang="en-US" dirty="0" smtClean="0"/>
              <a:t>Can be high thrust (10s </a:t>
            </a:r>
            <a:r>
              <a:rPr lang="en-US" dirty="0" err="1" smtClean="0"/>
              <a:t>kN</a:t>
            </a:r>
            <a:r>
              <a:rPr lang="en-US" dirty="0" smtClean="0"/>
              <a:t>)</a:t>
            </a:r>
          </a:p>
          <a:p>
            <a:pPr lvl="1"/>
            <a:r>
              <a:rPr lang="en-US" dirty="0" smtClean="0"/>
              <a:t>Isp less than 450s specific impulse</a:t>
            </a:r>
          </a:p>
          <a:p>
            <a:pPr lvl="1"/>
            <a:r>
              <a:rPr lang="en-US" dirty="0" smtClean="0"/>
              <a:t>Impulsive maneuvers</a:t>
            </a:r>
          </a:p>
          <a:p>
            <a:r>
              <a:rPr lang="en-US" sz="2400" dirty="0" smtClean="0"/>
              <a:t>Electric Propulsion</a:t>
            </a:r>
          </a:p>
          <a:p>
            <a:pPr lvl="1"/>
            <a:r>
              <a:rPr lang="en-US" dirty="0" smtClean="0"/>
              <a:t>Low thrust (</a:t>
            </a:r>
            <a:r>
              <a:rPr lang="en-US" dirty="0" err="1" smtClean="0"/>
              <a:t>mN</a:t>
            </a:r>
            <a:r>
              <a:rPr lang="en-US" dirty="0" smtClean="0"/>
              <a:t> – 100s </a:t>
            </a:r>
            <a:r>
              <a:rPr lang="en-US" dirty="0" err="1" smtClean="0"/>
              <a:t>mN</a:t>
            </a:r>
            <a:r>
              <a:rPr lang="en-US" dirty="0" smtClean="0"/>
              <a:t>)</a:t>
            </a:r>
          </a:p>
          <a:p>
            <a:pPr lvl="1"/>
            <a:r>
              <a:rPr lang="en-US" dirty="0" smtClean="0"/>
              <a:t>Isps can be arbitrarily high (2000-4000 sec typical)</a:t>
            </a:r>
          </a:p>
          <a:p>
            <a:pPr lvl="1"/>
            <a:r>
              <a:rPr lang="en-US" dirty="0" smtClean="0"/>
              <a:t>Low-thrust constant acceleration maneuvering</a:t>
            </a:r>
            <a:endParaRPr lang="en-US" dirty="0"/>
          </a:p>
        </p:txBody>
      </p:sp>
      <p:sp>
        <p:nvSpPr>
          <p:cNvPr id="4" name="Slide Number Placeholder 3"/>
          <p:cNvSpPr>
            <a:spLocks noGrp="1"/>
          </p:cNvSpPr>
          <p:nvPr>
            <p:ph type="sldNum" sz="quarter" idx="11"/>
          </p:nvPr>
        </p:nvSpPr>
        <p:spPr/>
        <p:txBody>
          <a:bodyPr/>
          <a:lstStyle/>
          <a:p>
            <a:fld id="{DDB207D8-9A13-4AB4-81F1-7BBA3CBB6C33}" type="slidenum">
              <a:rPr lang="en-US" smtClean="0"/>
              <a:pPr/>
              <a:t>3</a:t>
            </a:fld>
            <a:endParaRPr lang="en-US" dirty="0"/>
          </a:p>
        </p:txBody>
      </p:sp>
      <p:graphicFrame>
        <p:nvGraphicFramePr>
          <p:cNvPr id="1026" name="Object 2"/>
          <p:cNvGraphicFramePr>
            <a:graphicFrameLocks noChangeAspect="1"/>
          </p:cNvGraphicFramePr>
          <p:nvPr/>
        </p:nvGraphicFramePr>
        <p:xfrm>
          <a:off x="-2324100" y="1714500"/>
          <a:ext cx="8915400" cy="609600"/>
        </p:xfrm>
        <a:graphic>
          <a:graphicData uri="http://schemas.openxmlformats.org/presentationml/2006/ole">
            <p:oleObj spid="_x0000_s1036" name="Document" r:id="rId4" imgW="5485703" imgH="375432" progId="Word.Document.12">
              <p:embed/>
            </p:oleObj>
          </a:graphicData>
        </a:graphic>
      </p:graphicFrame>
      <p:pic>
        <p:nvPicPr>
          <p:cNvPr id="6" name="Picture 2" descr="C:\Users\Aaron\Downloads\spacex-falcon1.jpg"/>
          <p:cNvPicPr>
            <a:picLocks noChangeAspect="1" noChangeArrowheads="1"/>
          </p:cNvPicPr>
          <p:nvPr/>
        </p:nvPicPr>
        <p:blipFill>
          <a:blip r:embed="rId5" cstate="print"/>
          <a:srcRect l="30357" r="32143" b="24444"/>
          <a:stretch>
            <a:fillRect/>
          </a:stretch>
        </p:blipFill>
        <p:spPr bwMode="auto">
          <a:xfrm>
            <a:off x="4381500" y="1104900"/>
            <a:ext cx="1600200" cy="2590800"/>
          </a:xfrm>
          <a:prstGeom prst="rect">
            <a:avLst/>
          </a:prstGeom>
          <a:noFill/>
        </p:spPr>
      </p:pic>
      <p:pic>
        <p:nvPicPr>
          <p:cNvPr id="7" name="Picture 4" descr="C:\Users\Aaron\Downloads\2000px-Hohmann_transfer_orbit.svg.png"/>
          <p:cNvPicPr>
            <a:picLocks noChangeAspect="1" noChangeArrowheads="1"/>
          </p:cNvPicPr>
          <p:nvPr/>
        </p:nvPicPr>
        <p:blipFill>
          <a:blip r:embed="rId6" cstate="print"/>
          <a:srcRect/>
          <a:stretch>
            <a:fillRect/>
          </a:stretch>
        </p:blipFill>
        <p:spPr bwMode="auto">
          <a:xfrm>
            <a:off x="4198620" y="3804898"/>
            <a:ext cx="1895282" cy="2274338"/>
          </a:xfrm>
          <a:prstGeom prst="rect">
            <a:avLst/>
          </a:prstGeom>
          <a:noFill/>
        </p:spPr>
      </p:pic>
      <p:pic>
        <p:nvPicPr>
          <p:cNvPr id="8" name="Picture 3" descr="C:\Users\Aaron\Downloads\Ion_Engine_Test_Firing_-_GPN-2000-000482.jpg"/>
          <p:cNvPicPr>
            <a:picLocks noChangeAspect="1" noChangeArrowheads="1"/>
          </p:cNvPicPr>
          <p:nvPr/>
        </p:nvPicPr>
        <p:blipFill>
          <a:blip r:embed="rId7" cstate="print"/>
          <a:srcRect/>
          <a:stretch>
            <a:fillRect/>
          </a:stretch>
        </p:blipFill>
        <p:spPr bwMode="auto">
          <a:xfrm>
            <a:off x="6210300" y="1181100"/>
            <a:ext cx="2763520" cy="2181727"/>
          </a:xfrm>
          <a:prstGeom prst="rect">
            <a:avLst/>
          </a:prstGeom>
          <a:noFill/>
        </p:spPr>
      </p:pic>
      <p:grpSp>
        <p:nvGrpSpPr>
          <p:cNvPr id="9" name="Group 8"/>
          <p:cNvGrpSpPr/>
          <p:nvPr/>
        </p:nvGrpSpPr>
        <p:grpSpPr>
          <a:xfrm>
            <a:off x="6515100" y="3924300"/>
            <a:ext cx="2135038" cy="2133600"/>
            <a:chOff x="2133600" y="2362200"/>
            <a:chExt cx="2135038" cy="2133600"/>
          </a:xfrm>
        </p:grpSpPr>
        <p:sp>
          <p:nvSpPr>
            <p:cNvPr id="10" name="Oval 9"/>
            <p:cNvSpPr/>
            <p:nvPr/>
          </p:nvSpPr>
          <p:spPr>
            <a:xfrm>
              <a:off x="3048000" y="3276600"/>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743200" y="2971800"/>
              <a:ext cx="914400" cy="9144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133600" y="2362200"/>
              <a:ext cx="2133600" cy="21336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2418272" y="2681377"/>
              <a:ext cx="1850366" cy="1605951"/>
            </a:xfrm>
            <a:custGeom>
              <a:avLst/>
              <a:gdLst>
                <a:gd name="connsiteX0" fmla="*/ 782128 w 1850366"/>
                <a:gd name="connsiteY0" fmla="*/ 1200510 h 1605951"/>
                <a:gd name="connsiteX1" fmla="*/ 971909 w 1850366"/>
                <a:gd name="connsiteY1" fmla="*/ 1209136 h 1605951"/>
                <a:gd name="connsiteX2" fmla="*/ 1187570 w 1850366"/>
                <a:gd name="connsiteY2" fmla="*/ 1140125 h 1605951"/>
                <a:gd name="connsiteX3" fmla="*/ 1368724 w 1850366"/>
                <a:gd name="connsiteY3" fmla="*/ 915838 h 1605951"/>
                <a:gd name="connsiteX4" fmla="*/ 1437736 w 1850366"/>
                <a:gd name="connsiteY4" fmla="*/ 484517 h 1605951"/>
                <a:gd name="connsiteX5" fmla="*/ 1066800 w 1850366"/>
                <a:gd name="connsiteY5" fmla="*/ 61823 h 1605951"/>
                <a:gd name="connsiteX6" fmla="*/ 359434 w 1850366"/>
                <a:gd name="connsiteY6" fmla="*/ 113581 h 1605951"/>
                <a:gd name="connsiteX7" fmla="*/ 31630 w 1850366"/>
                <a:gd name="connsiteY7" fmla="*/ 622540 h 1605951"/>
                <a:gd name="connsiteX8" fmla="*/ 169653 w 1850366"/>
                <a:gd name="connsiteY8" fmla="*/ 1286774 h 1605951"/>
                <a:gd name="connsiteX9" fmla="*/ 661358 w 1850366"/>
                <a:gd name="connsiteY9" fmla="*/ 1588698 h 1605951"/>
                <a:gd name="connsiteX10" fmla="*/ 1394603 w 1850366"/>
                <a:gd name="connsiteY10" fmla="*/ 1390291 h 1605951"/>
                <a:gd name="connsiteX11" fmla="*/ 1791419 w 1850366"/>
                <a:gd name="connsiteY11" fmla="*/ 769189 h 1605951"/>
                <a:gd name="connsiteX12" fmla="*/ 1748286 w 1850366"/>
                <a:gd name="connsiteY12" fmla="*/ 311989 h 160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50366" h="1605951">
                  <a:moveTo>
                    <a:pt x="782128" y="1200510"/>
                  </a:moveTo>
                  <a:cubicBezTo>
                    <a:pt x="843231" y="1209855"/>
                    <a:pt x="904335" y="1219200"/>
                    <a:pt x="971909" y="1209136"/>
                  </a:cubicBezTo>
                  <a:cubicBezTo>
                    <a:pt x="1039483" y="1199072"/>
                    <a:pt x="1121434" y="1189008"/>
                    <a:pt x="1187570" y="1140125"/>
                  </a:cubicBezTo>
                  <a:cubicBezTo>
                    <a:pt x="1253706" y="1091242"/>
                    <a:pt x="1327030" y="1025106"/>
                    <a:pt x="1368724" y="915838"/>
                  </a:cubicBezTo>
                  <a:cubicBezTo>
                    <a:pt x="1410418" y="806570"/>
                    <a:pt x="1488057" y="626853"/>
                    <a:pt x="1437736" y="484517"/>
                  </a:cubicBezTo>
                  <a:cubicBezTo>
                    <a:pt x="1387415" y="342181"/>
                    <a:pt x="1246517" y="123646"/>
                    <a:pt x="1066800" y="61823"/>
                  </a:cubicBezTo>
                  <a:cubicBezTo>
                    <a:pt x="887083" y="0"/>
                    <a:pt x="531962" y="20128"/>
                    <a:pt x="359434" y="113581"/>
                  </a:cubicBezTo>
                  <a:cubicBezTo>
                    <a:pt x="186906" y="207034"/>
                    <a:pt x="63260" y="427008"/>
                    <a:pt x="31630" y="622540"/>
                  </a:cubicBezTo>
                  <a:cubicBezTo>
                    <a:pt x="0" y="818072"/>
                    <a:pt x="64698" y="1125748"/>
                    <a:pt x="169653" y="1286774"/>
                  </a:cubicBezTo>
                  <a:cubicBezTo>
                    <a:pt x="274608" y="1447800"/>
                    <a:pt x="457200" y="1571445"/>
                    <a:pt x="661358" y="1588698"/>
                  </a:cubicBezTo>
                  <a:cubicBezTo>
                    <a:pt x="865516" y="1605951"/>
                    <a:pt x="1206260" y="1526876"/>
                    <a:pt x="1394603" y="1390291"/>
                  </a:cubicBezTo>
                  <a:cubicBezTo>
                    <a:pt x="1582946" y="1253706"/>
                    <a:pt x="1732472" y="948906"/>
                    <a:pt x="1791419" y="769189"/>
                  </a:cubicBezTo>
                  <a:cubicBezTo>
                    <a:pt x="1850366" y="589472"/>
                    <a:pt x="1799326" y="450730"/>
                    <a:pt x="1748286" y="311989"/>
                  </a:cubicBezTo>
                </a:path>
              </a:pathLst>
            </a:cu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4" name="Rectangle 13"/>
          <p:cNvSpPr/>
          <p:nvPr/>
        </p:nvSpPr>
        <p:spPr bwMode="auto">
          <a:xfrm>
            <a:off x="4191000" y="762000"/>
            <a:ext cx="1943100" cy="5638800"/>
          </a:xfrm>
          <a:prstGeom prst="rect">
            <a:avLst/>
          </a:prstGeom>
          <a:noFill/>
          <a:ln w="12700" cap="flat" cmpd="sng" algn="ctr">
            <a:solidFill>
              <a:schemeClr val="tx1"/>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5" name="Rectangle 14"/>
          <p:cNvSpPr/>
          <p:nvPr/>
        </p:nvSpPr>
        <p:spPr bwMode="auto">
          <a:xfrm>
            <a:off x="6134100" y="762000"/>
            <a:ext cx="2895600" cy="5638800"/>
          </a:xfrm>
          <a:prstGeom prst="rect">
            <a:avLst/>
          </a:prstGeom>
          <a:noFill/>
          <a:ln w="12700" cap="flat" cmpd="sng" algn="ctr">
            <a:solidFill>
              <a:schemeClr val="tx1"/>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6" name="TextBox 15"/>
          <p:cNvSpPr txBox="1"/>
          <p:nvPr/>
        </p:nvSpPr>
        <p:spPr>
          <a:xfrm>
            <a:off x="4648200" y="762000"/>
            <a:ext cx="973343" cy="338554"/>
          </a:xfrm>
          <a:prstGeom prst="rect">
            <a:avLst/>
          </a:prstGeom>
          <a:noFill/>
        </p:spPr>
        <p:txBody>
          <a:bodyPr wrap="none" rtlCol="0">
            <a:spAutoFit/>
          </a:bodyPr>
          <a:lstStyle/>
          <a:p>
            <a:r>
              <a:rPr lang="en-US" sz="1600" dirty="0" smtClean="0">
                <a:latin typeface="Times" pitchFamily="18" charset="0"/>
                <a:cs typeface="Times" pitchFamily="18" charset="0"/>
              </a:rPr>
              <a:t>Chemical</a:t>
            </a:r>
            <a:endParaRPr lang="en-US" sz="1600" dirty="0">
              <a:latin typeface="Times" pitchFamily="18" charset="0"/>
              <a:cs typeface="Times" pitchFamily="18" charset="0"/>
            </a:endParaRPr>
          </a:p>
        </p:txBody>
      </p:sp>
      <p:sp>
        <p:nvSpPr>
          <p:cNvPr id="17" name="TextBox 16"/>
          <p:cNvSpPr txBox="1"/>
          <p:nvPr/>
        </p:nvSpPr>
        <p:spPr>
          <a:xfrm>
            <a:off x="7086600" y="800100"/>
            <a:ext cx="825867" cy="338554"/>
          </a:xfrm>
          <a:prstGeom prst="rect">
            <a:avLst/>
          </a:prstGeom>
          <a:noFill/>
        </p:spPr>
        <p:txBody>
          <a:bodyPr wrap="none" rtlCol="0">
            <a:spAutoFit/>
          </a:bodyPr>
          <a:lstStyle/>
          <a:p>
            <a:r>
              <a:rPr lang="en-US" sz="1600" dirty="0" smtClean="0">
                <a:latin typeface="Times" pitchFamily="18" charset="0"/>
                <a:cs typeface="Times" pitchFamily="18" charset="0"/>
              </a:rPr>
              <a:t>Electric</a:t>
            </a:r>
            <a:endParaRPr lang="en-US" sz="1600" dirty="0">
              <a:latin typeface="Times" pitchFamily="18" charset="0"/>
              <a:cs typeface="Times" pitchFamily="18" charset="0"/>
            </a:endParaRPr>
          </a:p>
        </p:txBody>
      </p:sp>
    </p:spTree>
    <p:extLst>
      <p:ext uri="{BB962C8B-B14F-4D97-AF65-F5344CB8AC3E}">
        <p14:creationId xmlns:p14="http://schemas.microsoft.com/office/powerpoint/2010/main" xmlns="" val="37872737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30</a:t>
            </a:fld>
            <a:endParaRPr lang="en-US" dirty="0"/>
          </a:p>
        </p:txBody>
      </p:sp>
      <p:sp>
        <p:nvSpPr>
          <p:cNvPr id="4" name="Content Placeholder 3"/>
          <p:cNvSpPr>
            <a:spLocks noGrp="1"/>
          </p:cNvSpPr>
          <p:nvPr>
            <p:ph idx="1"/>
          </p:nvPr>
        </p:nvSpPr>
        <p:spPr>
          <a:xfrm>
            <a:off x="0" y="685800"/>
            <a:ext cx="8229600" cy="5624043"/>
          </a:xfrm>
        </p:spPr>
        <p:txBody>
          <a:bodyPr/>
          <a:lstStyle/>
          <a:p>
            <a:r>
              <a:rPr lang="en-US" dirty="0" smtClean="0"/>
              <a:t>Fused silica amplification functions: Overlay</a:t>
            </a:r>
          </a:p>
          <a:p>
            <a:pPr lvl="1"/>
            <a:r>
              <a:rPr lang="en-US" dirty="0" smtClean="0"/>
              <a:t>Pre an post-test profilometry statistics provide </a:t>
            </a:r>
            <a:r>
              <a:rPr lang="el-GR" dirty="0" smtClean="0">
                <a:latin typeface="Times New Roman"/>
                <a:cs typeface="Times New Roman"/>
              </a:rPr>
              <a:t>Ψ</a:t>
            </a:r>
            <a:endParaRPr lang="en-US" dirty="0" smtClean="0">
              <a:latin typeface="Times New Roman"/>
              <a:cs typeface="Times New Roman"/>
            </a:endParaRPr>
          </a:p>
          <a:p>
            <a:pPr lvl="1"/>
            <a:r>
              <a:rPr lang="en-US" dirty="0" smtClean="0">
                <a:latin typeface="Times New Roman"/>
                <a:cs typeface="Times New Roman"/>
              </a:rPr>
              <a:t>Region of growth for </a:t>
            </a:r>
            <a:r>
              <a:rPr lang="el-GR" dirty="0" smtClean="0">
                <a:latin typeface="Times New Roman"/>
                <a:cs typeface="Times New Roman"/>
              </a:rPr>
              <a:t>λ</a:t>
            </a:r>
            <a:r>
              <a:rPr lang="en-US" dirty="0" smtClean="0">
                <a:latin typeface="Times New Roman"/>
                <a:cs typeface="Times New Roman"/>
              </a:rPr>
              <a:t>&gt; 0.1 mm</a:t>
            </a:r>
          </a:p>
          <a:p>
            <a:pPr lvl="1"/>
            <a:r>
              <a:rPr lang="en-US" dirty="0" smtClean="0">
                <a:latin typeface="Times New Roman"/>
                <a:cs typeface="Times New Roman"/>
              </a:rPr>
              <a:t>No difference observed between series </a:t>
            </a:r>
            <a:r>
              <a:rPr lang="el-GR" dirty="0" smtClean="0">
                <a:latin typeface="Times New Roman"/>
                <a:cs typeface="Times New Roman"/>
              </a:rPr>
              <a:t>ΔΨ</a:t>
            </a:r>
            <a:r>
              <a:rPr lang="en-US" dirty="0" smtClean="0">
                <a:latin typeface="Times New Roman"/>
                <a:cs typeface="Times New Roman"/>
              </a:rPr>
              <a:t>&lt;0.15, &lt;0.05 for sample pairs</a:t>
            </a:r>
          </a:p>
          <a:p>
            <a:pPr lvl="1"/>
            <a:r>
              <a:rPr lang="en-US" dirty="0" smtClean="0">
                <a:latin typeface="Times New Roman"/>
                <a:cs typeface="Times New Roman"/>
              </a:rPr>
              <a:t>No apparent dependence on applied load</a:t>
            </a:r>
            <a:endParaRPr lang="en-US" dirty="0"/>
          </a:p>
        </p:txBody>
      </p:sp>
      <p:pic>
        <p:nvPicPr>
          <p:cNvPr id="6" name="Picture 5" descr="C:\Users\Aaron\Dropbox\Schinder_Outbox\ExperimentPaper_v2_2016\figures\Figure_16_17\Figure17_2016_v1.png"/>
          <p:cNvPicPr/>
          <p:nvPr/>
        </p:nvPicPr>
        <p:blipFill>
          <a:blip r:embed="rId2" cstate="print"/>
          <a:srcRect/>
          <a:stretch>
            <a:fillRect/>
          </a:stretch>
        </p:blipFill>
        <p:spPr bwMode="auto">
          <a:xfrm>
            <a:off x="1447800" y="2324100"/>
            <a:ext cx="6438900" cy="4533900"/>
          </a:xfrm>
          <a:prstGeom prst="rect">
            <a:avLst/>
          </a:prstGeom>
          <a:noFill/>
          <a:ln w="9525">
            <a:noFill/>
            <a:miter lim="800000"/>
            <a:headEnd/>
            <a:tailEnd/>
          </a:ln>
        </p:spPr>
      </p:pic>
      <p:sp>
        <p:nvSpPr>
          <p:cNvPr id="7" name="TextBox 6"/>
          <p:cNvSpPr txBox="1"/>
          <p:nvPr/>
        </p:nvSpPr>
        <p:spPr>
          <a:xfrm>
            <a:off x="4038600" y="2781300"/>
            <a:ext cx="984564" cy="261610"/>
          </a:xfrm>
          <a:prstGeom prst="rect">
            <a:avLst/>
          </a:prstGeom>
          <a:noFill/>
        </p:spPr>
        <p:txBody>
          <a:bodyPr wrap="none" rtlCol="0">
            <a:spAutoFit/>
          </a:bodyPr>
          <a:lstStyle/>
          <a:p>
            <a:pPr algn="ctr"/>
            <a:r>
              <a:rPr lang="en-US" sz="1100" dirty="0" smtClean="0">
                <a:latin typeface="Times New Roman" pitchFamily="18" charset="0"/>
                <a:cs typeface="Times New Roman" pitchFamily="18" charset="0"/>
              </a:rPr>
              <a:t>First exposure</a:t>
            </a:r>
          </a:p>
        </p:txBody>
      </p:sp>
      <p:sp>
        <p:nvSpPr>
          <p:cNvPr id="8" name="TextBox 7"/>
          <p:cNvSpPr txBox="1"/>
          <p:nvPr/>
        </p:nvSpPr>
        <p:spPr>
          <a:xfrm>
            <a:off x="3886200" y="3124200"/>
            <a:ext cx="1143262" cy="261610"/>
          </a:xfrm>
          <a:prstGeom prst="rect">
            <a:avLst/>
          </a:prstGeom>
          <a:noFill/>
        </p:spPr>
        <p:txBody>
          <a:bodyPr wrap="none" rtlCol="0">
            <a:spAutoFit/>
          </a:bodyPr>
          <a:lstStyle/>
          <a:p>
            <a:pPr algn="ctr"/>
            <a:r>
              <a:rPr lang="en-US" sz="1100" dirty="0" smtClean="0">
                <a:latin typeface="Times New Roman" pitchFamily="18" charset="0"/>
                <a:cs typeface="Times New Roman" pitchFamily="18" charset="0"/>
              </a:rPr>
              <a:t>Second exposure</a:t>
            </a:r>
          </a:p>
        </p:txBody>
      </p:sp>
      <p:sp>
        <p:nvSpPr>
          <p:cNvPr id="9" name="TextBox 8"/>
          <p:cNvSpPr txBox="1"/>
          <p:nvPr/>
        </p:nvSpPr>
        <p:spPr>
          <a:xfrm>
            <a:off x="4000500" y="3505200"/>
            <a:ext cx="1040671" cy="261610"/>
          </a:xfrm>
          <a:prstGeom prst="rect">
            <a:avLst/>
          </a:prstGeom>
          <a:noFill/>
        </p:spPr>
        <p:txBody>
          <a:bodyPr wrap="none" rtlCol="0">
            <a:spAutoFit/>
          </a:bodyPr>
          <a:lstStyle/>
          <a:p>
            <a:pPr algn="ctr"/>
            <a:r>
              <a:rPr lang="en-US" sz="1100" dirty="0" smtClean="0">
                <a:latin typeface="Times New Roman" pitchFamily="18" charset="0"/>
                <a:cs typeface="Times New Roman" pitchFamily="18" charset="0"/>
              </a:rPr>
              <a:t>Third exposure</a:t>
            </a:r>
          </a:p>
        </p:txBody>
      </p:sp>
      <p:sp>
        <p:nvSpPr>
          <p:cNvPr id="10" name="Left Brace 9"/>
          <p:cNvSpPr/>
          <p:nvPr/>
        </p:nvSpPr>
        <p:spPr bwMode="auto">
          <a:xfrm>
            <a:off x="4953000" y="2781300"/>
            <a:ext cx="152400" cy="266700"/>
          </a:xfrm>
          <a:prstGeom prst="leftBrace">
            <a:avLst/>
          </a:prstGeom>
          <a:noFill/>
          <a:ln w="12700" cap="flat" cmpd="sng" algn="ctr">
            <a:solidFill>
              <a:schemeClr val="tx1"/>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1" name="Left Brace 10"/>
          <p:cNvSpPr/>
          <p:nvPr/>
        </p:nvSpPr>
        <p:spPr bwMode="auto">
          <a:xfrm>
            <a:off x="4953000" y="3124200"/>
            <a:ext cx="152400" cy="266700"/>
          </a:xfrm>
          <a:prstGeom prst="leftBrace">
            <a:avLst/>
          </a:prstGeom>
          <a:noFill/>
          <a:ln w="12700" cap="flat" cmpd="sng" algn="ctr">
            <a:solidFill>
              <a:schemeClr val="tx1"/>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2" name="Left Brace 11"/>
          <p:cNvSpPr/>
          <p:nvPr/>
        </p:nvSpPr>
        <p:spPr bwMode="auto">
          <a:xfrm>
            <a:off x="4953000" y="3505200"/>
            <a:ext cx="152400" cy="266700"/>
          </a:xfrm>
          <a:prstGeom prst="leftBrace">
            <a:avLst/>
          </a:prstGeom>
          <a:noFill/>
          <a:ln w="12700" cap="flat" cmpd="sng" algn="ctr">
            <a:solidFill>
              <a:schemeClr val="tx1"/>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3" name="TextBox 12"/>
          <p:cNvSpPr txBox="1"/>
          <p:nvPr/>
        </p:nvSpPr>
        <p:spPr>
          <a:xfrm>
            <a:off x="4495800" y="4114800"/>
            <a:ext cx="2476500" cy="738664"/>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All </a:t>
            </a:r>
            <a:r>
              <a:rPr lang="el-GR" sz="1400" b="1" dirty="0" smtClean="0">
                <a:latin typeface="Times New Roman"/>
                <a:cs typeface="Times New Roman"/>
              </a:rPr>
              <a:t>Ψ</a:t>
            </a:r>
            <a:r>
              <a:rPr lang="en-US" sz="1400" b="1" dirty="0" smtClean="0">
                <a:latin typeface="Times New Roman"/>
                <a:cs typeface="Times New Roman"/>
              </a:rPr>
              <a:t> have same form, same wavelength scale, same intercept.</a:t>
            </a:r>
            <a:endParaRPr lang="en-US" sz="1400" b="1" dirty="0" smtClean="0">
              <a:latin typeface="Times New Roman" pitchFamily="18" charset="0"/>
              <a:cs typeface="Times New Roman" pitchFamily="18" charset="0"/>
            </a:endParaRPr>
          </a:p>
        </p:txBody>
      </p:sp>
      <p:sp>
        <p:nvSpPr>
          <p:cNvPr id="14" name="TextBox 13"/>
          <p:cNvSpPr txBox="1"/>
          <p:nvPr/>
        </p:nvSpPr>
        <p:spPr>
          <a:xfrm>
            <a:off x="3200400" y="5829300"/>
            <a:ext cx="2476500" cy="523220"/>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No apparent difference as a fn of applied load.</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31</a:t>
            </a:fld>
            <a:endParaRPr lang="en-US" dirty="0"/>
          </a:p>
        </p:txBody>
      </p:sp>
      <p:sp>
        <p:nvSpPr>
          <p:cNvPr id="4" name="Content Placeholder 3"/>
          <p:cNvSpPr>
            <a:spLocks noGrp="1"/>
          </p:cNvSpPr>
          <p:nvPr>
            <p:ph idx="1"/>
          </p:nvPr>
        </p:nvSpPr>
        <p:spPr/>
        <p:txBody>
          <a:bodyPr/>
          <a:lstStyle/>
          <a:p>
            <a:r>
              <a:rPr lang="en-US" dirty="0" smtClean="0"/>
              <a:t>Development of cusped-cell pattern:</a:t>
            </a:r>
            <a:endParaRPr lang="en-US" dirty="0"/>
          </a:p>
        </p:txBody>
      </p:sp>
      <p:pic>
        <p:nvPicPr>
          <p:cNvPr id="5" name="Picture 4" descr="C:\Users\Aaron\Dropbox\Schinder_Outbox\ExperimentPaper_v2_2016\figures\Figure_18\Fig18_SA6_v4a.png"/>
          <p:cNvPicPr/>
          <p:nvPr/>
        </p:nvPicPr>
        <p:blipFill>
          <a:blip r:embed="rId2" cstate="print"/>
          <a:srcRect/>
          <a:stretch>
            <a:fillRect/>
          </a:stretch>
        </p:blipFill>
        <p:spPr bwMode="auto">
          <a:xfrm>
            <a:off x="1714500" y="1371600"/>
            <a:ext cx="5981700" cy="5295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Evolution of Smooth/Scratched Surface</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32</a:t>
            </a:fld>
            <a:endParaRPr lang="en-US" dirty="0"/>
          </a:p>
        </p:txBody>
      </p:sp>
      <p:sp>
        <p:nvSpPr>
          <p:cNvPr id="4" name="Content Placeholder 3"/>
          <p:cNvSpPr>
            <a:spLocks noGrp="1"/>
          </p:cNvSpPr>
          <p:nvPr>
            <p:ph idx="1"/>
          </p:nvPr>
        </p:nvSpPr>
        <p:spPr/>
        <p:txBody>
          <a:bodyPr/>
          <a:lstStyle/>
          <a:p>
            <a:r>
              <a:rPr lang="en-US" dirty="0" smtClean="0"/>
              <a:t>Cell pattern develops where initial surface features are present:</a:t>
            </a:r>
            <a:endParaRPr lang="en-US" dirty="0"/>
          </a:p>
        </p:txBody>
      </p:sp>
      <p:pic>
        <p:nvPicPr>
          <p:cNvPr id="5" name="Picture 4" descr="C:\Users\Aaron\Dropbox\Schinder_Outbox\ExperimentPaper_v2_2016\figures\Figure_24\Figrue_24_2016_v2.png"/>
          <p:cNvPicPr/>
          <p:nvPr/>
        </p:nvPicPr>
        <p:blipFill>
          <a:blip r:embed="rId3" cstate="print"/>
          <a:srcRect/>
          <a:stretch>
            <a:fillRect/>
          </a:stretch>
        </p:blipFill>
        <p:spPr bwMode="auto">
          <a:xfrm>
            <a:off x="419100" y="1638300"/>
            <a:ext cx="8267700" cy="3733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for Development of Fused Silica Cell Pattern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33</a:t>
            </a:fld>
            <a:endParaRPr lang="en-US" dirty="0"/>
          </a:p>
        </p:txBody>
      </p:sp>
      <p:sp>
        <p:nvSpPr>
          <p:cNvPr id="4" name="Content Placeholder 3"/>
          <p:cNvSpPr>
            <a:spLocks noGrp="1"/>
          </p:cNvSpPr>
          <p:nvPr>
            <p:ph idx="1"/>
          </p:nvPr>
        </p:nvSpPr>
        <p:spPr/>
        <p:txBody>
          <a:bodyPr/>
          <a:lstStyle/>
          <a:p>
            <a:r>
              <a:rPr lang="en-US" dirty="0" smtClean="0"/>
              <a:t>1D angle dependent model for fused silica evolution:</a:t>
            </a:r>
          </a:p>
          <a:p>
            <a:pPr lvl="1"/>
            <a:r>
              <a:rPr lang="en-US" dirty="0" smtClean="0"/>
              <a:t>Local normal to surface</a:t>
            </a:r>
          </a:p>
          <a:p>
            <a:pPr lvl="1"/>
            <a:r>
              <a:rPr lang="en-US" dirty="0" smtClean="0"/>
              <a:t>Takes variation in sputtering yield with incidence angle into account</a:t>
            </a:r>
          </a:p>
          <a:p>
            <a:pPr lvl="1"/>
            <a:r>
              <a:rPr lang="en-US" dirty="0" smtClean="0"/>
              <a:t>Reproduces development of cusped cell pattern qualitatively and quantitatively</a:t>
            </a:r>
            <a:endParaRPr lang="en-US" dirty="0"/>
          </a:p>
        </p:txBody>
      </p:sp>
      <p:pic>
        <p:nvPicPr>
          <p:cNvPr id="5" name="Picture 4" descr="C:\Users\Aaron\Dropbox\Schinder_Outbox\ExperimentPaper_v2_2016\figures\Figure_25\Figure25_2016_v1.png"/>
          <p:cNvPicPr/>
          <p:nvPr/>
        </p:nvPicPr>
        <p:blipFill>
          <a:blip r:embed="rId2" cstate="print"/>
          <a:srcRect/>
          <a:stretch>
            <a:fillRect/>
          </a:stretch>
        </p:blipFill>
        <p:spPr bwMode="auto">
          <a:xfrm>
            <a:off x="723900" y="2705100"/>
            <a:ext cx="3581400" cy="2705100"/>
          </a:xfrm>
          <a:prstGeom prst="rect">
            <a:avLst/>
          </a:prstGeom>
          <a:noFill/>
          <a:ln w="9525">
            <a:noFill/>
            <a:miter lim="800000"/>
            <a:headEnd/>
            <a:tailEnd/>
          </a:ln>
        </p:spPr>
      </p:pic>
      <p:sp>
        <p:nvSpPr>
          <p:cNvPr id="6" name="TextBox 5"/>
          <p:cNvSpPr txBox="1"/>
          <p:nvPr/>
        </p:nvSpPr>
        <p:spPr>
          <a:xfrm>
            <a:off x="419100" y="5410200"/>
            <a:ext cx="3619500" cy="533400"/>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Sputtering yield as a function of ion incidence angle. Data from [8].</a:t>
            </a:r>
          </a:p>
        </p:txBody>
      </p:sp>
      <p:pic>
        <p:nvPicPr>
          <p:cNvPr id="7" name="Picture 6" descr="C:\Users\Aaron\Dropbox\Schinder_Outbox\ExperimentPaper_v2_2016\figures\Figure_28\Fig28_2016_v1.png"/>
          <p:cNvPicPr/>
          <p:nvPr/>
        </p:nvPicPr>
        <p:blipFill>
          <a:blip r:embed="rId3" cstate="print"/>
          <a:srcRect/>
          <a:stretch>
            <a:fillRect/>
          </a:stretch>
        </p:blipFill>
        <p:spPr bwMode="auto">
          <a:xfrm>
            <a:off x="4610100" y="2667000"/>
            <a:ext cx="3886200" cy="2819400"/>
          </a:xfrm>
          <a:prstGeom prst="rect">
            <a:avLst/>
          </a:prstGeom>
          <a:noFill/>
          <a:ln w="9525">
            <a:noFill/>
            <a:miter lim="800000"/>
            <a:headEnd/>
            <a:tailEnd/>
          </a:ln>
        </p:spPr>
      </p:pic>
      <p:sp>
        <p:nvSpPr>
          <p:cNvPr id="8" name="TextBox 7"/>
          <p:cNvSpPr txBox="1"/>
          <p:nvPr/>
        </p:nvSpPr>
        <p:spPr>
          <a:xfrm>
            <a:off x="4762500" y="5524500"/>
            <a:ext cx="3619500" cy="954107"/>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Blue: Line-scan profiles from fused silica surface.</a:t>
            </a:r>
          </a:p>
          <a:p>
            <a:pPr algn="ctr"/>
            <a:r>
              <a:rPr lang="en-US" sz="1400" b="1" dirty="0" smtClean="0">
                <a:latin typeface="Times New Roman" pitchFamily="18" charset="0"/>
                <a:cs typeface="Times New Roman" pitchFamily="18" charset="0"/>
              </a:rPr>
              <a:t>Black: Simulated propagation of pre-test surface according to model.</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GeorgiaTech\Research2016\May2016_Exposures\ProfilometryAnalysis\Fig_May_4_v2.png"/>
          <p:cNvPicPr/>
          <p:nvPr/>
        </p:nvPicPr>
        <p:blipFill>
          <a:blip r:embed="rId2" cstate="print"/>
          <a:srcRect/>
          <a:stretch>
            <a:fillRect/>
          </a:stretch>
        </p:blipFill>
        <p:spPr bwMode="auto">
          <a:xfrm>
            <a:off x="1181100" y="1981200"/>
            <a:ext cx="6819900" cy="46863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Results of 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34</a:t>
            </a:fld>
            <a:endParaRPr lang="en-US" dirty="0"/>
          </a:p>
        </p:txBody>
      </p:sp>
      <p:sp>
        <p:nvSpPr>
          <p:cNvPr id="4" name="Content Placeholder 3"/>
          <p:cNvSpPr>
            <a:spLocks noGrp="1"/>
          </p:cNvSpPr>
          <p:nvPr>
            <p:ph idx="1"/>
          </p:nvPr>
        </p:nvSpPr>
        <p:spPr/>
        <p:txBody>
          <a:bodyPr/>
          <a:lstStyle/>
          <a:p>
            <a:r>
              <a:rPr lang="en-US" dirty="0" smtClean="0"/>
              <a:t>M26 pre and post-exposure surface statistics: Overlay</a:t>
            </a:r>
          </a:p>
          <a:p>
            <a:pPr lvl="1"/>
            <a:r>
              <a:rPr lang="en-US" dirty="0" smtClean="0"/>
              <a:t>Final surface statistics are insensitive to initial surface roughness.</a:t>
            </a:r>
          </a:p>
          <a:p>
            <a:pPr lvl="1"/>
            <a:r>
              <a:rPr lang="en-US" dirty="0" smtClean="0"/>
              <a:t>All post-test statistics similar to within 0.01 µm/wavemode.</a:t>
            </a:r>
            <a:endParaRPr lang="en-US" dirty="0"/>
          </a:p>
        </p:txBody>
      </p:sp>
      <p:cxnSp>
        <p:nvCxnSpPr>
          <p:cNvPr id="7" name="Straight Arrow Connector 6"/>
          <p:cNvCxnSpPr/>
          <p:nvPr/>
        </p:nvCxnSpPr>
        <p:spPr bwMode="auto">
          <a:xfrm flipH="1">
            <a:off x="3048000" y="3200400"/>
            <a:ext cx="571500" cy="685800"/>
          </a:xfrm>
          <a:prstGeom prst="straightConnector1">
            <a:avLst/>
          </a:prstGeom>
          <a:noFill/>
          <a:ln w="12700" cap="flat" cmpd="sng" algn="ctr">
            <a:solidFill>
              <a:schemeClr val="tx1"/>
            </a:solidFill>
            <a:prstDash val="solid"/>
            <a:round/>
            <a:headEnd type="none" w="med" len="med"/>
            <a:tailEnd type="arrow"/>
          </a:ln>
          <a:effectLst/>
        </p:spPr>
      </p:cxnSp>
      <p:cxnSp>
        <p:nvCxnSpPr>
          <p:cNvPr id="9" name="Straight Arrow Connector 8"/>
          <p:cNvCxnSpPr/>
          <p:nvPr/>
        </p:nvCxnSpPr>
        <p:spPr bwMode="auto">
          <a:xfrm flipH="1">
            <a:off x="3543300" y="3848100"/>
            <a:ext cx="533400" cy="685800"/>
          </a:xfrm>
          <a:prstGeom prst="straightConnector1">
            <a:avLst/>
          </a:prstGeom>
          <a:noFill/>
          <a:ln w="12700" cap="flat" cmpd="sng" algn="ctr">
            <a:solidFill>
              <a:schemeClr val="tx1"/>
            </a:solidFill>
            <a:prstDash val="solid"/>
            <a:round/>
            <a:headEnd type="none" w="med" len="med"/>
            <a:tailEnd type="arrow"/>
          </a:ln>
          <a:effectLst/>
        </p:spPr>
      </p:cxnSp>
      <p:sp>
        <p:nvSpPr>
          <p:cNvPr id="10" name="TextBox 9"/>
          <p:cNvSpPr txBox="1"/>
          <p:nvPr/>
        </p:nvSpPr>
        <p:spPr>
          <a:xfrm>
            <a:off x="3619500" y="3619500"/>
            <a:ext cx="1196033"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Pre-exposure</a:t>
            </a:r>
          </a:p>
        </p:txBody>
      </p:sp>
      <p:sp>
        <p:nvSpPr>
          <p:cNvPr id="11" name="TextBox 10"/>
          <p:cNvSpPr txBox="1"/>
          <p:nvPr/>
        </p:nvSpPr>
        <p:spPr>
          <a:xfrm>
            <a:off x="3092911" y="2895600"/>
            <a:ext cx="1258614"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Post-exposure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Stressed Erosion Experiment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35</a:t>
            </a:fld>
            <a:endParaRPr lang="en-US" dirty="0"/>
          </a:p>
        </p:txBody>
      </p:sp>
      <p:sp>
        <p:nvSpPr>
          <p:cNvPr id="4" name="Content Placeholder 3"/>
          <p:cNvSpPr>
            <a:spLocks noGrp="1"/>
          </p:cNvSpPr>
          <p:nvPr>
            <p:ph idx="1"/>
          </p:nvPr>
        </p:nvSpPr>
        <p:spPr/>
        <p:txBody>
          <a:bodyPr/>
          <a:lstStyle/>
          <a:p>
            <a:r>
              <a:rPr lang="en-US" dirty="0" smtClean="0"/>
              <a:t>Pre and post-exposure microscopy:</a:t>
            </a:r>
          </a:p>
          <a:p>
            <a:pPr lvl="1"/>
            <a:r>
              <a:rPr lang="en-US" dirty="0" smtClean="0"/>
              <a:t>Boron nitride flakes, and BN rich areas protrude from silica matrix</a:t>
            </a:r>
          </a:p>
        </p:txBody>
      </p:sp>
      <p:pic>
        <p:nvPicPr>
          <p:cNvPr id="5" name="Picture 4" descr="E:\GeorgiaTech\Research2016\Analysis_2May2016Exposures\Figures\fig2v1.png"/>
          <p:cNvPicPr/>
          <p:nvPr/>
        </p:nvPicPr>
        <p:blipFill>
          <a:blip r:embed="rId2" cstate="print"/>
          <a:srcRect/>
          <a:stretch>
            <a:fillRect/>
          </a:stretch>
        </p:blipFill>
        <p:spPr bwMode="auto">
          <a:xfrm>
            <a:off x="1028700" y="2019300"/>
            <a:ext cx="7543800" cy="3733800"/>
          </a:xfrm>
          <a:prstGeom prst="rect">
            <a:avLst/>
          </a:prstGeom>
          <a:noFill/>
          <a:ln w="9525">
            <a:noFill/>
            <a:miter lim="800000"/>
            <a:headEnd/>
            <a:tailEnd/>
          </a:ln>
        </p:spPr>
      </p:pic>
      <p:sp>
        <p:nvSpPr>
          <p:cNvPr id="7" name="Oval 6"/>
          <p:cNvSpPr/>
          <p:nvPr/>
        </p:nvSpPr>
        <p:spPr bwMode="auto">
          <a:xfrm>
            <a:off x="4838700" y="3810000"/>
            <a:ext cx="990600" cy="1333500"/>
          </a:xfrm>
          <a:prstGeom prst="ellipse">
            <a:avLst/>
          </a:prstGeom>
          <a:noFill/>
          <a:ln w="22225"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8" name="Oval 7"/>
          <p:cNvSpPr/>
          <p:nvPr/>
        </p:nvSpPr>
        <p:spPr bwMode="auto">
          <a:xfrm>
            <a:off x="1104900" y="3810000"/>
            <a:ext cx="990600" cy="1333500"/>
          </a:xfrm>
          <a:prstGeom prst="ellipse">
            <a:avLst/>
          </a:prstGeom>
          <a:noFill/>
          <a:ln w="22225"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9" name="TextBox 8"/>
          <p:cNvSpPr txBox="1"/>
          <p:nvPr/>
        </p:nvSpPr>
        <p:spPr>
          <a:xfrm>
            <a:off x="1806308" y="5715000"/>
            <a:ext cx="6351290" cy="523220"/>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SC1 100x magnification post-exposure a) visible light image, b) laser height map.</a:t>
            </a:r>
          </a:p>
          <a:p>
            <a:pPr algn="ctr"/>
            <a:r>
              <a:rPr lang="en-US" sz="1400" b="1" dirty="0" smtClean="0">
                <a:latin typeface="Times New Roman" pitchFamily="18" charset="0"/>
                <a:cs typeface="Times New Roman" pitchFamily="18" charset="0"/>
              </a:rPr>
              <a:t>Shows BN rich regions protruding from the silica material.</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of Fused Silica and M26 Evolution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36</a:t>
            </a:fld>
            <a:endParaRPr lang="en-US" dirty="0"/>
          </a:p>
        </p:txBody>
      </p:sp>
      <p:sp>
        <p:nvSpPr>
          <p:cNvPr id="4" name="Content Placeholder 3"/>
          <p:cNvSpPr>
            <a:spLocks noGrp="1"/>
          </p:cNvSpPr>
          <p:nvPr>
            <p:ph idx="1"/>
          </p:nvPr>
        </p:nvSpPr>
        <p:spPr/>
        <p:txBody>
          <a:bodyPr/>
          <a:lstStyle/>
          <a:p>
            <a:r>
              <a:rPr lang="en-US" dirty="0" smtClean="0"/>
              <a:t>Evolution of fused silica is governed by:</a:t>
            </a:r>
          </a:p>
          <a:p>
            <a:pPr lvl="1"/>
            <a:r>
              <a:rPr lang="en-US" dirty="0" smtClean="0"/>
              <a:t>Initial surface structure (post test statistics are </a:t>
            </a:r>
            <a:r>
              <a:rPr lang="en-US" i="1" dirty="0" smtClean="0"/>
              <a:t>proportional</a:t>
            </a:r>
            <a:r>
              <a:rPr lang="en-US" dirty="0" smtClean="0"/>
              <a:t> to pre-test statistics).</a:t>
            </a:r>
          </a:p>
          <a:p>
            <a:pPr lvl="1"/>
            <a:r>
              <a:rPr lang="en-US" dirty="0" smtClean="0"/>
              <a:t>Angle dependence of sputtering yield.</a:t>
            </a:r>
          </a:p>
          <a:p>
            <a:r>
              <a:rPr lang="en-US" dirty="0" smtClean="0"/>
              <a:t>Evolution of M26 is governed by:</a:t>
            </a:r>
          </a:p>
          <a:p>
            <a:pPr lvl="1"/>
            <a:r>
              <a:rPr lang="en-US" dirty="0" smtClean="0"/>
              <a:t>Material microstructure (post test statistics are </a:t>
            </a:r>
            <a:r>
              <a:rPr lang="en-US" i="1" dirty="0" smtClean="0"/>
              <a:t>insensitive</a:t>
            </a:r>
            <a:r>
              <a:rPr lang="en-US" dirty="0" smtClean="0"/>
              <a:t> to pre-test statistics)</a:t>
            </a:r>
          </a:p>
          <a:p>
            <a:pPr lvl="1"/>
            <a:r>
              <a:rPr lang="en-US" dirty="0" smtClean="0"/>
              <a:t>Differences in sputtering yield between components</a:t>
            </a:r>
            <a:endParaRPr lang="en-US" dirty="0"/>
          </a:p>
        </p:txBody>
      </p:sp>
      <p:pic>
        <p:nvPicPr>
          <p:cNvPr id="62467" name="Picture 3" descr="E:\GeorgiaTech\Research2016\Case_May2016\Output6_t23\HETNormalRough_hgt_v1.png"/>
          <p:cNvPicPr>
            <a:picLocks noChangeAspect="1" noChangeArrowheads="1"/>
          </p:cNvPicPr>
          <p:nvPr/>
        </p:nvPicPr>
        <p:blipFill>
          <a:blip r:embed="rId2" cstate="print"/>
          <a:srcRect/>
          <a:stretch>
            <a:fillRect/>
          </a:stretch>
        </p:blipFill>
        <p:spPr bwMode="auto">
          <a:xfrm>
            <a:off x="4800600" y="3390900"/>
            <a:ext cx="3505200" cy="2628900"/>
          </a:xfrm>
          <a:prstGeom prst="rect">
            <a:avLst/>
          </a:prstGeom>
          <a:noFill/>
        </p:spPr>
      </p:pic>
      <p:pic>
        <p:nvPicPr>
          <p:cNvPr id="62468" name="Picture 4" descr="E:\GeorgiaTech\Research2016\Case_May2016\Output6_t23\HET_NormalRough_mat_v1b.png"/>
          <p:cNvPicPr>
            <a:picLocks noChangeAspect="1" noChangeArrowheads="1"/>
          </p:cNvPicPr>
          <p:nvPr/>
        </p:nvPicPr>
        <p:blipFill>
          <a:blip r:embed="rId3" cstate="print"/>
          <a:srcRect/>
          <a:stretch>
            <a:fillRect/>
          </a:stretch>
        </p:blipFill>
        <p:spPr bwMode="auto">
          <a:xfrm>
            <a:off x="2362200" y="3415826"/>
            <a:ext cx="2387600" cy="2505550"/>
          </a:xfrm>
          <a:prstGeom prst="rect">
            <a:avLst/>
          </a:prstGeom>
          <a:noFill/>
        </p:spPr>
      </p:pic>
      <p:sp>
        <p:nvSpPr>
          <p:cNvPr id="10" name="TextBox 9"/>
          <p:cNvSpPr txBox="1"/>
          <p:nvPr/>
        </p:nvSpPr>
        <p:spPr>
          <a:xfrm>
            <a:off x="2552700" y="5676900"/>
            <a:ext cx="312906" cy="276999"/>
          </a:xfrm>
          <a:prstGeom prst="rect">
            <a:avLst/>
          </a:prstGeom>
          <a:noFill/>
        </p:spPr>
        <p:txBody>
          <a:bodyPr wrap="none" rtlCol="0">
            <a:spAutoFit/>
          </a:bodyPr>
          <a:lstStyle/>
          <a:p>
            <a:pPr algn="ctr"/>
            <a:r>
              <a:rPr lang="en-US" sz="1200" dirty="0" smtClean="0">
                <a:latin typeface="Times New Roman" pitchFamily="18" charset="0"/>
                <a:cs typeface="Times New Roman" pitchFamily="18" charset="0"/>
              </a:rPr>
              <a:t>a)</a:t>
            </a:r>
          </a:p>
        </p:txBody>
      </p:sp>
      <p:sp>
        <p:nvSpPr>
          <p:cNvPr id="11" name="TextBox 10"/>
          <p:cNvSpPr txBox="1"/>
          <p:nvPr/>
        </p:nvSpPr>
        <p:spPr>
          <a:xfrm>
            <a:off x="5029200" y="5715000"/>
            <a:ext cx="312906" cy="276999"/>
          </a:xfrm>
          <a:prstGeom prst="rect">
            <a:avLst/>
          </a:prstGeom>
          <a:noFill/>
        </p:spPr>
        <p:txBody>
          <a:bodyPr wrap="square" rtlCol="0">
            <a:spAutoFit/>
          </a:bodyPr>
          <a:lstStyle/>
          <a:p>
            <a:pPr algn="ctr"/>
            <a:r>
              <a:rPr lang="en-US" sz="1200" dirty="0" smtClean="0">
                <a:latin typeface="Times New Roman" pitchFamily="18" charset="0"/>
                <a:cs typeface="Times New Roman" pitchFamily="18" charset="0"/>
              </a:rPr>
              <a:t>b)</a:t>
            </a:r>
          </a:p>
        </p:txBody>
      </p:sp>
      <p:sp>
        <p:nvSpPr>
          <p:cNvPr id="12" name="TextBox 11"/>
          <p:cNvSpPr txBox="1"/>
          <p:nvPr/>
        </p:nvSpPr>
        <p:spPr>
          <a:xfrm>
            <a:off x="6896100" y="3276600"/>
            <a:ext cx="1028700" cy="276999"/>
          </a:xfrm>
          <a:prstGeom prst="rect">
            <a:avLst/>
          </a:prstGeom>
          <a:noFill/>
        </p:spPr>
        <p:txBody>
          <a:bodyPr wrap="square" rtlCol="0">
            <a:spAutoFit/>
          </a:bodyPr>
          <a:lstStyle/>
          <a:p>
            <a:pPr algn="ctr"/>
            <a:r>
              <a:rPr lang="en-US" sz="1200" dirty="0" smtClean="0">
                <a:latin typeface="Times New Roman" pitchFamily="18" charset="0"/>
                <a:cs typeface="Times New Roman" pitchFamily="18" charset="0"/>
              </a:rPr>
              <a:t>depth z </a:t>
            </a:r>
            <a:r>
              <a:rPr lang="en-US" sz="1200" dirty="0" smtClean="0">
                <a:latin typeface="Calibri"/>
                <a:cs typeface="Times New Roman" pitchFamily="18" charset="0"/>
              </a:rPr>
              <a:t>µm</a:t>
            </a:r>
            <a:r>
              <a:rPr lang="en-US" sz="1200" dirty="0" smtClean="0">
                <a:latin typeface="Times New Roman" pitchFamily="18" charset="0"/>
                <a:cs typeface="Times New Roman" pitchFamily="18" charset="0"/>
              </a:rPr>
              <a:t> </a:t>
            </a:r>
          </a:p>
        </p:txBody>
      </p:sp>
      <p:sp>
        <p:nvSpPr>
          <p:cNvPr id="13" name="TextBox 12"/>
          <p:cNvSpPr txBox="1"/>
          <p:nvPr/>
        </p:nvSpPr>
        <p:spPr>
          <a:xfrm>
            <a:off x="2133600" y="6019800"/>
            <a:ext cx="6228436" cy="523220"/>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Simulated normal-incidence domain with randomly distributed BN flakes:</a:t>
            </a:r>
          </a:p>
          <a:p>
            <a:pPr algn="ctr"/>
            <a:r>
              <a:rPr lang="en-US" sz="1400" b="1" dirty="0" smtClean="0">
                <a:latin typeface="Times New Roman" pitchFamily="18" charset="0"/>
                <a:cs typeface="Times New Roman" pitchFamily="18" charset="0"/>
              </a:rPr>
              <a:t>a) Material (black BN, grey silica) b) Height-map for ~12 µm </a:t>
            </a:r>
            <a:r>
              <a:rPr lang="en-US" sz="1400" b="1" dirty="0" err="1" smtClean="0">
                <a:latin typeface="Times New Roman" pitchFamily="18" charset="0"/>
                <a:cs typeface="Times New Roman" pitchFamily="18" charset="0"/>
              </a:rPr>
              <a:t>avg</a:t>
            </a:r>
            <a:r>
              <a:rPr lang="en-US" sz="1400" b="1" dirty="0" smtClean="0">
                <a:latin typeface="Times New Roman" pitchFamily="18" charset="0"/>
                <a:cs typeface="Times New Roman" pitchFamily="18" charset="0"/>
              </a:rPr>
              <a:t> erosion depth</a:t>
            </a:r>
          </a:p>
        </p:txBody>
      </p:sp>
      <p:sp>
        <p:nvSpPr>
          <p:cNvPr id="14" name="Oval 13"/>
          <p:cNvSpPr/>
          <p:nvPr/>
        </p:nvSpPr>
        <p:spPr bwMode="auto">
          <a:xfrm>
            <a:off x="4191000" y="4381500"/>
            <a:ext cx="457200" cy="457200"/>
          </a:xfrm>
          <a:prstGeom prst="ellipse">
            <a:avLst/>
          </a:prstGeom>
          <a:noFill/>
          <a:ln w="22225"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5" name="Oval 14"/>
          <p:cNvSpPr/>
          <p:nvPr/>
        </p:nvSpPr>
        <p:spPr bwMode="auto">
          <a:xfrm>
            <a:off x="6743700" y="4419600"/>
            <a:ext cx="457200" cy="457200"/>
          </a:xfrm>
          <a:prstGeom prst="ellipse">
            <a:avLst/>
          </a:prstGeom>
          <a:noFill/>
          <a:ln w="22225"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6" name="Oval 15"/>
          <p:cNvSpPr/>
          <p:nvPr/>
        </p:nvSpPr>
        <p:spPr bwMode="auto">
          <a:xfrm>
            <a:off x="3352800" y="3962400"/>
            <a:ext cx="457200" cy="457200"/>
          </a:xfrm>
          <a:prstGeom prst="ellipse">
            <a:avLst/>
          </a:prstGeom>
          <a:noFill/>
          <a:ln w="22225"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7" name="Oval 16"/>
          <p:cNvSpPr/>
          <p:nvPr/>
        </p:nvSpPr>
        <p:spPr bwMode="auto">
          <a:xfrm>
            <a:off x="5791200" y="4076700"/>
            <a:ext cx="457200" cy="457200"/>
          </a:xfrm>
          <a:prstGeom prst="ellipse">
            <a:avLst/>
          </a:prstGeom>
          <a:noFill/>
          <a:ln w="22225"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37</a:t>
            </a:fld>
            <a:endParaRPr lang="en-US" dirty="0"/>
          </a:p>
        </p:txBody>
      </p:sp>
      <p:sp>
        <p:nvSpPr>
          <p:cNvPr id="5" name="Content Placeholder 3"/>
          <p:cNvSpPr>
            <a:spLocks noGrp="1"/>
          </p:cNvSpPr>
          <p:nvPr>
            <p:ph idx="1"/>
          </p:nvPr>
        </p:nvSpPr>
        <p:spPr>
          <a:xfrm>
            <a:off x="454818" y="929157"/>
            <a:ext cx="8229600" cy="5624043"/>
          </a:xfrm>
        </p:spPr>
        <p:txBody>
          <a:bodyPr/>
          <a:lstStyle/>
          <a:p>
            <a:r>
              <a:rPr lang="en-US" dirty="0" smtClean="0"/>
              <a:t>Contributions of Research:</a:t>
            </a:r>
          </a:p>
          <a:p>
            <a:endParaRPr lang="en-US" dirty="0" smtClean="0"/>
          </a:p>
          <a:p>
            <a:pPr marL="457200" indent="-457200">
              <a:buFont typeface="+mj-lt"/>
              <a:buAutoNum type="arabicPeriod"/>
            </a:pPr>
            <a:r>
              <a:rPr lang="en-US" dirty="0" smtClean="0"/>
              <a:t>The development of 100 </a:t>
            </a:r>
            <a:r>
              <a:rPr lang="en-US" dirty="0" smtClean="0">
                <a:latin typeface="Calibri"/>
              </a:rPr>
              <a:t>µm scale surface features in borosil channel walls is successfully explained. 3D raytracing model of differential sputtering yield reproduces observed surface features.</a:t>
            </a:r>
          </a:p>
          <a:p>
            <a:pPr marL="457200" indent="-457200">
              <a:buFont typeface="+mj-lt"/>
              <a:buAutoNum type="arabicPeriod"/>
            </a:pPr>
            <a:endParaRPr lang="en-US" dirty="0" smtClean="0">
              <a:latin typeface="Calibri"/>
            </a:endParaRPr>
          </a:p>
          <a:p>
            <a:pPr marL="457200" indent="-457200">
              <a:buFont typeface="+mj-lt"/>
              <a:buAutoNum type="arabicPeriod"/>
            </a:pPr>
            <a:r>
              <a:rPr lang="en-US" dirty="0" smtClean="0">
                <a:latin typeface="Calibri"/>
              </a:rPr>
              <a:t>Experimental test of dependence of plasma erosion on the presence of mechanical stress: Detailed microscopy and profilometry measurements of pre-erosion and post-erosion surfaces made. Pairs of loaded and unloaded samples compared. Result: No dependence on applied stress detected.</a:t>
            </a:r>
          </a:p>
          <a:p>
            <a:pPr marL="457200" indent="-457200">
              <a:buFont typeface="+mj-lt"/>
              <a:buAutoNum type="arabicPeriod"/>
            </a:pPr>
            <a:endParaRPr lang="en-US" dirty="0" smtClean="0">
              <a:latin typeface="Calibri"/>
            </a:endParaRPr>
          </a:p>
          <a:p>
            <a:pPr marL="457200" indent="-457200">
              <a:buFont typeface="+mj-lt"/>
              <a:buAutoNum type="arabicPeriod"/>
            </a:pPr>
            <a:r>
              <a:rPr lang="en-US" dirty="0" smtClean="0">
                <a:latin typeface="Calibri"/>
              </a:rPr>
              <a:t>Models are created explaining the development of surface features on fused silica and M26 samples. Each material has a physically motivated model explaining the development of observed features.</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38</a:t>
            </a:fld>
            <a:endParaRPr lang="en-US" dirty="0"/>
          </a:p>
        </p:txBody>
      </p:sp>
      <p:sp>
        <p:nvSpPr>
          <p:cNvPr id="4" name="Content Placeholder 3"/>
          <p:cNvSpPr>
            <a:spLocks noGrp="1"/>
          </p:cNvSpPr>
          <p:nvPr>
            <p:ph idx="1"/>
          </p:nvPr>
        </p:nvSpPr>
        <p:spPr/>
        <p:txBody>
          <a:bodyPr/>
          <a:lstStyle/>
          <a:p>
            <a:r>
              <a:rPr lang="en-US" dirty="0" smtClean="0"/>
              <a:t>Plasma erosion of different materials governed by different mechanisms:</a:t>
            </a:r>
          </a:p>
          <a:p>
            <a:pPr lvl="1"/>
            <a:r>
              <a:rPr lang="en-US" dirty="0" smtClean="0"/>
              <a:t>Fused silica: Initial surface roughness propagates according to angle-dependent yield, but interesting microstructural patterns can result from initial surface roughness.</a:t>
            </a:r>
          </a:p>
          <a:p>
            <a:pPr lvl="1"/>
            <a:r>
              <a:rPr lang="en-US" dirty="0" smtClean="0"/>
              <a:t>M26 borosil: This complex material requires a more complicated model to describe erosion than a simple heterogeneous yield model.</a:t>
            </a:r>
          </a:p>
          <a:p>
            <a:pPr lvl="1"/>
            <a:r>
              <a:rPr lang="en-US" dirty="0" smtClean="0"/>
              <a:t>3D raytracing model for the erosion of heterogeneous materials can reproduce behavior of borosil erosion.</a:t>
            </a:r>
          </a:p>
          <a:p>
            <a:r>
              <a:rPr lang="en-US" dirty="0" smtClean="0"/>
              <a:t>Stressed Erosion Experiment investigated the dependence of plasma erosion on applied mechanical stress.</a:t>
            </a:r>
          </a:p>
          <a:p>
            <a:pPr lvl="1"/>
            <a:r>
              <a:rPr lang="en-US" b="1" dirty="0" smtClean="0"/>
              <a:t>Result: No apparent differences between loaded and control samples are observed.</a:t>
            </a:r>
          </a:p>
          <a:p>
            <a:pPr lvl="2"/>
            <a:r>
              <a:rPr lang="en-US" dirty="0" smtClean="0"/>
              <a:t>For stresses of up to 25 MPa (cracking at 30 MPa)</a:t>
            </a:r>
          </a:p>
          <a:p>
            <a:pPr lvl="2"/>
            <a:r>
              <a:rPr lang="en-US" dirty="0" smtClean="0"/>
              <a:t>For temperature ranges of 200-300 C.</a:t>
            </a:r>
          </a:p>
          <a:p>
            <a:pPr lvl="1"/>
            <a:r>
              <a:rPr lang="en-US" dirty="0" smtClean="0"/>
              <a:t>Fused silica: Amplification functions were similar to within 0.05 (nondimensional)</a:t>
            </a:r>
          </a:p>
          <a:p>
            <a:pPr lvl="1"/>
            <a:r>
              <a:rPr lang="en-US" dirty="0" smtClean="0"/>
              <a:t>M26 borosil: Post-test surface statistics are similar to within 0.01 </a:t>
            </a:r>
            <a:r>
              <a:rPr lang="en-US" dirty="0" smtClean="0">
                <a:latin typeface="Calibri"/>
              </a:rPr>
              <a:t>µm/wavemode.</a:t>
            </a:r>
            <a:endParaRPr lang="en-US" dirty="0" smtClean="0"/>
          </a:p>
          <a:p>
            <a:pPr lvl="1"/>
            <a:endParaRPr lang="en-US"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39</a:t>
            </a:fld>
            <a:endParaRPr lang="en-US" dirty="0"/>
          </a:p>
        </p:txBody>
      </p:sp>
      <p:sp>
        <p:nvSpPr>
          <p:cNvPr id="5" name="TextBox 4"/>
          <p:cNvSpPr txBox="1"/>
          <p:nvPr/>
        </p:nvSpPr>
        <p:spPr>
          <a:xfrm>
            <a:off x="1943100" y="2286000"/>
            <a:ext cx="6092695" cy="1754326"/>
          </a:xfrm>
          <a:prstGeom prst="rect">
            <a:avLst/>
          </a:prstGeom>
          <a:noFill/>
        </p:spPr>
        <p:txBody>
          <a:bodyPr wrap="none" rtlCol="0">
            <a:spAutoFit/>
          </a:bodyPr>
          <a:lstStyle/>
          <a:p>
            <a:pPr algn="ctr"/>
            <a:r>
              <a:rPr lang="en-US" sz="3600" b="1" dirty="0" smtClean="0">
                <a:solidFill>
                  <a:schemeClr val="accent2"/>
                </a:solidFill>
                <a:latin typeface="Times New Roman" pitchFamily="18" charset="0"/>
                <a:cs typeface="Times New Roman" pitchFamily="18" charset="0"/>
              </a:rPr>
              <a:t>Thank you for your attention!</a:t>
            </a:r>
          </a:p>
          <a:p>
            <a:pPr algn="ctr"/>
            <a:endParaRPr lang="en-US" sz="3600" b="1" dirty="0" smtClean="0">
              <a:solidFill>
                <a:schemeClr val="accent2"/>
              </a:solidFill>
              <a:latin typeface="Times New Roman" pitchFamily="18" charset="0"/>
              <a:cs typeface="Times New Roman" pitchFamily="18" charset="0"/>
            </a:endParaRPr>
          </a:p>
          <a:p>
            <a:pPr algn="ctr"/>
            <a:r>
              <a:rPr lang="en-US" sz="3600" b="1" dirty="0" smtClean="0">
                <a:solidFill>
                  <a:schemeClr val="accent2"/>
                </a:solidFill>
                <a:latin typeface="Times New Roman" pitchFamily="18" charset="0"/>
                <a:cs typeface="Times New Roman" pitchFamily="18" charset="0"/>
              </a:rPr>
              <a:t>Questions?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4309" y="0"/>
            <a:ext cx="5425925" cy="480060"/>
          </a:xfrm>
        </p:spPr>
        <p:txBody>
          <a:bodyPr/>
          <a:lstStyle/>
          <a:p>
            <a:r>
              <a:rPr lang="en-US" dirty="0" smtClean="0"/>
              <a:t>Introduction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4</a:t>
            </a:fld>
            <a:endParaRPr lang="en-US" dirty="0"/>
          </a:p>
        </p:txBody>
      </p:sp>
      <p:sp>
        <p:nvSpPr>
          <p:cNvPr id="4" name="Content Placeholder 3"/>
          <p:cNvSpPr>
            <a:spLocks noGrp="1"/>
          </p:cNvSpPr>
          <p:nvPr>
            <p:ph idx="1"/>
          </p:nvPr>
        </p:nvSpPr>
        <p:spPr>
          <a:xfrm>
            <a:off x="454818" y="929157"/>
            <a:ext cx="3278982" cy="5624043"/>
          </a:xfrm>
        </p:spPr>
        <p:txBody>
          <a:bodyPr/>
          <a:lstStyle/>
          <a:p>
            <a:r>
              <a:rPr lang="en-US" dirty="0" smtClean="0"/>
              <a:t>Hall Effect Thrusters (HETs)</a:t>
            </a:r>
          </a:p>
          <a:p>
            <a:pPr lvl="1"/>
            <a:r>
              <a:rPr lang="en-US" dirty="0" smtClean="0"/>
              <a:t>Electrostatic propulsion device</a:t>
            </a:r>
          </a:p>
          <a:p>
            <a:pPr lvl="1"/>
            <a:r>
              <a:rPr lang="en-US" dirty="0" smtClean="0"/>
              <a:t>Isps between 1300 and 3000 sec</a:t>
            </a:r>
          </a:p>
          <a:p>
            <a:pPr lvl="1"/>
            <a:r>
              <a:rPr lang="en-US" dirty="0" smtClean="0"/>
              <a:t>Can operate at high thrust-to-power</a:t>
            </a:r>
          </a:p>
          <a:p>
            <a:pPr lvl="1"/>
            <a:endParaRPr lang="en-US" dirty="0" smtClean="0"/>
          </a:p>
          <a:p>
            <a:r>
              <a:rPr lang="en-US" dirty="0" smtClean="0"/>
              <a:t>Operation of HET</a:t>
            </a:r>
          </a:p>
          <a:p>
            <a:pPr lvl="1"/>
            <a:r>
              <a:rPr lang="en-US" dirty="0" smtClean="0"/>
              <a:t>Magnetic field traps electrons near exit plane</a:t>
            </a:r>
          </a:p>
          <a:p>
            <a:pPr lvl="1"/>
            <a:r>
              <a:rPr lang="en-US" dirty="0" smtClean="0"/>
              <a:t>Energetic electrons ionize neutral gas</a:t>
            </a:r>
          </a:p>
          <a:p>
            <a:pPr lvl="1"/>
            <a:r>
              <a:rPr lang="en-US" dirty="0" smtClean="0"/>
              <a:t>Electric field between anode and electrons accelerates ions</a:t>
            </a:r>
          </a:p>
          <a:p>
            <a:pPr lvl="1"/>
            <a:endParaRPr lang="en-US" dirty="0" smtClean="0"/>
          </a:p>
        </p:txBody>
      </p:sp>
      <p:pic>
        <p:nvPicPr>
          <p:cNvPr id="5" name="Picture 2"/>
          <p:cNvPicPr>
            <a:picLocks noChangeAspect="1" noChangeArrowheads="1"/>
          </p:cNvPicPr>
          <p:nvPr/>
        </p:nvPicPr>
        <p:blipFill>
          <a:blip r:embed="rId3" cstate="print"/>
          <a:srcRect/>
          <a:stretch>
            <a:fillRect/>
          </a:stretch>
        </p:blipFill>
        <p:spPr bwMode="auto">
          <a:xfrm>
            <a:off x="3647103" y="1485900"/>
            <a:ext cx="5496897" cy="3957967"/>
          </a:xfrm>
          <a:prstGeom prst="rect">
            <a:avLst/>
          </a:prstGeom>
          <a:noFill/>
          <a:ln w="9525">
            <a:noFill/>
            <a:miter lim="800000"/>
            <a:headEnd/>
            <a:tailEnd/>
          </a:ln>
        </p:spPr>
      </p:pic>
      <p:sp>
        <p:nvSpPr>
          <p:cNvPr id="6" name="TextBox 5"/>
          <p:cNvSpPr txBox="1"/>
          <p:nvPr/>
        </p:nvSpPr>
        <p:spPr>
          <a:xfrm>
            <a:off x="4495800" y="5562600"/>
            <a:ext cx="2617511" cy="338554"/>
          </a:xfrm>
          <a:prstGeom prst="rect">
            <a:avLst/>
          </a:prstGeom>
          <a:noFill/>
        </p:spPr>
        <p:txBody>
          <a:bodyPr wrap="none" rtlCol="0">
            <a:spAutoFit/>
          </a:bodyPr>
          <a:lstStyle/>
          <a:p>
            <a:r>
              <a:rPr lang="en-US" sz="1600" b="1" dirty="0" smtClean="0">
                <a:latin typeface="Times" pitchFamily="18" charset="0"/>
                <a:cs typeface="Times" pitchFamily="18" charset="0"/>
              </a:rPr>
              <a:t>Diagram of HET Operation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XKCD</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40</a:t>
            </a:fld>
            <a:endParaRPr lang="en-US" dirty="0"/>
          </a:p>
        </p:txBody>
      </p:sp>
      <p:pic>
        <p:nvPicPr>
          <p:cNvPr id="5" name="Picture 1" descr="C:\Users\Aaron\Desktop\thesis_defense.png"/>
          <p:cNvPicPr>
            <a:picLocks noChangeAspect="1" noChangeArrowheads="1"/>
          </p:cNvPicPr>
          <p:nvPr/>
        </p:nvPicPr>
        <p:blipFill>
          <a:blip r:embed="rId2" cstate="print"/>
          <a:srcRect/>
          <a:stretch>
            <a:fillRect/>
          </a:stretch>
        </p:blipFill>
        <p:spPr bwMode="auto">
          <a:xfrm>
            <a:off x="1790700" y="1524000"/>
            <a:ext cx="5588000" cy="4000500"/>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41</a:t>
            </a:fld>
            <a:endParaRPr lang="en-US" dirty="0"/>
          </a:p>
        </p:txBody>
      </p:sp>
      <p:sp>
        <p:nvSpPr>
          <p:cNvPr id="4" name="Content Placeholder 3"/>
          <p:cNvSpPr>
            <a:spLocks noGrp="1"/>
          </p:cNvSpPr>
          <p:nvPr>
            <p:ph idx="1"/>
          </p:nvPr>
        </p:nvSpPr>
        <p:spPr/>
        <p:txBody>
          <a:bodyPr/>
          <a:lstStyle/>
          <a:p>
            <a:pPr marL="457200" lvl="0" indent="-457200" defTabSz="914608" eaLnBrk="0" hangingPunct="0">
              <a:buFont typeface="+mj-lt"/>
              <a:buAutoNum type="arabicPeriod"/>
              <a:defRPr/>
            </a:pPr>
            <a:r>
              <a:rPr lang="en-US" sz="1200" dirty="0" smtClean="0">
                <a:solidFill>
                  <a:schemeClr val="tx1"/>
                </a:solidFill>
              </a:rPr>
              <a:t>Garnier, Y., V. </a:t>
            </a:r>
            <a:r>
              <a:rPr lang="en-US" sz="1200" dirty="0" err="1" smtClean="0">
                <a:solidFill>
                  <a:schemeClr val="tx1"/>
                </a:solidFill>
              </a:rPr>
              <a:t>Viel</a:t>
            </a:r>
            <a:r>
              <a:rPr lang="en-US" sz="1200" dirty="0" smtClean="0">
                <a:solidFill>
                  <a:schemeClr val="tx1"/>
                </a:solidFill>
              </a:rPr>
              <a:t>, J. F. </a:t>
            </a:r>
            <a:r>
              <a:rPr lang="en-US" sz="1200" dirty="0" err="1" smtClean="0">
                <a:solidFill>
                  <a:schemeClr val="tx1"/>
                </a:solidFill>
              </a:rPr>
              <a:t>Roussel</a:t>
            </a:r>
            <a:r>
              <a:rPr lang="en-US" sz="1200" dirty="0" smtClean="0">
                <a:solidFill>
                  <a:schemeClr val="tx1"/>
                </a:solidFill>
              </a:rPr>
              <a:t>, D. </a:t>
            </a:r>
            <a:r>
              <a:rPr lang="en-US" sz="1200" dirty="0" err="1" smtClean="0">
                <a:solidFill>
                  <a:schemeClr val="tx1"/>
                </a:solidFill>
              </a:rPr>
              <a:t>Pagnon</a:t>
            </a:r>
            <a:r>
              <a:rPr lang="en-US" sz="1200" dirty="0" smtClean="0">
                <a:solidFill>
                  <a:schemeClr val="tx1"/>
                </a:solidFill>
              </a:rPr>
              <a:t>, L. Mange, and M. </a:t>
            </a:r>
            <a:r>
              <a:rPr lang="en-US" sz="1200" dirty="0" err="1" smtClean="0">
                <a:solidFill>
                  <a:schemeClr val="tx1"/>
                </a:solidFill>
              </a:rPr>
              <a:t>Touzeau</a:t>
            </a:r>
            <a:r>
              <a:rPr lang="en-US" sz="1200" dirty="0" smtClean="0">
                <a:solidFill>
                  <a:schemeClr val="tx1"/>
                </a:solidFill>
              </a:rPr>
              <a:t>. “Investigation of Xenon Ion Sputtering of One Ceramic Material Used in SPT Discharge Chamber.” In </a:t>
            </a:r>
            <a:r>
              <a:rPr lang="en-US" sz="1200" i="1" dirty="0" smtClean="0">
                <a:solidFill>
                  <a:schemeClr val="tx1"/>
                </a:solidFill>
              </a:rPr>
              <a:t>26th International Electric Propulsion Conference</a:t>
            </a:r>
            <a:r>
              <a:rPr lang="en-US" sz="1200" dirty="0" smtClean="0">
                <a:solidFill>
                  <a:schemeClr val="tx1"/>
                </a:solidFill>
              </a:rPr>
              <a:t>, 512–17, 1999.</a:t>
            </a:r>
          </a:p>
          <a:p>
            <a:pPr marL="457200" lvl="0" indent="-457200" defTabSz="914608" eaLnBrk="0" hangingPunct="0">
              <a:buFont typeface="+mj-lt"/>
              <a:buAutoNum type="arabicPeriod"/>
              <a:defRPr/>
            </a:pPr>
            <a:r>
              <a:rPr lang="en-US" sz="1200" dirty="0" err="1" smtClean="0">
                <a:solidFill>
                  <a:schemeClr val="tx1"/>
                </a:solidFill>
              </a:rPr>
              <a:t>Satonik</a:t>
            </a:r>
            <a:r>
              <a:rPr lang="en-US" sz="1200" dirty="0" smtClean="0">
                <a:solidFill>
                  <a:schemeClr val="tx1"/>
                </a:solidFill>
              </a:rPr>
              <a:t>, Alexander J., and Joshua L. </a:t>
            </a:r>
            <a:r>
              <a:rPr lang="en-US" sz="1200" dirty="0" err="1" smtClean="0">
                <a:solidFill>
                  <a:schemeClr val="tx1"/>
                </a:solidFill>
              </a:rPr>
              <a:t>Rovey</a:t>
            </a:r>
            <a:r>
              <a:rPr lang="en-US" sz="1200" dirty="0" smtClean="0">
                <a:solidFill>
                  <a:schemeClr val="tx1"/>
                </a:solidFill>
              </a:rPr>
              <a:t>. “Modification of Boron Nitride Ceramic to Replicate Hall Effect Thruster Surface Wear.” AIAA-2012-0198, 50th Aerospace Sciences Meeting, Nashville, TN, 2012.</a:t>
            </a:r>
          </a:p>
          <a:p>
            <a:pPr marL="457200" lvl="0" indent="-457200" defTabSz="914608" eaLnBrk="0" hangingPunct="0">
              <a:buFont typeface="+mj-lt"/>
              <a:buAutoNum type="arabicPeriod"/>
              <a:defRPr/>
            </a:pPr>
            <a:r>
              <a:rPr lang="en-US" sz="1200" dirty="0" smtClean="0">
                <a:solidFill>
                  <a:schemeClr val="tx1"/>
                </a:solidFill>
              </a:rPr>
              <a:t>De </a:t>
            </a:r>
            <a:r>
              <a:rPr lang="en-US" sz="1200" dirty="0" err="1" smtClean="0">
                <a:solidFill>
                  <a:schemeClr val="tx1"/>
                </a:solidFill>
              </a:rPr>
              <a:t>Grys</a:t>
            </a:r>
            <a:r>
              <a:rPr lang="en-US" sz="1200" dirty="0" smtClean="0">
                <a:solidFill>
                  <a:schemeClr val="tx1"/>
                </a:solidFill>
              </a:rPr>
              <a:t>, K. H., Alex </a:t>
            </a:r>
            <a:r>
              <a:rPr lang="en-US" sz="1200" dirty="0" err="1" smtClean="0">
                <a:solidFill>
                  <a:schemeClr val="tx1"/>
                </a:solidFill>
              </a:rPr>
              <a:t>Mathers</a:t>
            </a:r>
            <a:r>
              <a:rPr lang="en-US" sz="1200" dirty="0" smtClean="0">
                <a:solidFill>
                  <a:schemeClr val="tx1"/>
                </a:solidFill>
              </a:rPr>
              <a:t>, Ben </a:t>
            </a:r>
            <a:r>
              <a:rPr lang="en-US" sz="1200" dirty="0" err="1" smtClean="0">
                <a:solidFill>
                  <a:schemeClr val="tx1"/>
                </a:solidFill>
              </a:rPr>
              <a:t>Welander</a:t>
            </a:r>
            <a:r>
              <a:rPr lang="en-US" sz="1200" dirty="0" smtClean="0">
                <a:solidFill>
                  <a:schemeClr val="tx1"/>
                </a:solidFill>
              </a:rPr>
              <a:t>, and </a:t>
            </a:r>
            <a:r>
              <a:rPr lang="en-US" sz="1200" dirty="0" err="1" smtClean="0">
                <a:solidFill>
                  <a:schemeClr val="tx1"/>
                </a:solidFill>
              </a:rPr>
              <a:t>Vadim</a:t>
            </a:r>
            <a:r>
              <a:rPr lang="en-US" sz="1200" dirty="0" smtClean="0">
                <a:solidFill>
                  <a:schemeClr val="tx1"/>
                </a:solidFill>
              </a:rPr>
              <a:t> </a:t>
            </a:r>
            <a:r>
              <a:rPr lang="en-US" sz="1200" dirty="0" err="1" smtClean="0">
                <a:solidFill>
                  <a:schemeClr val="tx1"/>
                </a:solidFill>
              </a:rPr>
              <a:t>Khayms</a:t>
            </a:r>
            <a:r>
              <a:rPr lang="en-US" sz="1200" dirty="0" smtClean="0">
                <a:solidFill>
                  <a:schemeClr val="tx1"/>
                </a:solidFill>
              </a:rPr>
              <a:t>. “Demonstration of 10,400 Hours of Operation on 4.5 kW Qualification Model Hall Thruster.” </a:t>
            </a:r>
            <a:r>
              <a:rPr lang="en-US" sz="1200" i="1" dirty="0" smtClean="0">
                <a:solidFill>
                  <a:schemeClr val="tx1"/>
                </a:solidFill>
              </a:rPr>
              <a:t>AIAA Paper</a:t>
            </a:r>
            <a:r>
              <a:rPr lang="en-US" sz="1200" dirty="0" smtClean="0">
                <a:solidFill>
                  <a:schemeClr val="tx1"/>
                </a:solidFill>
              </a:rPr>
              <a:t> 6698 (2010): 2010.</a:t>
            </a:r>
          </a:p>
          <a:p>
            <a:pPr marL="457200" lvl="0" indent="-457200" defTabSz="914608" eaLnBrk="0" hangingPunct="0">
              <a:buFont typeface="+mj-lt"/>
              <a:buAutoNum type="arabicPeriod"/>
              <a:defRPr/>
            </a:pPr>
            <a:r>
              <a:rPr lang="en-US" sz="1200" dirty="0" smtClean="0">
                <a:solidFill>
                  <a:schemeClr val="tx1"/>
                </a:solidFill>
              </a:rPr>
              <a:t>Schinder, Aaron, Mitchell Walker, and Julian Rimoli. “3D Model for Erosion of a Hall Effect Thruster Discharge Channel Wall.” </a:t>
            </a:r>
            <a:r>
              <a:rPr lang="en-US" sz="1200" i="1" dirty="0" smtClean="0">
                <a:solidFill>
                  <a:schemeClr val="tx1"/>
                </a:solidFill>
              </a:rPr>
              <a:t>Journal of Propulsion and Power</a:t>
            </a:r>
            <a:r>
              <a:rPr lang="en-US" sz="1200" dirty="0" smtClean="0">
                <a:solidFill>
                  <a:schemeClr val="tx1"/>
                </a:solidFill>
              </a:rPr>
              <a:t>, 2014. doi:10.2514/1.B35098.</a:t>
            </a:r>
          </a:p>
          <a:p>
            <a:pPr marL="457200" lvl="0" indent="-457200" defTabSz="914608" eaLnBrk="0" hangingPunct="0">
              <a:buFont typeface="+mj-lt"/>
              <a:buAutoNum type="arabicPeriod"/>
              <a:defRPr/>
            </a:pPr>
            <a:r>
              <a:rPr lang="en-US" sz="1200" dirty="0" smtClean="0">
                <a:solidFill>
                  <a:schemeClr val="tx1"/>
                </a:solidFill>
              </a:rPr>
              <a:t>Morozov, A. I. “The Conceptual Development of Stationary Plasma Thrusters.” </a:t>
            </a:r>
            <a:r>
              <a:rPr lang="en-US" sz="1200" i="1" dirty="0" smtClean="0">
                <a:solidFill>
                  <a:schemeClr val="tx1"/>
                </a:solidFill>
              </a:rPr>
              <a:t>Plasma Physics Reports</a:t>
            </a:r>
            <a:r>
              <a:rPr lang="en-US" sz="1200" dirty="0" smtClean="0">
                <a:solidFill>
                  <a:schemeClr val="tx1"/>
                </a:solidFill>
              </a:rPr>
              <a:t> 29, no. 3 (2003): 235–50.</a:t>
            </a:r>
          </a:p>
          <a:p>
            <a:pPr marL="457200" indent="-457200" defTabSz="914608" eaLnBrk="0" hangingPunct="0">
              <a:buFont typeface="+mj-lt"/>
              <a:buAutoNum type="arabicPeriod"/>
            </a:pPr>
            <a:r>
              <a:rPr lang="en-US" sz="1200" dirty="0" err="1" smtClean="0">
                <a:solidFill>
                  <a:schemeClr val="tx1"/>
                </a:solidFill>
              </a:rPr>
              <a:t>Yim</a:t>
            </a:r>
            <a:r>
              <a:rPr lang="en-US" sz="1200" dirty="0" smtClean="0">
                <a:solidFill>
                  <a:schemeClr val="tx1"/>
                </a:solidFill>
              </a:rPr>
              <a:t>, John </a:t>
            </a:r>
            <a:r>
              <a:rPr lang="en-US" sz="1200" dirty="0" err="1" smtClean="0">
                <a:solidFill>
                  <a:schemeClr val="tx1"/>
                </a:solidFill>
              </a:rPr>
              <a:t>Tamin</a:t>
            </a:r>
            <a:r>
              <a:rPr lang="en-US" sz="1200" dirty="0" smtClean="0">
                <a:solidFill>
                  <a:schemeClr val="tx1"/>
                </a:solidFill>
              </a:rPr>
              <a:t>. </a:t>
            </a:r>
            <a:r>
              <a:rPr lang="en-US" sz="1200" i="1" dirty="0" smtClean="0">
                <a:solidFill>
                  <a:schemeClr val="tx1"/>
                </a:solidFill>
              </a:rPr>
              <a:t>Computational Modeling of Hall Thruster Channel Wall Erosion</a:t>
            </a:r>
            <a:r>
              <a:rPr lang="en-US" sz="1200" dirty="0" smtClean="0">
                <a:solidFill>
                  <a:schemeClr val="tx1"/>
                </a:solidFill>
              </a:rPr>
              <a:t>. </a:t>
            </a:r>
            <a:r>
              <a:rPr lang="en-US" sz="1200" dirty="0" err="1" smtClean="0">
                <a:solidFill>
                  <a:schemeClr val="tx1"/>
                </a:solidFill>
              </a:rPr>
              <a:t>ProQuest</a:t>
            </a:r>
            <a:r>
              <a:rPr lang="en-US" sz="1200" dirty="0" smtClean="0">
                <a:solidFill>
                  <a:schemeClr val="tx1"/>
                </a:solidFill>
              </a:rPr>
              <a:t>, 2008.</a:t>
            </a:r>
          </a:p>
          <a:p>
            <a:pPr marL="457200" indent="-457200" defTabSz="914608" eaLnBrk="0" hangingPunct="0">
              <a:buFont typeface="+mj-lt"/>
              <a:buAutoNum type="arabicPeriod"/>
            </a:pPr>
            <a:r>
              <a:rPr lang="en-US" sz="1200" dirty="0" smtClean="0">
                <a:solidFill>
                  <a:schemeClr val="tx1"/>
                </a:solidFill>
              </a:rPr>
              <a:t>Gamero-Castano, Manuel, and I. Katz. </a:t>
            </a:r>
            <a:r>
              <a:rPr lang="en-US" sz="1200" i="1" dirty="0" smtClean="0">
                <a:solidFill>
                  <a:schemeClr val="tx1"/>
                </a:solidFill>
              </a:rPr>
              <a:t>Estimation of Hall Thruster Erosion Using HPHall</a:t>
            </a:r>
            <a:r>
              <a:rPr lang="en-US" sz="1200" dirty="0" smtClean="0">
                <a:solidFill>
                  <a:schemeClr val="tx1"/>
                </a:solidFill>
              </a:rPr>
              <a:t>. Pasadena, CA: Jet Propulsion Laboratory, National Aeronautics and Space Administration, 2005.</a:t>
            </a:r>
          </a:p>
          <a:p>
            <a:pPr marL="457200" indent="-457200" defTabSz="914608" eaLnBrk="0" hangingPunct="0">
              <a:buFont typeface="+mj-lt"/>
              <a:buAutoNum type="arabicPeriod"/>
            </a:pPr>
            <a:r>
              <a:rPr lang="en-US" sz="1200" dirty="0" smtClean="0">
                <a:solidFill>
                  <a:schemeClr val="tx1"/>
                </a:solidFill>
              </a:rPr>
              <a:t>A. I. Morozov and V. V. </a:t>
            </a:r>
            <a:r>
              <a:rPr lang="en-US" sz="1200" dirty="0" err="1" smtClean="0">
                <a:solidFill>
                  <a:schemeClr val="tx1"/>
                </a:solidFill>
              </a:rPr>
              <a:t>Savelyev</a:t>
            </a:r>
            <a:r>
              <a:rPr lang="en-US" sz="1200" dirty="0" smtClean="0">
                <a:solidFill>
                  <a:schemeClr val="tx1"/>
                </a:solidFill>
              </a:rPr>
              <a:t>, “The electron dynamics in SPT-channel and the problem of anomalous erosion,” in </a:t>
            </a:r>
            <a:r>
              <a:rPr lang="en-US" sz="1200" i="1" dirty="0" smtClean="0">
                <a:solidFill>
                  <a:schemeClr val="tx1"/>
                </a:solidFill>
              </a:rPr>
              <a:t>Proceedings of the 24th International Electric Propulsion Conference</a:t>
            </a:r>
            <a:r>
              <a:rPr lang="en-US" sz="1200" dirty="0" smtClean="0">
                <a:solidFill>
                  <a:schemeClr val="tx1"/>
                </a:solidFill>
              </a:rPr>
              <a:t>, Moscow, Russia, 1996, pp. 331–338.</a:t>
            </a:r>
          </a:p>
          <a:p>
            <a:pPr marL="457200" indent="-457200" defTabSz="914608" eaLnBrk="0" hangingPunct="0">
              <a:buFont typeface="+mj-lt"/>
              <a:buAutoNum type="arabicPeriod"/>
            </a:pPr>
            <a:r>
              <a:rPr lang="en-US" sz="1200" dirty="0" smtClean="0">
                <a:solidFill>
                  <a:schemeClr val="tx1"/>
                </a:solidFill>
              </a:rPr>
              <a:t>I. Katz, I. </a:t>
            </a:r>
            <a:r>
              <a:rPr lang="en-US" sz="1200" dirty="0" err="1" smtClean="0">
                <a:solidFill>
                  <a:schemeClr val="tx1"/>
                </a:solidFill>
              </a:rPr>
              <a:t>Mikellides</a:t>
            </a:r>
            <a:r>
              <a:rPr lang="en-US" sz="1200" dirty="0" smtClean="0">
                <a:solidFill>
                  <a:schemeClr val="tx1"/>
                </a:solidFill>
              </a:rPr>
              <a:t>, B. </a:t>
            </a:r>
            <a:r>
              <a:rPr lang="en-US" sz="1200" dirty="0" err="1" smtClean="0">
                <a:solidFill>
                  <a:schemeClr val="tx1"/>
                </a:solidFill>
              </a:rPr>
              <a:t>Jorns</a:t>
            </a:r>
            <a:r>
              <a:rPr lang="en-US" sz="1200" dirty="0" smtClean="0">
                <a:solidFill>
                  <a:schemeClr val="tx1"/>
                </a:solidFill>
              </a:rPr>
              <a:t>, and L. Ortega, “Hall2De Simulations with an Anomalous Transport Model Based on the Electron Cyclotron Drift Instability,” presented at the </a:t>
            </a:r>
            <a:r>
              <a:rPr lang="en-US" sz="1200" i="1" dirty="0" smtClean="0">
                <a:solidFill>
                  <a:schemeClr val="tx1"/>
                </a:solidFill>
              </a:rPr>
              <a:t>34th International Electric Propulsion Conference and 6th </a:t>
            </a:r>
            <a:r>
              <a:rPr lang="en-US" sz="1200" i="1" dirty="0" err="1" smtClean="0">
                <a:solidFill>
                  <a:schemeClr val="tx1"/>
                </a:solidFill>
              </a:rPr>
              <a:t>Nano</a:t>
            </a:r>
            <a:r>
              <a:rPr lang="en-US" sz="1200" i="1" dirty="0" smtClean="0">
                <a:solidFill>
                  <a:schemeClr val="tx1"/>
                </a:solidFill>
              </a:rPr>
              <a:t>-satellite Symposium</a:t>
            </a:r>
            <a:r>
              <a:rPr lang="en-US" sz="1200" dirty="0" smtClean="0">
                <a:solidFill>
                  <a:schemeClr val="tx1"/>
                </a:solidFill>
              </a:rPr>
              <a:t>, Hyogo-Kobe, Japan, 2015.</a:t>
            </a:r>
          </a:p>
          <a:p>
            <a:pPr marL="457200" indent="-457200" defTabSz="914608" eaLnBrk="0" hangingPunct="0">
              <a:buFont typeface="+mj-lt"/>
              <a:buAutoNum type="arabicPeriod"/>
            </a:pPr>
            <a:r>
              <a:rPr lang="en-US" sz="1200" dirty="0" smtClean="0">
                <a:solidFill>
                  <a:schemeClr val="tx1"/>
                </a:solidFill>
              </a:rPr>
              <a:t>Yalin, A. P., B. Rubin, S. R. </a:t>
            </a:r>
            <a:r>
              <a:rPr lang="en-US" sz="1200" dirty="0" err="1" smtClean="0">
                <a:solidFill>
                  <a:schemeClr val="tx1"/>
                </a:solidFill>
              </a:rPr>
              <a:t>Domingue</a:t>
            </a:r>
            <a:r>
              <a:rPr lang="en-US" sz="1200" dirty="0" smtClean="0">
                <a:solidFill>
                  <a:schemeClr val="tx1"/>
                </a:solidFill>
              </a:rPr>
              <a:t>, Z. </a:t>
            </a:r>
            <a:r>
              <a:rPr lang="en-US" sz="1200" dirty="0" err="1" smtClean="0">
                <a:solidFill>
                  <a:schemeClr val="tx1"/>
                </a:solidFill>
              </a:rPr>
              <a:t>Glueckert</a:t>
            </a:r>
            <a:r>
              <a:rPr lang="en-US" sz="1200" dirty="0" smtClean="0">
                <a:solidFill>
                  <a:schemeClr val="tx1"/>
                </a:solidFill>
              </a:rPr>
              <a:t>, and J. D. Williams. “Differential Sputter Yields of Boron Nitride, Quartz, and Kapton Due to Low Energy </a:t>
            </a:r>
            <a:r>
              <a:rPr lang="en-US" sz="1200" dirty="0" err="1" smtClean="0">
                <a:solidFill>
                  <a:schemeClr val="tx1"/>
                </a:solidFill>
              </a:rPr>
              <a:t>Xe</a:t>
            </a:r>
            <a:r>
              <a:rPr lang="en-US" sz="1200" dirty="0" smtClean="0">
                <a:solidFill>
                  <a:schemeClr val="tx1"/>
                </a:solidFill>
              </a:rPr>
              <a:t>+ Bombardment.” </a:t>
            </a:r>
            <a:r>
              <a:rPr lang="en-US" sz="1200" i="1" dirty="0" smtClean="0">
                <a:solidFill>
                  <a:schemeClr val="tx1"/>
                </a:solidFill>
              </a:rPr>
              <a:t>AIAA Paper</a:t>
            </a:r>
            <a:r>
              <a:rPr lang="en-US" sz="1200" dirty="0" smtClean="0">
                <a:solidFill>
                  <a:schemeClr val="tx1"/>
                </a:solidFill>
              </a:rPr>
              <a:t> 5314 (2007).</a:t>
            </a:r>
          </a:p>
          <a:p>
            <a:pPr marL="457200" indent="-457200" defTabSz="914608" eaLnBrk="0" hangingPunct="0">
              <a:buFont typeface="+mj-lt"/>
              <a:buAutoNum type="arabicPeriod"/>
            </a:pPr>
            <a:r>
              <a:rPr lang="en-US" sz="1200" dirty="0" smtClean="0">
                <a:solidFill>
                  <a:schemeClr val="tx1"/>
                </a:solidFill>
              </a:rPr>
              <a:t>R. A. Martinez, H. Dao and M. L. R. Walker, "Power Deposition into the Discharge Channel of a Hall Effect Thruster," </a:t>
            </a:r>
            <a:r>
              <a:rPr lang="en-US" sz="1200" i="1" dirty="0" smtClean="0">
                <a:solidFill>
                  <a:schemeClr val="tx1"/>
                </a:solidFill>
              </a:rPr>
              <a:t>Journal of Propulsion and Power, </a:t>
            </a:r>
            <a:r>
              <a:rPr lang="en-US" sz="1200" dirty="0" smtClean="0">
                <a:solidFill>
                  <a:schemeClr val="tx1"/>
                </a:solidFill>
              </a:rPr>
              <a:t>vol. 30, no. 1, pp. 209-220, 2013. </a:t>
            </a:r>
          </a:p>
          <a:p>
            <a:pPr marL="457200" indent="-457200" defTabSz="914608" eaLnBrk="0" hangingPunct="0">
              <a:buFont typeface="+mj-lt"/>
              <a:buAutoNum type="arabicPeriod"/>
            </a:pPr>
            <a:r>
              <a:rPr lang="en-US" sz="1200" dirty="0" smtClean="0">
                <a:solidFill>
                  <a:schemeClr val="tx1"/>
                </a:solidFill>
              </a:rPr>
              <a:t>S. Mazouffre, J. P. Luna, D. </a:t>
            </a:r>
            <a:r>
              <a:rPr lang="en-US" sz="1200" dirty="0" err="1" smtClean="0">
                <a:solidFill>
                  <a:schemeClr val="tx1"/>
                </a:solidFill>
              </a:rPr>
              <a:t>Gawron</a:t>
            </a:r>
            <a:r>
              <a:rPr lang="en-US" sz="1200" dirty="0" smtClean="0">
                <a:solidFill>
                  <a:schemeClr val="tx1"/>
                </a:solidFill>
              </a:rPr>
              <a:t>, M. </a:t>
            </a:r>
            <a:r>
              <a:rPr lang="en-US" sz="1200" dirty="0" err="1" smtClean="0">
                <a:solidFill>
                  <a:schemeClr val="tx1"/>
                </a:solidFill>
              </a:rPr>
              <a:t>Dudeck</a:t>
            </a:r>
            <a:r>
              <a:rPr lang="en-US" sz="1200" dirty="0" smtClean="0">
                <a:solidFill>
                  <a:schemeClr val="tx1"/>
                </a:solidFill>
              </a:rPr>
              <a:t> and P. </a:t>
            </a:r>
            <a:r>
              <a:rPr lang="en-US" sz="1200" dirty="0" err="1" smtClean="0">
                <a:solidFill>
                  <a:schemeClr val="tx1"/>
                </a:solidFill>
              </a:rPr>
              <a:t>Echegut</a:t>
            </a:r>
            <a:r>
              <a:rPr lang="en-US" sz="1200" dirty="0" smtClean="0">
                <a:solidFill>
                  <a:schemeClr val="tx1"/>
                </a:solidFill>
              </a:rPr>
              <a:t>, "An infrared </a:t>
            </a:r>
            <a:r>
              <a:rPr lang="en-US" sz="1200" dirty="0" err="1" smtClean="0">
                <a:solidFill>
                  <a:schemeClr val="tx1"/>
                </a:solidFill>
              </a:rPr>
              <a:t>thermography</a:t>
            </a:r>
            <a:r>
              <a:rPr lang="en-US" sz="1200" dirty="0" smtClean="0">
                <a:solidFill>
                  <a:schemeClr val="tx1"/>
                </a:solidFill>
              </a:rPr>
              <a:t> study on the thermal load experienced by a high power Hall thruster," in </a:t>
            </a:r>
            <a:r>
              <a:rPr lang="en-US" sz="1200" i="1" dirty="0" smtClean="0">
                <a:solidFill>
                  <a:schemeClr val="tx1"/>
                </a:solidFill>
              </a:rPr>
              <a:t>29th International Electric Propulsion Conference</a:t>
            </a:r>
            <a:r>
              <a:rPr lang="en-US" sz="1200" dirty="0" smtClean="0">
                <a:solidFill>
                  <a:schemeClr val="tx1"/>
                </a:solidFill>
              </a:rPr>
              <a:t>, Princeton, NJ, 2005. </a:t>
            </a:r>
          </a:p>
          <a:p>
            <a:pPr marL="457200" indent="-457200" defTabSz="914608" eaLnBrk="0" hangingPunct="0">
              <a:buFont typeface="+mj-lt"/>
              <a:buAutoNum type="arabicPeriod"/>
            </a:pPr>
            <a:r>
              <a:rPr lang="en-US" sz="1200" dirty="0" smtClean="0">
                <a:solidFill>
                  <a:schemeClr val="tx1"/>
                </a:solidFill>
              </a:rPr>
              <a:t>Kim, K-S, JA </a:t>
            </a:r>
            <a:r>
              <a:rPr lang="en-US" sz="1200" dirty="0" err="1" smtClean="0">
                <a:solidFill>
                  <a:schemeClr val="tx1"/>
                </a:solidFill>
              </a:rPr>
              <a:t>Hurtado</a:t>
            </a:r>
            <a:r>
              <a:rPr lang="en-US" sz="1200" dirty="0" smtClean="0">
                <a:solidFill>
                  <a:schemeClr val="tx1"/>
                </a:solidFill>
              </a:rPr>
              <a:t>, and H Tan. “Evolution of a Surface-Roughness Spectrum Caused by Stress in Nanometer-Scale Chemical Etching.” </a:t>
            </a:r>
            <a:r>
              <a:rPr lang="en-US" sz="1200" i="1" dirty="0" smtClean="0">
                <a:solidFill>
                  <a:schemeClr val="tx1"/>
                </a:solidFill>
              </a:rPr>
              <a:t>Physical Review Letters</a:t>
            </a:r>
            <a:r>
              <a:rPr lang="en-US" sz="1200" dirty="0" smtClean="0">
                <a:solidFill>
                  <a:schemeClr val="tx1"/>
                </a:solidFill>
              </a:rPr>
              <a:t> 83, no. 19 (1999): 3872.</a:t>
            </a:r>
          </a:p>
          <a:p>
            <a:pPr marL="457200" indent="-457200">
              <a:buFont typeface="+mj-lt"/>
              <a:buAutoNum type="arabicPeriod"/>
            </a:pPr>
            <a:endParaRPr lang="en-US" sz="12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Slides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42</a:t>
            </a:fld>
            <a:endParaRPr lang="en-US" dirty="0"/>
          </a:p>
        </p:txBody>
      </p:sp>
      <p:sp>
        <p:nvSpPr>
          <p:cNvPr id="4" name="Content Placeholder 3"/>
          <p:cNvSpPr>
            <a:spLocks noGrp="1"/>
          </p:cNvSpPr>
          <p:nvPr>
            <p:ph idx="1"/>
          </p:nvPr>
        </p:nvSpPr>
        <p:spPr/>
        <p:txBody>
          <a:bodyPr/>
          <a:lstStyle/>
          <a:p>
            <a:pPr algn="ctr">
              <a:buNone/>
            </a:pPr>
            <a:endParaRPr lang="en-US" sz="4000" dirty="0" smtClean="0"/>
          </a:p>
          <a:p>
            <a:pPr algn="ctr">
              <a:buNone/>
            </a:pPr>
            <a:endParaRPr lang="en-US" sz="4000" dirty="0" smtClean="0"/>
          </a:p>
          <a:p>
            <a:pPr algn="ctr">
              <a:buNone/>
            </a:pPr>
            <a:endParaRPr lang="en-US" sz="4000" dirty="0" smtClean="0"/>
          </a:p>
          <a:p>
            <a:pPr algn="ctr">
              <a:buNone/>
            </a:pPr>
            <a:r>
              <a:rPr lang="en-US" sz="4000" dirty="0" smtClean="0"/>
              <a:t>Backup Slides</a:t>
            </a:r>
            <a:endParaRPr lang="en-US" sz="40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5500" y="53340"/>
            <a:ext cx="5425925" cy="480060"/>
          </a:xfrm>
        </p:spPr>
        <p:txBody>
          <a:bodyPr/>
          <a:lstStyle/>
          <a:p>
            <a:r>
              <a:rPr lang="en-US" dirty="0" smtClean="0"/>
              <a:t>Background on Erosion Research and Modeling</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43</a:t>
            </a:fld>
            <a:endParaRPr lang="en-US" dirty="0"/>
          </a:p>
        </p:txBody>
      </p:sp>
      <p:sp>
        <p:nvSpPr>
          <p:cNvPr id="4" name="Content Placeholder 3"/>
          <p:cNvSpPr>
            <a:spLocks noGrp="1"/>
          </p:cNvSpPr>
          <p:nvPr>
            <p:ph idx="1"/>
          </p:nvPr>
        </p:nvSpPr>
        <p:spPr>
          <a:xfrm>
            <a:off x="454818" y="929157"/>
            <a:ext cx="5069682" cy="2918943"/>
          </a:xfrm>
        </p:spPr>
        <p:txBody>
          <a:bodyPr/>
          <a:lstStyle/>
          <a:p>
            <a:r>
              <a:rPr lang="en-US" dirty="0" smtClean="0"/>
              <a:t>Research on plasma erosion has focused on the following areas:</a:t>
            </a:r>
          </a:p>
          <a:p>
            <a:pPr lvl="1"/>
            <a:r>
              <a:rPr lang="en-US" dirty="0" smtClean="0"/>
              <a:t>Atomic sputtering yield models: Data from ion beam exposure experiments. Theoretical models curve-fit to data. Sparse data below 250 eV.</a:t>
            </a:r>
          </a:p>
          <a:p>
            <a:pPr lvl="1"/>
            <a:r>
              <a:rPr lang="en-US" dirty="0" smtClean="0"/>
              <a:t>Computational modeling: </a:t>
            </a:r>
            <a:r>
              <a:rPr lang="en-US" dirty="0" err="1" smtClean="0"/>
              <a:t>Yim’s</a:t>
            </a:r>
            <a:r>
              <a:rPr lang="en-US" dirty="0" smtClean="0"/>
              <a:t> molecular dynamics of h-BN sputtering [6].</a:t>
            </a:r>
          </a:p>
          <a:p>
            <a:pPr lvl="1"/>
            <a:endParaRPr lang="en-US" dirty="0"/>
          </a:p>
        </p:txBody>
      </p:sp>
      <p:sp>
        <p:nvSpPr>
          <p:cNvPr id="5" name="Rectangle 4"/>
          <p:cNvSpPr/>
          <p:nvPr/>
        </p:nvSpPr>
        <p:spPr>
          <a:xfrm>
            <a:off x="220360" y="6236382"/>
            <a:ext cx="5488461" cy="307777"/>
          </a:xfrm>
          <a:prstGeom prst="rect">
            <a:avLst/>
          </a:prstGeom>
        </p:spPr>
        <p:txBody>
          <a:bodyPr wrap="square">
            <a:spAutoFit/>
          </a:bodyPr>
          <a:lstStyle/>
          <a:p>
            <a:pPr algn="ctr"/>
            <a:r>
              <a:rPr lang="en-US" sz="1400" b="1" dirty="0" err="1" smtClean="0">
                <a:latin typeface="Times New Roman" pitchFamily="18" charset="0"/>
                <a:cs typeface="Times New Roman" pitchFamily="18" charset="0"/>
              </a:rPr>
              <a:t>Yim’s</a:t>
            </a:r>
            <a:r>
              <a:rPr lang="en-US" sz="1400" b="1" dirty="0" smtClean="0">
                <a:latin typeface="Times New Roman" pitchFamily="18" charset="0"/>
                <a:cs typeface="Times New Roman" pitchFamily="18" charset="0"/>
              </a:rPr>
              <a:t> MD simulation domain after ion impacts. Adapted from [6].</a:t>
            </a:r>
          </a:p>
        </p:txBody>
      </p:sp>
      <p:pic>
        <p:nvPicPr>
          <p:cNvPr id="6" name="Picture 5"/>
          <p:cNvPicPr/>
          <p:nvPr/>
        </p:nvPicPr>
        <p:blipFill>
          <a:blip r:embed="rId3" cstate="print"/>
          <a:srcRect/>
          <a:stretch>
            <a:fillRect/>
          </a:stretch>
        </p:blipFill>
        <p:spPr bwMode="auto">
          <a:xfrm>
            <a:off x="5788075" y="3105167"/>
            <a:ext cx="3048000" cy="3048000"/>
          </a:xfrm>
          <a:prstGeom prst="rect">
            <a:avLst/>
          </a:prstGeom>
          <a:noFill/>
          <a:ln w="9525">
            <a:noFill/>
            <a:miter lim="800000"/>
            <a:headEnd/>
            <a:tailEnd/>
          </a:ln>
        </p:spPr>
      </p:pic>
      <p:sp>
        <p:nvSpPr>
          <p:cNvPr id="7" name="Rectangle 6"/>
          <p:cNvSpPr/>
          <p:nvPr/>
        </p:nvSpPr>
        <p:spPr>
          <a:xfrm>
            <a:off x="5867826" y="6043093"/>
            <a:ext cx="3124200" cy="523220"/>
          </a:xfrm>
          <a:prstGeom prst="rect">
            <a:avLst/>
          </a:prstGeom>
        </p:spPr>
        <p:txBody>
          <a:bodyPr wrap="square">
            <a:spAutoFit/>
          </a:bodyPr>
          <a:lstStyle/>
          <a:p>
            <a:pPr algn="ctr"/>
            <a:r>
              <a:rPr lang="en-US" sz="1400" b="1" dirty="0" smtClean="0">
                <a:latin typeface="Times New Roman" pitchFamily="18" charset="0"/>
                <a:cs typeface="Times New Roman" pitchFamily="18" charset="0"/>
              </a:rPr>
              <a:t>Empirical sputtering yield data and curve fits [7,8].</a:t>
            </a:r>
            <a:endParaRPr lang="en-US" sz="1400" dirty="0"/>
          </a:p>
        </p:txBody>
      </p:sp>
      <p:grpSp>
        <p:nvGrpSpPr>
          <p:cNvPr id="8" name="Group 7"/>
          <p:cNvGrpSpPr/>
          <p:nvPr/>
        </p:nvGrpSpPr>
        <p:grpSpPr>
          <a:xfrm>
            <a:off x="5793828" y="1095270"/>
            <a:ext cx="2971800" cy="1923826"/>
            <a:chOff x="2209800" y="1809974"/>
            <a:chExt cx="2971800" cy="1923826"/>
          </a:xfrm>
        </p:grpSpPr>
        <p:sp>
          <p:nvSpPr>
            <p:cNvPr id="9" name="Rectangle 8"/>
            <p:cNvSpPr/>
            <p:nvPr/>
          </p:nvSpPr>
          <p:spPr>
            <a:xfrm>
              <a:off x="2209800" y="3200400"/>
              <a:ext cx="2971800" cy="533400"/>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a:off x="2667000" y="2590800"/>
              <a:ext cx="609600" cy="6096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2514600" y="2438400"/>
              <a:ext cx="152400" cy="1524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flipV="1">
              <a:off x="3276600" y="2667000"/>
              <a:ext cx="76200" cy="5334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3276600" y="2514600"/>
              <a:ext cx="533400" cy="6858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3276600" y="2667000"/>
              <a:ext cx="685800" cy="5334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3276600" y="2514600"/>
              <a:ext cx="152400" cy="1524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810000" y="2362200"/>
              <a:ext cx="152400" cy="1524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962400" y="2514600"/>
              <a:ext cx="152400" cy="1524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253727" y="1809974"/>
              <a:ext cx="2727029" cy="523220"/>
            </a:xfrm>
            <a:prstGeom prst="rect">
              <a:avLst/>
            </a:prstGeom>
            <a:noFill/>
          </p:spPr>
          <p:txBody>
            <a:bodyPr wrap="none" rtlCol="0">
              <a:spAutoFit/>
            </a:bodyPr>
            <a:lstStyle/>
            <a:p>
              <a:r>
                <a:rPr lang="en-US" sz="1400" b="1" dirty="0" smtClean="0">
                  <a:latin typeface="Times New Roman" pitchFamily="18" charset="0"/>
                  <a:cs typeface="Times New Roman" pitchFamily="18" charset="0"/>
                </a:rPr>
                <a:t>Atomic sputtering: </a:t>
              </a:r>
              <a:r>
                <a:rPr lang="en-US" sz="1400" dirty="0" smtClean="0">
                  <a:latin typeface="Times New Roman" pitchFamily="18" charset="0"/>
                  <a:cs typeface="Times New Roman" pitchFamily="18" charset="0"/>
                </a:rPr>
                <a:t>Incident ion, </a:t>
              </a:r>
            </a:p>
            <a:p>
              <a:r>
                <a:rPr lang="en-US" sz="1400" dirty="0" smtClean="0">
                  <a:latin typeface="Times New Roman" pitchFamily="18" charset="0"/>
                  <a:cs typeface="Times New Roman" pitchFamily="18" charset="0"/>
                </a:rPr>
                <a:t>low </a:t>
              </a:r>
              <a:r>
                <a:rPr lang="en-US" sz="1400" dirty="0" err="1" smtClean="0">
                  <a:latin typeface="Times New Roman" pitchFamily="18" charset="0"/>
                  <a:cs typeface="Times New Roman" pitchFamily="18" charset="0"/>
                </a:rPr>
                <a:t>avg</a:t>
              </a:r>
              <a:r>
                <a:rPr lang="en-US" sz="1400" dirty="0" smtClean="0">
                  <a:latin typeface="Times New Roman" pitchFamily="18" charset="0"/>
                  <a:cs typeface="Times New Roman" pitchFamily="18" charset="0"/>
                </a:rPr>
                <a:t> # of atoms removed (0-5)</a:t>
              </a:r>
              <a:endParaRPr lang="en-US" sz="1400" dirty="0">
                <a:latin typeface="Times New Roman" pitchFamily="18" charset="0"/>
                <a:cs typeface="Times New Roman" pitchFamily="18" charset="0"/>
              </a:endParaRPr>
            </a:p>
          </p:txBody>
        </p:sp>
      </p:grpSp>
      <p:grpSp>
        <p:nvGrpSpPr>
          <p:cNvPr id="19" name="Group 18"/>
          <p:cNvGrpSpPr/>
          <p:nvPr/>
        </p:nvGrpSpPr>
        <p:grpSpPr>
          <a:xfrm>
            <a:off x="335998" y="3927820"/>
            <a:ext cx="5524500" cy="2461379"/>
            <a:chOff x="1797050" y="2357438"/>
            <a:chExt cx="5524500" cy="2461379"/>
          </a:xfrm>
        </p:grpSpPr>
        <p:pic>
          <p:nvPicPr>
            <p:cNvPr id="20" name="Picture 2" descr="C:\Aaron's Stuff 2008\GeorgiaTech\Research\ErosionProject\ErosionWriting2014\ThesisProposalPresentation\Figures\Figure_2_1\Figure2_1.bmp"/>
            <p:cNvPicPr>
              <a:picLocks noChangeAspect="1" noChangeArrowheads="1"/>
            </p:cNvPicPr>
            <p:nvPr/>
          </p:nvPicPr>
          <p:blipFill>
            <a:blip r:embed="rId4" cstate="print"/>
            <a:srcRect/>
            <a:stretch>
              <a:fillRect/>
            </a:stretch>
          </p:blipFill>
          <p:spPr bwMode="auto">
            <a:xfrm>
              <a:off x="1797050" y="2357438"/>
              <a:ext cx="5524500" cy="2181225"/>
            </a:xfrm>
            <a:prstGeom prst="rect">
              <a:avLst/>
            </a:prstGeom>
            <a:noFill/>
          </p:spPr>
        </p:pic>
        <p:grpSp>
          <p:nvGrpSpPr>
            <p:cNvPr id="21" name="Group 11"/>
            <p:cNvGrpSpPr/>
            <p:nvPr/>
          </p:nvGrpSpPr>
          <p:grpSpPr>
            <a:xfrm>
              <a:off x="1911350" y="2895600"/>
              <a:ext cx="5257800" cy="1923217"/>
              <a:chOff x="1911350" y="2895600"/>
              <a:chExt cx="5257800" cy="1923217"/>
            </a:xfrm>
          </p:grpSpPr>
          <p:sp>
            <p:nvSpPr>
              <p:cNvPr id="22" name="TextBox 21"/>
              <p:cNvSpPr txBox="1"/>
              <p:nvPr/>
            </p:nvSpPr>
            <p:spPr>
              <a:xfrm>
                <a:off x="5943600" y="2895600"/>
                <a:ext cx="1143000" cy="523220"/>
              </a:xfrm>
              <a:prstGeom prst="rect">
                <a:avLst/>
              </a:prstGeom>
              <a:solidFill>
                <a:schemeClr val="bg1"/>
              </a:solidFill>
              <a:ln>
                <a:solidFill>
                  <a:schemeClr val="tx1"/>
                </a:solidFill>
              </a:ln>
            </p:spPr>
            <p:txBody>
              <a:bodyPr wrap="square" rtlCol="0">
                <a:spAutoFit/>
              </a:bodyPr>
              <a:lstStyle/>
              <a:p>
                <a:r>
                  <a:rPr lang="en-US" sz="1400" dirty="0" smtClean="0"/>
                  <a:t>Boron</a:t>
                </a:r>
              </a:p>
              <a:p>
                <a:r>
                  <a:rPr lang="en-US" sz="1400" dirty="0" smtClean="0"/>
                  <a:t>Nitrogen</a:t>
                </a:r>
              </a:p>
            </p:txBody>
          </p:sp>
          <p:sp>
            <p:nvSpPr>
              <p:cNvPr id="23" name="Oval 22"/>
              <p:cNvSpPr/>
              <p:nvPr/>
            </p:nvSpPr>
            <p:spPr>
              <a:xfrm>
                <a:off x="6892925" y="3254375"/>
                <a:ext cx="76200" cy="76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6889750" y="3041650"/>
                <a:ext cx="76200" cy="7620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Arrow Connector 24"/>
              <p:cNvCxnSpPr/>
              <p:nvPr/>
            </p:nvCxnSpPr>
            <p:spPr>
              <a:xfrm flipH="1">
                <a:off x="1911350" y="4476750"/>
                <a:ext cx="5257800" cy="1270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299460" y="4511040"/>
                <a:ext cx="644728" cy="307777"/>
              </a:xfrm>
              <a:prstGeom prst="rect">
                <a:avLst/>
              </a:prstGeom>
              <a:noFill/>
            </p:spPr>
            <p:txBody>
              <a:bodyPr wrap="none" rtlCol="0">
                <a:spAutoFit/>
              </a:bodyPr>
              <a:lstStyle/>
              <a:p>
                <a:r>
                  <a:rPr lang="en-US" sz="1400" dirty="0" smtClean="0"/>
                  <a:t>13 nm</a:t>
                </a:r>
                <a:endParaRPr lang="en-US" sz="1400" dirty="0"/>
              </a:p>
            </p:txBody>
          </p:sp>
        </p:gr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Reproduction of “Streak-Marks”</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44</a:t>
            </a:fld>
            <a:endParaRPr lang="en-US" dirty="0"/>
          </a:p>
        </p:txBody>
      </p:sp>
      <p:sp>
        <p:nvSpPr>
          <p:cNvPr id="4" name="Content Placeholder 3"/>
          <p:cNvSpPr>
            <a:spLocks noGrp="1"/>
          </p:cNvSpPr>
          <p:nvPr>
            <p:ph idx="1"/>
          </p:nvPr>
        </p:nvSpPr>
        <p:spPr/>
        <p:txBody>
          <a:bodyPr/>
          <a:lstStyle/>
          <a:p>
            <a:r>
              <a:rPr lang="en-US" dirty="0" smtClean="0"/>
              <a:t>3D model also reproduces the small scale “streak-marks”:</a:t>
            </a:r>
          </a:p>
          <a:p>
            <a:r>
              <a:rPr lang="en-US" dirty="0" smtClean="0"/>
              <a:t>Result of locally shallow ion incidence across small-scale BN grain edges.</a:t>
            </a:r>
            <a:endParaRPr lang="en-US" dirty="0"/>
          </a:p>
        </p:txBody>
      </p:sp>
      <p:grpSp>
        <p:nvGrpSpPr>
          <p:cNvPr id="11" name="Group 10"/>
          <p:cNvGrpSpPr/>
          <p:nvPr/>
        </p:nvGrpSpPr>
        <p:grpSpPr>
          <a:xfrm>
            <a:off x="990600" y="2476499"/>
            <a:ext cx="7344660" cy="3517899"/>
            <a:chOff x="2355850" y="3406088"/>
            <a:chExt cx="5668612" cy="2855012"/>
          </a:xfrm>
        </p:grpSpPr>
        <p:pic>
          <p:nvPicPr>
            <p:cNvPr id="5" name="Picture 2" descr="C:\Aaron's Stuff 2008\GeorgiaTech\Research\ErosionProject\ErosionWriting2013\JPP_Paper2013\FigureRecasting\Figure12\Fig12bv3.png"/>
            <p:cNvPicPr>
              <a:picLocks noChangeAspect="1" noChangeArrowheads="1"/>
            </p:cNvPicPr>
            <p:nvPr/>
          </p:nvPicPr>
          <p:blipFill>
            <a:blip r:embed="rId2" cstate="print"/>
            <a:srcRect/>
            <a:stretch>
              <a:fillRect/>
            </a:stretch>
          </p:blipFill>
          <p:spPr bwMode="auto">
            <a:xfrm>
              <a:off x="5029200" y="3517900"/>
              <a:ext cx="2974975" cy="2743200"/>
            </a:xfrm>
            <a:prstGeom prst="rect">
              <a:avLst/>
            </a:prstGeom>
            <a:noFill/>
          </p:spPr>
        </p:pic>
        <p:pic>
          <p:nvPicPr>
            <p:cNvPr id="6" name="Picture 2" descr="C:\Aaron's Stuff 2008\GeorgiaTech\Research\ErosionProject\ErosionWriting2012\BNErosionSimPaper\FigureRecasting\Figure12\2342423.jpg"/>
            <p:cNvPicPr>
              <a:picLocks noChangeAspect="1" noChangeArrowheads="1"/>
            </p:cNvPicPr>
            <p:nvPr/>
          </p:nvPicPr>
          <p:blipFill>
            <a:blip r:embed="rId3" cstate="print"/>
            <a:srcRect/>
            <a:stretch>
              <a:fillRect/>
            </a:stretch>
          </p:blipFill>
          <p:spPr bwMode="auto">
            <a:xfrm>
              <a:off x="2362200" y="3695700"/>
              <a:ext cx="2721429" cy="2184400"/>
            </a:xfrm>
            <a:prstGeom prst="rect">
              <a:avLst/>
            </a:prstGeom>
            <a:noFill/>
          </p:spPr>
        </p:pic>
        <p:sp>
          <p:nvSpPr>
            <p:cNvPr id="7" name="TextBox 6"/>
            <p:cNvSpPr txBox="1"/>
            <p:nvPr/>
          </p:nvSpPr>
          <p:spPr>
            <a:xfrm>
              <a:off x="4355431" y="5539618"/>
              <a:ext cx="616373" cy="299738"/>
            </a:xfrm>
            <a:prstGeom prst="rect">
              <a:avLst/>
            </a:prstGeom>
            <a:noFill/>
          </p:spPr>
          <p:txBody>
            <a:bodyPr wrap="none" rtlCol="0">
              <a:spAutoFit/>
            </a:bodyPr>
            <a:lstStyle/>
            <a:p>
              <a:r>
                <a:rPr lang="en-US" b="1" dirty="0" smtClean="0">
                  <a:solidFill>
                    <a:schemeClr val="bg1"/>
                  </a:solidFill>
                  <a:latin typeface="Times New Roman" pitchFamily="18" charset="0"/>
                  <a:cs typeface="Times New Roman" pitchFamily="18" charset="0"/>
                </a:rPr>
                <a:t>20 µm</a:t>
              </a:r>
              <a:endParaRPr lang="en-US" b="1" dirty="0">
                <a:solidFill>
                  <a:schemeClr val="bg1"/>
                </a:solidFill>
                <a:latin typeface="Times New Roman" pitchFamily="18" charset="0"/>
                <a:cs typeface="Times New Roman" pitchFamily="18" charset="0"/>
              </a:endParaRPr>
            </a:p>
          </p:txBody>
        </p:sp>
        <p:sp>
          <p:nvSpPr>
            <p:cNvPr id="8" name="TextBox 7"/>
            <p:cNvSpPr txBox="1"/>
            <p:nvPr/>
          </p:nvSpPr>
          <p:spPr>
            <a:xfrm>
              <a:off x="2355850" y="5613401"/>
              <a:ext cx="350374" cy="299738"/>
            </a:xfrm>
            <a:prstGeom prst="rect">
              <a:avLst/>
            </a:prstGeom>
            <a:noFill/>
          </p:spPr>
          <p:txBody>
            <a:bodyPr wrap="none" rtlCol="0">
              <a:spAutoFit/>
            </a:bodyPr>
            <a:lstStyle/>
            <a:p>
              <a:r>
                <a:rPr lang="en-US" b="1" dirty="0" smtClean="0">
                  <a:solidFill>
                    <a:schemeClr val="bg1"/>
                  </a:solidFill>
                  <a:latin typeface="Times New Roman" pitchFamily="18" charset="0"/>
                  <a:cs typeface="Times New Roman" pitchFamily="18" charset="0"/>
                </a:rPr>
                <a:t>(a)</a:t>
              </a:r>
              <a:endParaRPr lang="en-US" b="1" dirty="0">
                <a:solidFill>
                  <a:schemeClr val="bg1"/>
                </a:solidFill>
                <a:latin typeface="Times New Roman" pitchFamily="18" charset="0"/>
                <a:cs typeface="Times New Roman" pitchFamily="18" charset="0"/>
              </a:endParaRPr>
            </a:p>
          </p:txBody>
        </p:sp>
        <p:sp>
          <p:nvSpPr>
            <p:cNvPr id="9" name="TextBox 8"/>
            <p:cNvSpPr txBox="1"/>
            <p:nvPr/>
          </p:nvSpPr>
          <p:spPr>
            <a:xfrm>
              <a:off x="5499100" y="5568952"/>
              <a:ext cx="360272" cy="299738"/>
            </a:xfrm>
            <a:prstGeom prst="rect">
              <a:avLst/>
            </a:prstGeom>
            <a:noFill/>
          </p:spPr>
          <p:txBody>
            <a:bodyPr wrap="none" rtlCol="0">
              <a:spAutoFit/>
            </a:bodyPr>
            <a:lstStyle/>
            <a:p>
              <a:r>
                <a:rPr lang="en-US" b="1" dirty="0" smtClean="0">
                  <a:latin typeface="Times New Roman" pitchFamily="18" charset="0"/>
                  <a:cs typeface="Times New Roman" pitchFamily="18" charset="0"/>
                </a:rPr>
                <a:t>(b)</a:t>
              </a:r>
              <a:endParaRPr lang="en-US" b="1" dirty="0">
                <a:latin typeface="Times New Roman" pitchFamily="18" charset="0"/>
                <a:cs typeface="Times New Roman" pitchFamily="18" charset="0"/>
              </a:endParaRPr>
            </a:p>
          </p:txBody>
        </p:sp>
        <p:sp>
          <p:nvSpPr>
            <p:cNvPr id="10" name="TextBox 9"/>
            <p:cNvSpPr txBox="1"/>
            <p:nvPr/>
          </p:nvSpPr>
          <p:spPr>
            <a:xfrm>
              <a:off x="7472424" y="3406088"/>
              <a:ext cx="552038" cy="299738"/>
            </a:xfrm>
            <a:prstGeom prst="rect">
              <a:avLst/>
            </a:prstGeom>
            <a:noFill/>
          </p:spPr>
          <p:txBody>
            <a:bodyPr wrap="none" rtlCol="0">
              <a:spAutoFit/>
            </a:bodyPr>
            <a:lstStyle/>
            <a:p>
              <a:r>
                <a:rPr lang="en-US" dirty="0" smtClean="0">
                  <a:latin typeface="Times New Roman" pitchFamily="18" charset="0"/>
                  <a:cs typeface="Times New Roman" pitchFamily="18" charset="0"/>
                </a:rPr>
                <a:t>z, µm</a:t>
              </a:r>
              <a:endParaRPr lang="en-US" dirty="0">
                <a:latin typeface="Times New Roman" pitchFamily="18" charset="0"/>
                <a:cs typeface="Times New Roman" pitchFamily="18" charset="0"/>
              </a:endParaRPr>
            </a:p>
          </p:txBody>
        </p:sp>
      </p:grpSp>
      <p:sp>
        <p:nvSpPr>
          <p:cNvPr id="12" name="TextBox 11"/>
          <p:cNvSpPr txBox="1"/>
          <p:nvPr/>
        </p:nvSpPr>
        <p:spPr>
          <a:xfrm>
            <a:off x="838199" y="5981700"/>
            <a:ext cx="7467601" cy="523220"/>
          </a:xfrm>
          <a:prstGeom prst="rect">
            <a:avLst/>
          </a:prstGeom>
          <a:noFill/>
        </p:spPr>
        <p:txBody>
          <a:bodyPr wrap="square" rtlCol="0">
            <a:spAutoFit/>
          </a:bodyPr>
          <a:lstStyle/>
          <a:p>
            <a:pPr algn="ctr"/>
            <a:r>
              <a:rPr lang="en-US" sz="1400" b="1" dirty="0" smtClean="0">
                <a:latin typeface="Times" pitchFamily="18" charset="0"/>
                <a:cs typeface="Times" pitchFamily="18" charset="0"/>
              </a:rPr>
              <a:t>a) SEM image of highly eroded P5 channel wall, b) Small scale simulation, 20º incidence, 750 s, 10</a:t>
            </a:r>
            <a:r>
              <a:rPr lang="en-US" sz="1400" b="1" baseline="30000" dirty="0" smtClean="0">
                <a:latin typeface="Times" pitchFamily="18" charset="0"/>
                <a:cs typeface="Times" pitchFamily="18" charset="0"/>
              </a:rPr>
              <a:t>17</a:t>
            </a:r>
            <a:r>
              <a:rPr lang="en-US" sz="1400" b="1" dirty="0" smtClean="0">
                <a:latin typeface="Times" pitchFamily="18" charset="0"/>
                <a:cs typeface="Times" pitchFamily="18" charset="0"/>
              </a:rPr>
              <a:t>  m</a:t>
            </a:r>
            <a:r>
              <a:rPr lang="en-US" sz="1400" b="1" baseline="30000" dirty="0" smtClean="0">
                <a:latin typeface="Times" pitchFamily="18" charset="0"/>
                <a:cs typeface="Times" pitchFamily="18" charset="0"/>
              </a:rPr>
              <a:t>-3</a:t>
            </a:r>
            <a:r>
              <a:rPr lang="en-US" sz="1400" b="1" dirty="0" smtClean="0">
                <a:latin typeface="Times" pitchFamily="18" charset="0"/>
                <a:cs typeface="Times" pitchFamily="18" charset="0"/>
              </a:rPr>
              <a:t>, showing similar patterns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53340"/>
            <a:ext cx="5425925" cy="480060"/>
          </a:xfrm>
        </p:spPr>
        <p:txBody>
          <a:bodyPr/>
          <a:lstStyle/>
          <a:p>
            <a:r>
              <a:rPr lang="en-US" dirty="0" smtClean="0"/>
              <a:t>Expected/Predicted Stress Range</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45</a:t>
            </a:fld>
            <a:endParaRPr lang="en-US" dirty="0"/>
          </a:p>
        </p:txBody>
      </p:sp>
      <p:sp>
        <p:nvSpPr>
          <p:cNvPr id="4" name="Content Placeholder 3"/>
          <p:cNvSpPr>
            <a:spLocks noGrp="1"/>
          </p:cNvSpPr>
          <p:nvPr>
            <p:ph idx="1"/>
          </p:nvPr>
        </p:nvSpPr>
        <p:spPr>
          <a:xfrm>
            <a:off x="454818" y="5600700"/>
            <a:ext cx="8229600" cy="952500"/>
          </a:xfrm>
        </p:spPr>
        <p:txBody>
          <a:bodyPr/>
          <a:lstStyle/>
          <a:p>
            <a:r>
              <a:rPr lang="en-US" dirty="0" smtClean="0"/>
              <a:t>Between 100 </a:t>
            </a:r>
            <a:r>
              <a:rPr lang="en-US" dirty="0" err="1" smtClean="0"/>
              <a:t>kPa</a:t>
            </a:r>
            <a:r>
              <a:rPr lang="en-US" dirty="0" smtClean="0"/>
              <a:t> (HP BN) and 6 MPa compressive hoop stress (highest power, M26 borosil) is expected for the T-140. Stresses in this range are thought to be typical for multi-kW class HETs.</a:t>
            </a:r>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xmlns="" val="1960124634"/>
              </p:ext>
            </p:extLst>
          </p:nvPr>
        </p:nvGraphicFramePr>
        <p:xfrm>
          <a:off x="645319" y="286443"/>
          <a:ext cx="7848598" cy="5143508"/>
        </p:xfrm>
        <a:graphic>
          <a:graphicData uri="http://schemas.openxmlformats.org/drawingml/2006/table">
            <a:tbl>
              <a:tblPr/>
              <a:tblGrid>
                <a:gridCol w="1502338"/>
                <a:gridCol w="1445794"/>
                <a:gridCol w="1874585"/>
                <a:gridCol w="1445794"/>
                <a:gridCol w="1580087"/>
              </a:tblGrid>
              <a:tr h="892968">
                <a:tc>
                  <a:txBody>
                    <a:bodyPr/>
                    <a:lstStyle/>
                    <a:p>
                      <a:pPr marL="0" marR="0" algn="ctr">
                        <a:lnSpc>
                          <a:spcPct val="100000"/>
                        </a:lnSpc>
                        <a:spcBef>
                          <a:spcPts val="1200"/>
                        </a:spcBef>
                        <a:spcAft>
                          <a:spcPts val="300"/>
                        </a:spcAft>
                      </a:pPr>
                      <a:r>
                        <a:rPr lang="en-US" sz="1400" b="1" dirty="0">
                          <a:solidFill>
                            <a:srgbClr val="000000"/>
                          </a:solidFill>
                          <a:latin typeface="Times New Roman" pitchFamily="18" charset="0"/>
                          <a:ea typeface="Times New Roman"/>
                          <a:cs typeface="Times New Roman" pitchFamily="18" charset="0"/>
                        </a:rPr>
                        <a:t>Wall Material</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1200"/>
                        </a:spcBef>
                        <a:spcAft>
                          <a:spcPts val="300"/>
                        </a:spcAft>
                      </a:pPr>
                      <a:r>
                        <a:rPr lang="en-US" sz="1400" b="1" dirty="0">
                          <a:solidFill>
                            <a:srgbClr val="000000"/>
                          </a:solidFill>
                          <a:latin typeface="Times New Roman" pitchFamily="18" charset="0"/>
                          <a:ea typeface="Times New Roman"/>
                          <a:cs typeface="Times New Roman" pitchFamily="18" charset="0"/>
                        </a:rPr>
                        <a:t>Discharge Power</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1200"/>
                        </a:spcBef>
                        <a:spcAft>
                          <a:spcPts val="300"/>
                        </a:spcAft>
                      </a:pPr>
                      <a:r>
                        <a:rPr lang="en-US" sz="1400" b="1" dirty="0">
                          <a:solidFill>
                            <a:srgbClr val="000000"/>
                          </a:solidFill>
                          <a:latin typeface="Times New Roman" pitchFamily="18" charset="0"/>
                          <a:ea typeface="Times New Roman"/>
                          <a:cs typeface="Times New Roman" pitchFamily="18" charset="0"/>
                        </a:rPr>
                        <a:t>Outer Thermal BC</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1200"/>
                        </a:spcBef>
                        <a:spcAft>
                          <a:spcPts val="300"/>
                        </a:spcAft>
                      </a:pPr>
                      <a:r>
                        <a:rPr lang="en-US" sz="1400" b="1" dirty="0">
                          <a:solidFill>
                            <a:srgbClr val="000000"/>
                          </a:solidFill>
                          <a:latin typeface="Times New Roman" pitchFamily="18" charset="0"/>
                          <a:ea typeface="Times New Roman"/>
                          <a:cs typeface="Times New Roman" pitchFamily="18" charset="0"/>
                        </a:rPr>
                        <a:t>Max Temperature</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1200"/>
                        </a:spcBef>
                        <a:spcAft>
                          <a:spcPts val="300"/>
                        </a:spcAft>
                      </a:pPr>
                      <a:r>
                        <a:rPr lang="en-US" sz="1400" b="1" dirty="0">
                          <a:solidFill>
                            <a:srgbClr val="000000"/>
                          </a:solidFill>
                          <a:latin typeface="Times New Roman" pitchFamily="18" charset="0"/>
                          <a:ea typeface="Times New Roman"/>
                          <a:cs typeface="Times New Roman" pitchFamily="18" charset="0"/>
                        </a:rPr>
                        <a:t>Max Compressive Hoop Stress</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1200"/>
                        </a:spcBef>
                        <a:spcAft>
                          <a:spcPts val="300"/>
                        </a:spcAft>
                      </a:pPr>
                      <a:r>
                        <a:rPr lang="en-US" sz="1400" b="1">
                          <a:solidFill>
                            <a:srgbClr val="000000"/>
                          </a:solidFill>
                          <a:latin typeface="Times New Roman" pitchFamily="18" charset="0"/>
                          <a:ea typeface="Times New Roman"/>
                          <a:cs typeface="Times New Roman" pitchFamily="18" charset="0"/>
                        </a:rPr>
                        <a:t>(grade)</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w="19050" cap="flat" cmpd="dbl" algn="ctr">
                      <a:solidFill>
                        <a:srgbClr val="000000"/>
                      </a:solidFill>
                      <a:prstDash val="solid"/>
                      <a:round/>
                      <a:headEnd type="none" w="med" len="med"/>
                      <a:tailEnd type="none" w="med" len="med"/>
                    </a:lnB>
                  </a:tcPr>
                </a:tc>
                <a:tc>
                  <a:txBody>
                    <a:bodyPr/>
                    <a:lstStyle/>
                    <a:p>
                      <a:pPr marL="0" marR="0" algn="ctr">
                        <a:lnSpc>
                          <a:spcPct val="100000"/>
                        </a:lnSpc>
                        <a:spcBef>
                          <a:spcPts val="1200"/>
                        </a:spcBef>
                        <a:spcAft>
                          <a:spcPts val="300"/>
                        </a:spcAft>
                      </a:pPr>
                      <a:r>
                        <a:rPr lang="en-US" sz="1400" b="1">
                          <a:solidFill>
                            <a:srgbClr val="000000"/>
                          </a:solidFill>
                          <a:latin typeface="Times New Roman" pitchFamily="18" charset="0"/>
                          <a:ea typeface="Times New Roman"/>
                          <a:cs typeface="Times New Roman" pitchFamily="18" charset="0"/>
                        </a:rPr>
                        <a:t>(W)</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w="19050" cap="flat" cmpd="dbl" algn="ctr">
                      <a:solidFill>
                        <a:srgbClr val="000000"/>
                      </a:solidFill>
                      <a:prstDash val="solid"/>
                      <a:round/>
                      <a:headEnd type="none" w="med" len="med"/>
                      <a:tailEnd type="none" w="med" len="med"/>
                    </a:lnB>
                  </a:tcPr>
                </a:tc>
                <a:tc>
                  <a:txBody>
                    <a:bodyPr/>
                    <a:lstStyle/>
                    <a:p>
                      <a:pPr>
                        <a:lnSpc>
                          <a:spcPct val="100000"/>
                        </a:lnSpc>
                      </a:pPr>
                      <a:endParaRPr lang="en-US" sz="1200">
                        <a:latin typeface="Times New Roman" pitchFamily="18" charset="0"/>
                        <a:ea typeface="Times New Roman"/>
                        <a:cs typeface="Times New Roman" pitchFamily="18" charset="0"/>
                      </a:endParaRPr>
                    </a:p>
                  </a:txBody>
                  <a:tcPr marL="44824" marR="44824" marT="0" marB="0" anchor="b">
                    <a:lnL>
                      <a:noFill/>
                    </a:lnL>
                    <a:lnR>
                      <a:noFill/>
                    </a:lnR>
                    <a:lnT>
                      <a:noFill/>
                    </a:lnT>
                    <a:lnB w="19050" cap="flat" cmpd="dbl" algn="ctr">
                      <a:solidFill>
                        <a:srgbClr val="000000"/>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b="1">
                          <a:solidFill>
                            <a:srgbClr val="000000"/>
                          </a:solidFill>
                          <a:latin typeface="Times New Roman" pitchFamily="18" charset="0"/>
                          <a:ea typeface="Times New Roman"/>
                          <a:cs typeface="Times New Roman" pitchFamily="18" charset="0"/>
                        </a:rPr>
                        <a:t>(K)</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w="19050" cap="flat" cmpd="dbl" algn="ctr">
                      <a:solidFill>
                        <a:srgbClr val="000000"/>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b="1" dirty="0">
                          <a:solidFill>
                            <a:srgbClr val="000000"/>
                          </a:solidFill>
                          <a:latin typeface="Times New Roman" pitchFamily="18" charset="0"/>
                          <a:ea typeface="Times New Roman"/>
                          <a:cs typeface="Times New Roman" pitchFamily="18" charset="0"/>
                        </a:rPr>
                        <a:t>(MPa)</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w="19050" cap="flat" cmpd="dbl" algn="ctr">
                      <a:solidFill>
                        <a:srgbClr val="000000"/>
                      </a:solidFill>
                      <a:prstDash val="solid"/>
                      <a:round/>
                      <a:headEnd type="none" w="med" len="med"/>
                      <a:tailEnd type="none" w="med" len="med"/>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M26</a:t>
                      </a:r>
                      <a:endParaRPr lang="en-US" sz="1400">
                        <a:latin typeface="Times New Roman" pitchFamily="18" charset="0"/>
                        <a:ea typeface="Times New Roman"/>
                        <a:cs typeface="Times New Roman" pitchFamily="18" charset="0"/>
                      </a:endParaRPr>
                    </a:p>
                  </a:txBody>
                  <a:tcPr marL="44824" marR="44824" marT="0" marB="0" anchor="b">
                    <a:lnL>
                      <a:noFill/>
                    </a:lnL>
                    <a:lnR>
                      <a:noFill/>
                    </a:lnR>
                    <a:lnT w="19050" cap="flat" cmpd="dbl" algn="ctr">
                      <a:solidFill>
                        <a:srgbClr val="000000"/>
                      </a:solidFill>
                      <a:prstDash val="solid"/>
                      <a:round/>
                      <a:headEnd type="none" w="med" len="med"/>
                      <a:tailEnd type="none" w="med" len="med"/>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840</a:t>
                      </a:r>
                      <a:endParaRPr lang="en-US" sz="1400">
                        <a:latin typeface="Times New Roman" pitchFamily="18" charset="0"/>
                        <a:ea typeface="Times New Roman"/>
                        <a:cs typeface="Times New Roman" pitchFamily="18" charset="0"/>
                      </a:endParaRPr>
                    </a:p>
                  </a:txBody>
                  <a:tcPr marL="44824" marR="44824" marT="0" marB="0" anchor="b">
                    <a:lnL>
                      <a:noFill/>
                    </a:lnL>
                    <a:lnR>
                      <a:noFill/>
                    </a:lnR>
                    <a:lnT w="19050" cap="flat" cmpd="dbl" algn="ctr">
                      <a:solidFill>
                        <a:srgbClr val="000000"/>
                      </a:solidFill>
                      <a:prstDash val="solid"/>
                      <a:round/>
                      <a:headEnd type="none" w="med" len="med"/>
                      <a:tailEnd type="none" w="med" len="med"/>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w="19050" cap="flat" cmpd="dbl" algn="ctr">
                      <a:solidFill>
                        <a:srgbClr val="000000"/>
                      </a:solidFill>
                      <a:prstDash val="solid"/>
                      <a:round/>
                      <a:headEnd type="none" w="med" len="med"/>
                      <a:tailEnd type="none" w="med" len="med"/>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605</a:t>
                      </a:r>
                      <a:endParaRPr lang="en-US" sz="1400">
                        <a:latin typeface="Times New Roman" pitchFamily="18" charset="0"/>
                        <a:ea typeface="Times New Roman"/>
                        <a:cs typeface="Times New Roman" pitchFamily="18" charset="0"/>
                      </a:endParaRPr>
                    </a:p>
                  </a:txBody>
                  <a:tcPr marL="44824" marR="44824" marT="0" marB="0" anchor="b">
                    <a:lnL>
                      <a:noFill/>
                    </a:lnL>
                    <a:lnR>
                      <a:noFill/>
                    </a:lnR>
                    <a:lnT w="19050" cap="flat" cmpd="dbl" algn="ctr">
                      <a:solidFill>
                        <a:srgbClr val="000000"/>
                      </a:solidFill>
                      <a:prstDash val="solid"/>
                      <a:round/>
                      <a:headEnd type="none" w="med" len="med"/>
                      <a:tailEnd type="none" w="med" len="med"/>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-1.89</a:t>
                      </a:r>
                      <a:endParaRPr lang="en-US" sz="1400">
                        <a:latin typeface="Times New Roman" pitchFamily="18" charset="0"/>
                        <a:ea typeface="Times New Roman"/>
                        <a:cs typeface="Times New Roman" pitchFamily="18" charset="0"/>
                      </a:endParaRPr>
                    </a:p>
                  </a:txBody>
                  <a:tcPr marL="44824" marR="44824" marT="0" marB="0" anchor="b">
                    <a:lnL>
                      <a:noFill/>
                    </a:lnL>
                    <a:lnR>
                      <a:noFill/>
                    </a:lnR>
                    <a:lnT w="19050" cap="flat" cmpd="dbl" algn="ctr">
                      <a:solidFill>
                        <a:srgbClr val="000000"/>
                      </a:solidFill>
                      <a:prstDash val="solid"/>
                      <a:round/>
                      <a:headEnd type="none" w="med" len="med"/>
                      <a:tailEnd type="none" w="med" len="med"/>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M26</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2000</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779</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-3.82</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M26</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2800</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Insulated</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862</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-4.93</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M26</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3400</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913</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-5.69</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HP</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840</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576</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-0.15</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HP</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3400</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808</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-0.44</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M26</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840</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Radiating</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564</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-2.06</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M26</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smtClean="0">
                          <a:solidFill>
                            <a:srgbClr val="000000"/>
                          </a:solidFill>
                          <a:latin typeface="Times New Roman" pitchFamily="18" charset="0"/>
                          <a:ea typeface="Times New Roman"/>
                          <a:cs typeface="Times New Roman" pitchFamily="18" charset="0"/>
                        </a:rPr>
                        <a:t>3400</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Radiating</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873</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-6.14</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HP</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840</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576</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-0.15</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HP</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1500</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674</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-0.26</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HP</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2000</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732</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-0.33</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HP</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2400</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Insulated</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807</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-0.44</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r h="303610">
                <a:tc>
                  <a:txBody>
                    <a:bodyPr/>
                    <a:lstStyle/>
                    <a:p>
                      <a:pPr marL="0" marR="0" algn="ctr">
                        <a:lnSpc>
                          <a:spcPct val="100000"/>
                        </a:lnSpc>
                        <a:spcBef>
                          <a:spcPts val="0"/>
                        </a:spcBef>
                        <a:spcAft>
                          <a:spcPts val="0"/>
                        </a:spcAft>
                      </a:pPr>
                      <a:r>
                        <a:rPr lang="en-US" sz="1400">
                          <a:solidFill>
                            <a:srgbClr val="000000"/>
                          </a:solidFill>
                          <a:latin typeface="Times New Roman" pitchFamily="18" charset="0"/>
                          <a:ea typeface="Times New Roman"/>
                          <a:cs typeface="Times New Roman" pitchFamily="18" charset="0"/>
                        </a:rPr>
                        <a:t>HP</a:t>
                      </a:r>
                      <a:endParaRPr lang="en-US" sz="140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3400</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Insulated</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855</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pitchFamily="18" charset="0"/>
                          <a:ea typeface="Times New Roman"/>
                          <a:cs typeface="Times New Roman" pitchFamily="18" charset="0"/>
                        </a:rPr>
                        <a:t>-0.52</a:t>
                      </a:r>
                      <a:endParaRPr lang="en-US" sz="1400" dirty="0">
                        <a:latin typeface="Times New Roman" pitchFamily="18" charset="0"/>
                        <a:ea typeface="Times New Roman"/>
                        <a:cs typeface="Times New Roman" pitchFamily="18" charset="0"/>
                      </a:endParaRPr>
                    </a:p>
                  </a:txBody>
                  <a:tcPr marL="44824" marR="44824" marT="0"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Thermo-</a:t>
            </a:r>
            <a:r>
              <a:rPr lang="en-US" dirty="0" err="1" smtClean="0"/>
              <a:t>Mech</a:t>
            </a:r>
            <a:r>
              <a:rPr lang="en-US" dirty="0" smtClean="0"/>
              <a:t> Model Mesh</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46</a:t>
            </a:fld>
            <a:endParaRPr lang="en-US" dirty="0"/>
          </a:p>
        </p:txBody>
      </p:sp>
      <p:pic>
        <p:nvPicPr>
          <p:cNvPr id="97282" name="Picture 2" descr="E:\GeorgiaTech\Research2016\RevisitThermalModeling\mesh_cropped_v1.png"/>
          <p:cNvPicPr>
            <a:picLocks noChangeAspect="1" noChangeArrowheads="1"/>
          </p:cNvPicPr>
          <p:nvPr/>
        </p:nvPicPr>
        <p:blipFill>
          <a:blip r:embed="rId2" cstate="print"/>
          <a:srcRect/>
          <a:stretch>
            <a:fillRect/>
          </a:stretch>
        </p:blipFill>
        <p:spPr bwMode="auto">
          <a:xfrm>
            <a:off x="304800" y="800100"/>
            <a:ext cx="4416425" cy="5843587"/>
          </a:xfrm>
          <a:prstGeom prst="rect">
            <a:avLst/>
          </a:prstGeom>
          <a:noFill/>
        </p:spPr>
      </p:pic>
      <p:sp>
        <p:nvSpPr>
          <p:cNvPr id="6" name="TextBox 5"/>
          <p:cNvSpPr txBox="1"/>
          <p:nvPr/>
        </p:nvSpPr>
        <p:spPr>
          <a:xfrm>
            <a:off x="4533901" y="1219200"/>
            <a:ext cx="3924300" cy="1815882"/>
          </a:xfrm>
          <a:prstGeom prst="rect">
            <a:avLst/>
          </a:prstGeom>
          <a:noFill/>
        </p:spPr>
        <p:txBody>
          <a:bodyPr wrap="square" rtlCol="0">
            <a:spAutoFit/>
          </a:bodyPr>
          <a:lstStyle/>
          <a:p>
            <a:r>
              <a:rPr lang="en-US" sz="1400" b="1" dirty="0" smtClean="0">
                <a:latin typeface="Times New Roman" pitchFamily="18" charset="0"/>
                <a:cs typeface="Times New Roman" pitchFamily="18" charset="0"/>
              </a:rPr>
              <a:t>Thermo-mechanical model mesh:</a:t>
            </a:r>
          </a:p>
          <a:p>
            <a:r>
              <a:rPr lang="en-US" sz="1400" b="1" dirty="0" err="1" smtClean="0">
                <a:latin typeface="Times New Roman" pitchFamily="18" charset="0"/>
                <a:cs typeface="Times New Roman" pitchFamily="18" charset="0"/>
              </a:rPr>
              <a:t>Comsol</a:t>
            </a:r>
            <a:r>
              <a:rPr lang="en-US" sz="1400" b="1" dirty="0" smtClean="0">
                <a:latin typeface="Times New Roman" pitchFamily="18" charset="0"/>
                <a:cs typeface="Times New Roman" pitchFamily="18" charset="0"/>
              </a:rPr>
              <a:t> </a:t>
            </a:r>
            <a:r>
              <a:rPr lang="en-US" sz="1400" b="1" dirty="0" err="1" smtClean="0">
                <a:latin typeface="Times New Roman" pitchFamily="18" charset="0"/>
                <a:cs typeface="Times New Roman" pitchFamily="18" charset="0"/>
              </a:rPr>
              <a:t>multiphysics</a:t>
            </a:r>
            <a:r>
              <a:rPr lang="en-US" sz="1400" b="1" dirty="0" smtClean="0">
                <a:latin typeface="Times New Roman" pitchFamily="18" charset="0"/>
                <a:cs typeface="Times New Roman" pitchFamily="18" charset="0"/>
              </a:rPr>
              <a:t> model assuming linear elasticity and thermal conductivity. Radiation from interior and top walls.</a:t>
            </a:r>
          </a:p>
          <a:p>
            <a:endParaRPr lang="en-US" sz="1400" b="1" dirty="0" smtClean="0">
              <a:latin typeface="Times New Roman" pitchFamily="18" charset="0"/>
              <a:cs typeface="Times New Roman" pitchFamily="18" charset="0"/>
            </a:endParaRPr>
          </a:p>
          <a:p>
            <a:r>
              <a:rPr lang="en-US" sz="1400" b="1" dirty="0" smtClean="0">
                <a:latin typeface="Times New Roman" pitchFamily="18" charset="0"/>
                <a:cs typeface="Times New Roman" pitchFamily="18" charset="0"/>
              </a:rPr>
              <a:t>4799 elements, 519 boundary elements</a:t>
            </a:r>
          </a:p>
          <a:p>
            <a:endParaRPr lang="en-US" sz="1400" b="1" dirty="0" smtClean="0">
              <a:latin typeface="Times New Roman" pitchFamily="18" charset="0"/>
              <a:cs typeface="Times New Roman" pitchFamily="18" charset="0"/>
            </a:endParaRPr>
          </a:p>
          <a:p>
            <a:r>
              <a:rPr lang="en-US" sz="1400" b="1" dirty="0" smtClean="0">
                <a:latin typeface="Times New Roman" pitchFamily="18" charset="0"/>
                <a:cs typeface="Times New Roman" pitchFamily="18" charset="0"/>
              </a:rPr>
              <a:t>2D axisymmetric model.</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 of </a:t>
            </a:r>
            <a:endParaRPr lang="en-US" dirty="0"/>
          </a:p>
        </p:txBody>
      </p:sp>
      <p:sp>
        <p:nvSpPr>
          <p:cNvPr id="4" name="Content Placeholder 3"/>
          <p:cNvSpPr>
            <a:spLocks noGrp="1"/>
          </p:cNvSpPr>
          <p:nvPr>
            <p:ph idx="1"/>
          </p:nvPr>
        </p:nvSpPr>
        <p:spPr/>
        <p:txBody>
          <a:bodyPr/>
          <a:lstStyle/>
          <a:p>
            <a:r>
              <a:rPr lang="en-US" dirty="0" smtClean="0"/>
              <a:t>In the indicated operating condition, average temperature is under predicted by 25-50 K:</a:t>
            </a:r>
          </a:p>
          <a:p>
            <a:pPr lvl="1"/>
            <a:r>
              <a:rPr lang="en-US" dirty="0" smtClean="0"/>
              <a:t>Percentage power loss to wall chosen to match average temp to experiment average temp across all power operating conditions.</a:t>
            </a:r>
          </a:p>
          <a:p>
            <a:pPr lvl="1"/>
            <a:r>
              <a:rPr lang="en-US" dirty="0" smtClean="0"/>
              <a:t>Possibly more distributed heat load: Model is conservative with respect to temp gradients/stresses.</a:t>
            </a:r>
            <a:endParaRPr lang="en-US" dirty="0"/>
          </a:p>
        </p:txBody>
      </p:sp>
      <p:pic>
        <p:nvPicPr>
          <p:cNvPr id="96258" name="Picture 2"/>
          <p:cNvPicPr>
            <a:picLocks noChangeAspect="1" noChangeArrowheads="1"/>
          </p:cNvPicPr>
          <p:nvPr/>
        </p:nvPicPr>
        <p:blipFill>
          <a:blip r:embed="rId2" cstate="print"/>
          <a:srcRect/>
          <a:stretch>
            <a:fillRect/>
          </a:stretch>
        </p:blipFill>
        <p:spPr bwMode="auto">
          <a:xfrm>
            <a:off x="4686300" y="2576037"/>
            <a:ext cx="3930038" cy="3314700"/>
          </a:xfrm>
          <a:prstGeom prst="rect">
            <a:avLst/>
          </a:prstGeom>
          <a:noFill/>
          <a:ln w="9525">
            <a:noFill/>
            <a:miter lim="800000"/>
            <a:headEnd/>
            <a:tailEnd/>
          </a:ln>
        </p:spPr>
      </p:pic>
      <p:sp>
        <p:nvSpPr>
          <p:cNvPr id="6" name="TextBox 5"/>
          <p:cNvSpPr txBox="1"/>
          <p:nvPr/>
        </p:nvSpPr>
        <p:spPr>
          <a:xfrm>
            <a:off x="5143383" y="6081236"/>
            <a:ext cx="3443760" cy="738664"/>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Measured temperature distribution for 840 W (5.1 mg/sec, 200 V) T-140 run condition. From [11].</a:t>
            </a:r>
          </a:p>
        </p:txBody>
      </p:sp>
      <p:pic>
        <p:nvPicPr>
          <p:cNvPr id="7" name="Picture 5"/>
          <p:cNvPicPr>
            <a:picLocks noChangeArrowheads="1"/>
          </p:cNvPicPr>
          <p:nvPr/>
        </p:nvPicPr>
        <p:blipFill>
          <a:blip r:embed="rId3" cstate="print"/>
          <a:srcRect/>
          <a:stretch>
            <a:fillRect/>
          </a:stretch>
        </p:blipFill>
        <p:spPr bwMode="auto">
          <a:xfrm>
            <a:off x="3200490" y="3021316"/>
            <a:ext cx="344617" cy="2696408"/>
          </a:xfrm>
          <a:prstGeom prst="rect">
            <a:avLst/>
          </a:prstGeom>
          <a:noFill/>
          <a:ln w="9525">
            <a:noFill/>
            <a:miter lim="800000"/>
            <a:headEnd/>
            <a:tailEnd/>
          </a:ln>
        </p:spPr>
      </p:pic>
      <p:sp>
        <p:nvSpPr>
          <p:cNvPr id="8" name="TextBox 7"/>
          <p:cNvSpPr txBox="1"/>
          <p:nvPr/>
        </p:nvSpPr>
        <p:spPr>
          <a:xfrm>
            <a:off x="3414803" y="3053041"/>
            <a:ext cx="531843" cy="375845"/>
          </a:xfrm>
          <a:prstGeom prst="rect">
            <a:avLst/>
          </a:prstGeom>
          <a:noFill/>
        </p:spPr>
        <p:txBody>
          <a:bodyPr wrap="none" rtlCol="0">
            <a:spAutoFit/>
          </a:bodyPr>
          <a:lstStyle/>
          <a:p>
            <a:r>
              <a:rPr lang="en-US" sz="1600" dirty="0" smtClean="0">
                <a:latin typeface="Times New Roman" pitchFamily="18" charset="0"/>
                <a:cs typeface="Times New Roman" pitchFamily="18" charset="0"/>
              </a:rPr>
              <a:t>600</a:t>
            </a:r>
            <a:endParaRPr lang="en-US" sz="1600" dirty="0">
              <a:latin typeface="Times New Roman" pitchFamily="18" charset="0"/>
              <a:cs typeface="Times New Roman" pitchFamily="18" charset="0"/>
            </a:endParaRPr>
          </a:p>
        </p:txBody>
      </p:sp>
      <p:sp>
        <p:nvSpPr>
          <p:cNvPr id="9" name="TextBox 8"/>
          <p:cNvSpPr txBox="1"/>
          <p:nvPr/>
        </p:nvSpPr>
        <p:spPr>
          <a:xfrm>
            <a:off x="3414803" y="5337058"/>
            <a:ext cx="531843" cy="375845"/>
          </a:xfrm>
          <a:prstGeom prst="rect">
            <a:avLst/>
          </a:prstGeom>
          <a:noFill/>
        </p:spPr>
        <p:txBody>
          <a:bodyPr wrap="none" rtlCol="0">
            <a:spAutoFit/>
          </a:bodyPr>
          <a:lstStyle/>
          <a:p>
            <a:r>
              <a:rPr lang="en-US" sz="1600" dirty="0" smtClean="0">
                <a:latin typeface="Times New Roman" pitchFamily="18" charset="0"/>
                <a:cs typeface="Times New Roman" pitchFamily="18" charset="0"/>
              </a:rPr>
              <a:t>500</a:t>
            </a:r>
            <a:endParaRPr lang="en-US" sz="1600" dirty="0">
              <a:latin typeface="Times New Roman" pitchFamily="18" charset="0"/>
              <a:cs typeface="Times New Roman" pitchFamily="18" charset="0"/>
            </a:endParaRPr>
          </a:p>
        </p:txBody>
      </p:sp>
      <p:sp>
        <p:nvSpPr>
          <p:cNvPr id="10" name="TextBox 9"/>
          <p:cNvSpPr txBox="1"/>
          <p:nvPr/>
        </p:nvSpPr>
        <p:spPr>
          <a:xfrm>
            <a:off x="3414803" y="4328989"/>
            <a:ext cx="531843" cy="375845"/>
          </a:xfrm>
          <a:prstGeom prst="rect">
            <a:avLst/>
          </a:prstGeom>
          <a:noFill/>
        </p:spPr>
        <p:txBody>
          <a:bodyPr wrap="none" rtlCol="0">
            <a:spAutoFit/>
          </a:bodyPr>
          <a:lstStyle/>
          <a:p>
            <a:r>
              <a:rPr lang="en-US" sz="1600" dirty="0" smtClean="0">
                <a:latin typeface="Times New Roman" pitchFamily="18" charset="0"/>
                <a:cs typeface="Times New Roman" pitchFamily="18" charset="0"/>
              </a:rPr>
              <a:t>540</a:t>
            </a:r>
            <a:endParaRPr lang="en-US" sz="1600" dirty="0">
              <a:latin typeface="Times New Roman" pitchFamily="18" charset="0"/>
              <a:cs typeface="Times New Roman" pitchFamily="18" charset="0"/>
            </a:endParaRPr>
          </a:p>
        </p:txBody>
      </p:sp>
      <p:sp>
        <p:nvSpPr>
          <p:cNvPr id="11" name="TextBox 10"/>
          <p:cNvSpPr txBox="1"/>
          <p:nvPr/>
        </p:nvSpPr>
        <p:spPr>
          <a:xfrm>
            <a:off x="3401087" y="3454859"/>
            <a:ext cx="531843" cy="375845"/>
          </a:xfrm>
          <a:prstGeom prst="rect">
            <a:avLst/>
          </a:prstGeom>
          <a:noFill/>
        </p:spPr>
        <p:txBody>
          <a:bodyPr wrap="none" rtlCol="0">
            <a:spAutoFit/>
          </a:bodyPr>
          <a:lstStyle/>
          <a:p>
            <a:r>
              <a:rPr lang="en-US" sz="1600" dirty="0" smtClean="0">
                <a:latin typeface="Times New Roman" pitchFamily="18" charset="0"/>
                <a:cs typeface="Times New Roman" pitchFamily="18" charset="0"/>
              </a:rPr>
              <a:t>580</a:t>
            </a:r>
            <a:endParaRPr lang="en-US" sz="1600" dirty="0">
              <a:latin typeface="Times New Roman" pitchFamily="18" charset="0"/>
              <a:cs typeface="Times New Roman" pitchFamily="18" charset="0"/>
            </a:endParaRPr>
          </a:p>
        </p:txBody>
      </p:sp>
      <p:sp>
        <p:nvSpPr>
          <p:cNvPr id="12" name="TextBox 11"/>
          <p:cNvSpPr txBox="1"/>
          <p:nvPr/>
        </p:nvSpPr>
        <p:spPr>
          <a:xfrm>
            <a:off x="3414803" y="4829499"/>
            <a:ext cx="531843" cy="375845"/>
          </a:xfrm>
          <a:prstGeom prst="rect">
            <a:avLst/>
          </a:prstGeom>
          <a:noFill/>
        </p:spPr>
        <p:txBody>
          <a:bodyPr wrap="none" rtlCol="0">
            <a:spAutoFit/>
          </a:bodyPr>
          <a:lstStyle/>
          <a:p>
            <a:r>
              <a:rPr lang="en-US" sz="1600" dirty="0" smtClean="0">
                <a:latin typeface="Times New Roman" pitchFamily="18" charset="0"/>
                <a:cs typeface="Times New Roman" pitchFamily="18" charset="0"/>
              </a:rPr>
              <a:t>520</a:t>
            </a:r>
            <a:endParaRPr lang="en-US" sz="1600" dirty="0">
              <a:latin typeface="Times New Roman" pitchFamily="18" charset="0"/>
              <a:cs typeface="Times New Roman" pitchFamily="18" charset="0"/>
            </a:endParaRPr>
          </a:p>
        </p:txBody>
      </p:sp>
      <p:sp>
        <p:nvSpPr>
          <p:cNvPr id="13" name="TextBox 12"/>
          <p:cNvSpPr txBox="1"/>
          <p:nvPr/>
        </p:nvSpPr>
        <p:spPr>
          <a:xfrm>
            <a:off x="3161055" y="2686470"/>
            <a:ext cx="694027" cy="375845"/>
          </a:xfrm>
          <a:prstGeom prst="rect">
            <a:avLst/>
          </a:prstGeom>
          <a:noFill/>
        </p:spPr>
        <p:txBody>
          <a:bodyPr wrap="none" rtlCol="0">
            <a:spAutoFit/>
          </a:bodyPr>
          <a:lstStyle/>
          <a:p>
            <a:r>
              <a:rPr lang="en-US" sz="1600" dirty="0" smtClean="0">
                <a:latin typeface="Times New Roman" pitchFamily="18" charset="0"/>
                <a:cs typeface="Times New Roman" pitchFamily="18" charset="0"/>
              </a:rPr>
              <a:t>T (K)</a:t>
            </a:r>
            <a:endParaRPr lang="en-US" sz="1600" dirty="0">
              <a:latin typeface="Times New Roman" pitchFamily="18" charset="0"/>
              <a:cs typeface="Times New Roman" pitchFamily="18" charset="0"/>
            </a:endParaRPr>
          </a:p>
        </p:txBody>
      </p:sp>
      <p:sp>
        <p:nvSpPr>
          <p:cNvPr id="14" name="TextBox 13"/>
          <p:cNvSpPr txBox="1"/>
          <p:nvPr/>
        </p:nvSpPr>
        <p:spPr>
          <a:xfrm>
            <a:off x="1336812" y="2756965"/>
            <a:ext cx="372566" cy="375845"/>
          </a:xfrm>
          <a:prstGeom prst="rect">
            <a:avLst/>
          </a:prstGeom>
          <a:noFill/>
        </p:spPr>
        <p:txBody>
          <a:bodyPr wrap="none" rtlCol="0">
            <a:spAutoFit/>
          </a:bodyPr>
          <a:lstStyle/>
          <a:p>
            <a:r>
              <a:rPr lang="en-US" sz="1600" dirty="0" smtClean="0">
                <a:latin typeface="Times New Roman" pitchFamily="18" charset="0"/>
                <a:cs typeface="Times New Roman" pitchFamily="18" charset="0"/>
              </a:rPr>
              <a:t>a)</a:t>
            </a:r>
            <a:endParaRPr lang="en-US" sz="1600" dirty="0">
              <a:latin typeface="Times New Roman" pitchFamily="18" charset="0"/>
              <a:cs typeface="Times New Roman" pitchFamily="18" charset="0"/>
            </a:endParaRPr>
          </a:p>
        </p:txBody>
      </p:sp>
      <p:cxnSp>
        <p:nvCxnSpPr>
          <p:cNvPr id="15" name="Straight Arrow Connector 14"/>
          <p:cNvCxnSpPr/>
          <p:nvPr/>
        </p:nvCxnSpPr>
        <p:spPr>
          <a:xfrm flipV="1">
            <a:off x="1165361" y="5167872"/>
            <a:ext cx="0" cy="76133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165361" y="5929211"/>
            <a:ext cx="65837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576844" y="5604936"/>
            <a:ext cx="273886" cy="375845"/>
          </a:xfrm>
          <a:prstGeom prst="rect">
            <a:avLst/>
          </a:prstGeom>
          <a:noFill/>
        </p:spPr>
        <p:txBody>
          <a:bodyPr wrap="none" rtlCol="0">
            <a:spAutoFit/>
          </a:bodyPr>
          <a:lstStyle/>
          <a:p>
            <a:r>
              <a:rPr lang="en-US" sz="1600" dirty="0" smtClean="0">
                <a:latin typeface="Times New Roman" pitchFamily="18" charset="0"/>
                <a:cs typeface="Times New Roman" pitchFamily="18" charset="0"/>
              </a:rPr>
              <a:t>r</a:t>
            </a:r>
            <a:endParaRPr lang="en-US" sz="1600" dirty="0">
              <a:latin typeface="Times New Roman" pitchFamily="18" charset="0"/>
              <a:cs typeface="Times New Roman" pitchFamily="18" charset="0"/>
            </a:endParaRPr>
          </a:p>
        </p:txBody>
      </p:sp>
      <p:sp>
        <p:nvSpPr>
          <p:cNvPr id="18" name="TextBox 17"/>
          <p:cNvSpPr txBox="1"/>
          <p:nvPr/>
        </p:nvSpPr>
        <p:spPr>
          <a:xfrm>
            <a:off x="1165361" y="5012783"/>
            <a:ext cx="261766" cy="375845"/>
          </a:xfrm>
          <a:prstGeom prst="rect">
            <a:avLst/>
          </a:prstGeom>
          <a:noFill/>
        </p:spPr>
        <p:txBody>
          <a:bodyPr wrap="square" rtlCol="0">
            <a:spAutoFit/>
          </a:bodyPr>
          <a:lstStyle/>
          <a:p>
            <a:r>
              <a:rPr lang="en-US" sz="1600" dirty="0" smtClean="0">
                <a:latin typeface="Times New Roman" pitchFamily="18" charset="0"/>
                <a:cs typeface="Times New Roman" pitchFamily="18" charset="0"/>
              </a:rPr>
              <a:t>z</a:t>
            </a:r>
            <a:endParaRPr lang="en-US" sz="1600" dirty="0">
              <a:latin typeface="Times New Roman" pitchFamily="18" charset="0"/>
              <a:cs typeface="Times New Roman" pitchFamily="18" charset="0"/>
            </a:endParaRPr>
          </a:p>
        </p:txBody>
      </p:sp>
      <p:cxnSp>
        <p:nvCxnSpPr>
          <p:cNvPr id="19" name="Straight Connector 18"/>
          <p:cNvCxnSpPr/>
          <p:nvPr/>
        </p:nvCxnSpPr>
        <p:spPr>
          <a:xfrm flipV="1">
            <a:off x="1165361" y="2989596"/>
            <a:ext cx="0" cy="2622390"/>
          </a:xfrm>
          <a:prstGeom prst="line">
            <a:avLst/>
          </a:prstGeom>
          <a:ln>
            <a:solidFill>
              <a:schemeClr val="tx1"/>
            </a:solidFill>
            <a:prstDash val="lgDashDot"/>
          </a:ln>
        </p:spPr>
        <p:style>
          <a:lnRef idx="1">
            <a:schemeClr val="accent1"/>
          </a:lnRef>
          <a:fillRef idx="0">
            <a:schemeClr val="accent1"/>
          </a:fillRef>
          <a:effectRef idx="0">
            <a:schemeClr val="accent1"/>
          </a:effectRef>
          <a:fontRef idx="minor">
            <a:schemeClr val="tx1"/>
          </a:fontRef>
        </p:style>
      </p:cxnSp>
      <p:pic>
        <p:nvPicPr>
          <p:cNvPr id="20" name="Picture 2"/>
          <p:cNvPicPr>
            <a:picLocks noChangeAspect="1" noChangeArrowheads="1"/>
          </p:cNvPicPr>
          <p:nvPr/>
        </p:nvPicPr>
        <p:blipFill>
          <a:blip r:embed="rId4" cstate="print"/>
          <a:srcRect/>
          <a:stretch>
            <a:fillRect/>
          </a:stretch>
        </p:blipFill>
        <p:spPr bwMode="auto">
          <a:xfrm>
            <a:off x="1333383" y="3109436"/>
            <a:ext cx="1807235" cy="2533183"/>
          </a:xfrm>
          <a:prstGeom prst="rect">
            <a:avLst/>
          </a:prstGeom>
          <a:noFill/>
          <a:ln w="9525">
            <a:noFill/>
            <a:miter lim="800000"/>
            <a:headEnd/>
            <a:tailEnd/>
          </a:ln>
        </p:spPr>
      </p:pic>
      <p:sp>
        <p:nvSpPr>
          <p:cNvPr id="21" name="TextBox 20"/>
          <p:cNvSpPr txBox="1"/>
          <p:nvPr/>
        </p:nvSpPr>
        <p:spPr>
          <a:xfrm>
            <a:off x="3401087" y="3891924"/>
            <a:ext cx="531843" cy="375845"/>
          </a:xfrm>
          <a:prstGeom prst="rect">
            <a:avLst/>
          </a:prstGeom>
          <a:noFill/>
        </p:spPr>
        <p:txBody>
          <a:bodyPr wrap="none" rtlCol="0">
            <a:spAutoFit/>
          </a:bodyPr>
          <a:lstStyle/>
          <a:p>
            <a:r>
              <a:rPr lang="en-US" sz="1600" dirty="0" smtClean="0">
                <a:latin typeface="Times New Roman" pitchFamily="18" charset="0"/>
                <a:cs typeface="Times New Roman" pitchFamily="18" charset="0"/>
              </a:rPr>
              <a:t>560</a:t>
            </a:r>
            <a:endParaRPr lang="en-US" sz="1600" dirty="0">
              <a:latin typeface="Times New Roman" pitchFamily="18" charset="0"/>
              <a:cs typeface="Times New Roman" pitchFamily="18" charset="0"/>
            </a:endParaRPr>
          </a:p>
        </p:txBody>
      </p:sp>
      <p:sp>
        <p:nvSpPr>
          <p:cNvPr id="22" name="TextBox 21"/>
          <p:cNvSpPr txBox="1"/>
          <p:nvPr/>
        </p:nvSpPr>
        <p:spPr>
          <a:xfrm>
            <a:off x="1142883" y="6119336"/>
            <a:ext cx="3443760" cy="738664"/>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Temperature distribution for simulated 840 W condition, applying 25% of discharge power to upper wall.</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48</a:t>
            </a:fld>
            <a:endParaRPr lang="en-US" dirty="0"/>
          </a:p>
        </p:txBody>
      </p:sp>
      <p:graphicFrame>
        <p:nvGraphicFramePr>
          <p:cNvPr id="70658" name="Object 2"/>
          <p:cNvGraphicFramePr>
            <a:graphicFrameLocks noChangeAspect="1"/>
          </p:cNvGraphicFramePr>
          <p:nvPr/>
        </p:nvGraphicFramePr>
        <p:xfrm>
          <a:off x="1295400" y="800100"/>
          <a:ext cx="7497763" cy="6057900"/>
        </p:xfrm>
        <a:graphic>
          <a:graphicData uri="http://schemas.openxmlformats.org/presentationml/2006/ole">
            <p:oleObj spid="_x0000_s95234" name="Worksheet" r:id="rId3" imgW="6696055" imgH="5410260" progId="Excel.Sheet.12">
              <p:embed/>
            </p:oleObj>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Mechanical Strain Energy Important?</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49</a:t>
            </a:fld>
            <a:endParaRPr lang="en-US" dirty="0"/>
          </a:p>
        </p:txBody>
      </p:sp>
      <p:sp>
        <p:nvSpPr>
          <p:cNvPr id="4" name="Content Placeholder 3"/>
          <p:cNvSpPr>
            <a:spLocks noGrp="1"/>
          </p:cNvSpPr>
          <p:nvPr>
            <p:ph idx="1"/>
          </p:nvPr>
        </p:nvSpPr>
        <p:spPr/>
        <p:txBody>
          <a:bodyPr/>
          <a:lstStyle/>
          <a:p>
            <a:r>
              <a:rPr lang="en-US" sz="1800" dirty="0" smtClean="0"/>
              <a:t>If we assume:</a:t>
            </a:r>
          </a:p>
          <a:p>
            <a:pPr lvl="1"/>
            <a:r>
              <a:rPr lang="en-US" sz="1600" dirty="0" smtClean="0"/>
              <a:t>The dominant mechanism for removing material is purely atomic sputtering</a:t>
            </a:r>
          </a:p>
          <a:p>
            <a:pPr lvl="1"/>
            <a:r>
              <a:rPr lang="en-US" sz="1600" dirty="0" smtClean="0"/>
              <a:t>The cost of removing material is dominated by the cost of atomic sputtering</a:t>
            </a:r>
          </a:p>
          <a:p>
            <a:pPr lvl="1"/>
            <a:r>
              <a:rPr lang="en-US" sz="1600" dirty="0" smtClean="0"/>
              <a:t>Strain energy density is an average linear-elastic quantity without grain-mediated stress concentrations</a:t>
            </a:r>
          </a:p>
          <a:p>
            <a:r>
              <a:rPr lang="en-US" sz="1800" dirty="0" smtClean="0"/>
              <a:t>Then:</a:t>
            </a:r>
          </a:p>
          <a:p>
            <a:pPr lvl="1"/>
            <a:r>
              <a:rPr lang="en-US" sz="1600" dirty="0" smtClean="0"/>
              <a:t>Strain energy densities are orders of magnitude smaller than thermal energy, atomic bond energy, sputtering energy densities</a:t>
            </a:r>
          </a:p>
          <a:p>
            <a:pPr lvl="1"/>
            <a:r>
              <a:rPr lang="en-US" sz="1600" dirty="0" smtClean="0"/>
              <a:t>Predicted timescales of the growth of perturbations are on the order of 10</a:t>
            </a:r>
            <a:r>
              <a:rPr lang="en-US" sz="1600" baseline="30000" dirty="0" smtClean="0"/>
              <a:t>8</a:t>
            </a:r>
            <a:r>
              <a:rPr lang="en-US" sz="1600" dirty="0" smtClean="0"/>
              <a:t> hrs or more.</a:t>
            </a:r>
          </a:p>
          <a:p>
            <a:r>
              <a:rPr lang="en-US" sz="1800" dirty="0" smtClean="0"/>
              <a:t>However: If we relax these assumptions:</a:t>
            </a:r>
          </a:p>
          <a:p>
            <a:pPr lvl="1"/>
            <a:r>
              <a:rPr lang="en-US" sz="1600" dirty="0" smtClean="0"/>
              <a:t>Strain energy densities / Free surface energy </a:t>
            </a:r>
            <a:r>
              <a:rPr lang="en-US" sz="1600" dirty="0" smtClean="0">
                <a:sym typeface="Wingdings" pitchFamily="2" charset="2"/>
              </a:rPr>
              <a:t> Potential instability with </a:t>
            </a:r>
            <a:r>
              <a:rPr lang="el-GR" sz="1600" dirty="0" smtClean="0">
                <a:latin typeface="Times New Roman"/>
                <a:cs typeface="Times New Roman"/>
                <a:sym typeface="Wingdings" pitchFamily="2" charset="2"/>
              </a:rPr>
              <a:t>λ</a:t>
            </a:r>
            <a:r>
              <a:rPr lang="en-US" sz="1600" dirty="0" smtClean="0">
                <a:latin typeface="Times New Roman"/>
                <a:cs typeface="Times New Roman"/>
                <a:sym typeface="Wingdings" pitchFamily="2" charset="2"/>
              </a:rPr>
              <a:t> in mm ranges.</a:t>
            </a:r>
            <a:endParaRPr lang="en-US" sz="1600" dirty="0" smtClean="0"/>
          </a:p>
          <a:p>
            <a:endParaRPr lang="en-US" sz="1800" dirty="0"/>
          </a:p>
          <a:p>
            <a:endParaRPr lang="en-US" sz="1800" dirty="0"/>
          </a:p>
        </p:txBody>
      </p:sp>
      <p:graphicFrame>
        <p:nvGraphicFramePr>
          <p:cNvPr id="5" name="Table 4"/>
          <p:cNvGraphicFramePr>
            <a:graphicFrameLocks noGrp="1"/>
          </p:cNvGraphicFramePr>
          <p:nvPr/>
        </p:nvGraphicFramePr>
        <p:xfrm>
          <a:off x="1600200" y="4876802"/>
          <a:ext cx="5737225" cy="1981198"/>
        </p:xfrm>
        <a:graphic>
          <a:graphicData uri="http://schemas.openxmlformats.org/drawingml/2006/table">
            <a:tbl>
              <a:tblPr/>
              <a:tblGrid>
                <a:gridCol w="3897838"/>
                <a:gridCol w="910251"/>
                <a:gridCol w="929136"/>
              </a:tblGrid>
              <a:tr h="261997">
                <a:tc>
                  <a:txBody>
                    <a:bodyPr/>
                    <a:lstStyle/>
                    <a:p>
                      <a:pPr marL="0" marR="0" algn="ctr">
                        <a:lnSpc>
                          <a:spcPct val="100000"/>
                        </a:lnSpc>
                        <a:spcBef>
                          <a:spcPts val="0"/>
                        </a:spcBef>
                        <a:spcAft>
                          <a:spcPts val="0"/>
                        </a:spcAft>
                      </a:pPr>
                      <a:r>
                        <a:rPr lang="en-US" sz="1400" dirty="0">
                          <a:solidFill>
                            <a:srgbClr val="000000"/>
                          </a:solidFill>
                          <a:latin typeface="Times New Roman"/>
                          <a:ea typeface="Times New Roman"/>
                          <a:cs typeface="Times New Roman"/>
                        </a:rPr>
                        <a:t>Property</a:t>
                      </a:r>
                      <a:endParaRPr lang="en-US" sz="1400" dirty="0">
                        <a:latin typeface="Times New Roman"/>
                        <a:ea typeface="Times New Roman"/>
                        <a:cs typeface="Times New Roman"/>
                      </a:endParaRPr>
                    </a:p>
                  </a:txBody>
                  <a:tcPr marL="68580" marR="68580" marT="0" marB="0" anchor="b">
                    <a:lnL>
                      <a:noFill/>
                    </a:lnL>
                    <a:lnR>
                      <a:noFill/>
                    </a:lnR>
                    <a:lnT>
                      <a:noFill/>
                    </a:lnT>
                    <a:lnB w="28575" cap="flat" cmpd="dbl" algn="ctr">
                      <a:solidFill>
                        <a:srgbClr val="000000"/>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Value</a:t>
                      </a:r>
                      <a:endParaRPr lang="en-US" sz="1400">
                        <a:latin typeface="Times New Roman"/>
                        <a:ea typeface="Times New Roman"/>
                        <a:cs typeface="Times New Roman"/>
                      </a:endParaRPr>
                    </a:p>
                  </a:txBody>
                  <a:tcPr marL="68580" marR="68580" marT="0" marB="0" anchor="b">
                    <a:lnL>
                      <a:noFill/>
                    </a:lnL>
                    <a:lnR>
                      <a:noFill/>
                    </a:lnR>
                    <a:lnT>
                      <a:noFill/>
                    </a:lnT>
                    <a:lnB w="28575" cap="flat" cmpd="dbl" algn="ctr">
                      <a:solidFill>
                        <a:srgbClr val="000000"/>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Unit</a:t>
                      </a:r>
                      <a:endParaRPr lang="en-US" sz="1400">
                        <a:latin typeface="Times New Roman"/>
                        <a:ea typeface="Times New Roman"/>
                        <a:cs typeface="Times New Roman"/>
                      </a:endParaRPr>
                    </a:p>
                  </a:txBody>
                  <a:tcPr marL="68580" marR="68580" marT="0" marB="0" anchor="b">
                    <a:lnL>
                      <a:noFill/>
                    </a:lnL>
                    <a:lnR>
                      <a:noFill/>
                    </a:lnR>
                    <a:lnT>
                      <a:noFill/>
                    </a:lnT>
                    <a:lnB w="28575" cap="flat" cmpd="dbl" algn="ctr">
                      <a:solidFill>
                        <a:srgbClr val="000000"/>
                      </a:solidFill>
                      <a:prstDash val="solid"/>
                      <a:round/>
                      <a:headEnd type="none" w="med" len="med"/>
                      <a:tailEnd type="none" w="med" len="med"/>
                    </a:lnB>
                  </a:tcPr>
                </a:tc>
              </a:tr>
              <a:tr h="261997">
                <a:tc>
                  <a:txBody>
                    <a:bodyPr/>
                    <a:lstStyle/>
                    <a:p>
                      <a:pPr marL="0" marR="0">
                        <a:lnSpc>
                          <a:spcPct val="100000"/>
                        </a:lnSpc>
                        <a:spcBef>
                          <a:spcPts val="0"/>
                        </a:spcBef>
                        <a:spcAft>
                          <a:spcPts val="0"/>
                        </a:spcAft>
                      </a:pPr>
                      <a:r>
                        <a:rPr lang="en-US" sz="1400">
                          <a:solidFill>
                            <a:srgbClr val="000000"/>
                          </a:solidFill>
                          <a:latin typeface="Times New Roman"/>
                          <a:ea typeface="Times New Roman"/>
                          <a:cs typeface="Times New Roman"/>
                        </a:rPr>
                        <a:t>B-N Covalent Bond Energy</a:t>
                      </a:r>
                      <a:endParaRPr lang="en-US" sz="1400">
                        <a:latin typeface="Times New Roman"/>
                        <a:ea typeface="Times New Roman"/>
                        <a:cs typeface="Times New Roman"/>
                      </a:endParaRPr>
                    </a:p>
                  </a:txBody>
                  <a:tcPr marL="68580" marR="68580" marT="0" marB="0" anchor="b">
                    <a:lnL>
                      <a:noFill/>
                    </a:lnL>
                    <a:lnR>
                      <a:noFill/>
                    </a:lnR>
                    <a:lnT w="28575" cap="flat" cmpd="dbl" algn="ctr">
                      <a:solidFill>
                        <a:srgbClr val="000000"/>
                      </a:solidFill>
                      <a:prstDash val="solid"/>
                      <a:round/>
                      <a:headEnd type="none" w="med" len="med"/>
                      <a:tailEnd type="none" w="med" len="med"/>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3.9</a:t>
                      </a:r>
                      <a:endParaRPr lang="en-US" sz="1400">
                        <a:latin typeface="Times New Roman"/>
                        <a:ea typeface="Times New Roman"/>
                        <a:cs typeface="Times New Roman"/>
                      </a:endParaRPr>
                    </a:p>
                  </a:txBody>
                  <a:tcPr marL="68580" marR="68580" marT="0" marB="0" anchor="b">
                    <a:lnL>
                      <a:noFill/>
                    </a:lnL>
                    <a:lnR>
                      <a:noFill/>
                    </a:lnR>
                    <a:lnT w="28575" cap="flat" cmpd="dbl" algn="ctr">
                      <a:solidFill>
                        <a:srgbClr val="000000"/>
                      </a:solidFill>
                      <a:prstDash val="solid"/>
                      <a:round/>
                      <a:headEnd type="none" w="med" len="med"/>
                      <a:tailEnd type="none" w="med" len="med"/>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eV/bond</a:t>
                      </a:r>
                      <a:endParaRPr lang="en-US" sz="1400">
                        <a:latin typeface="Times New Roman"/>
                        <a:ea typeface="Times New Roman"/>
                        <a:cs typeface="Times New Roman"/>
                      </a:endParaRPr>
                    </a:p>
                  </a:txBody>
                  <a:tcPr marL="68580" marR="68580" marT="0" marB="0" anchor="b">
                    <a:lnL>
                      <a:noFill/>
                    </a:lnL>
                    <a:lnR>
                      <a:noFill/>
                    </a:lnR>
                    <a:lnT w="28575" cap="flat" cmpd="dbl" algn="ctr">
                      <a:solidFill>
                        <a:srgbClr val="000000"/>
                      </a:solidFill>
                      <a:prstDash val="solid"/>
                      <a:round/>
                      <a:headEnd type="none" w="med" len="med"/>
                      <a:tailEnd type="none" w="med" len="med"/>
                    </a:lnT>
                    <a:lnB>
                      <a:noFill/>
                    </a:lnB>
                  </a:tcPr>
                </a:tc>
              </a:tr>
              <a:tr h="249521">
                <a:tc>
                  <a:txBody>
                    <a:bodyPr/>
                    <a:lstStyle/>
                    <a:p>
                      <a:pPr marL="0" marR="0">
                        <a:lnSpc>
                          <a:spcPct val="100000"/>
                        </a:lnSpc>
                        <a:spcBef>
                          <a:spcPts val="0"/>
                        </a:spcBef>
                        <a:spcAft>
                          <a:spcPts val="0"/>
                        </a:spcAft>
                      </a:pPr>
                      <a:r>
                        <a:rPr lang="en-US" sz="1400">
                          <a:solidFill>
                            <a:srgbClr val="000000"/>
                          </a:solidFill>
                          <a:latin typeface="Times New Roman"/>
                          <a:ea typeface="Times New Roman"/>
                          <a:cs typeface="Times New Roman"/>
                        </a:rPr>
                        <a:t>Thermal Energy of HP BN at 1000K</a:t>
                      </a:r>
                      <a:endParaRPr lang="en-US" sz="1400">
                        <a:latin typeface="Times New Roman"/>
                        <a:ea typeface="Times New Roman"/>
                        <a:cs typeface="Times New Roman"/>
                      </a:endParaRPr>
                    </a:p>
                  </a:txBody>
                  <a:tcPr marL="68580" marR="68580"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0.1</a:t>
                      </a:r>
                      <a:endParaRPr lang="en-US" sz="1400">
                        <a:latin typeface="Times New Roman"/>
                        <a:ea typeface="Times New Roman"/>
                        <a:cs typeface="Times New Roman"/>
                      </a:endParaRPr>
                    </a:p>
                  </a:txBody>
                  <a:tcPr marL="68580" marR="68580"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eV/atom</a:t>
                      </a:r>
                      <a:endParaRPr lang="en-US" sz="1400">
                        <a:latin typeface="Times New Roman"/>
                        <a:ea typeface="Times New Roman"/>
                        <a:cs typeface="Times New Roman"/>
                      </a:endParaRPr>
                    </a:p>
                  </a:txBody>
                  <a:tcPr marL="68580" marR="68580" marT="0" marB="0" anchor="b">
                    <a:lnL>
                      <a:noFill/>
                    </a:lnL>
                    <a:lnR>
                      <a:noFill/>
                    </a:lnR>
                    <a:lnT>
                      <a:noFill/>
                    </a:lnT>
                    <a:lnB>
                      <a:noFill/>
                    </a:lnB>
                  </a:tcPr>
                </a:tc>
              </a:tr>
              <a:tr h="479081">
                <a:tc>
                  <a:txBody>
                    <a:bodyPr/>
                    <a:lstStyle/>
                    <a:p>
                      <a:pPr marL="0" marR="0">
                        <a:lnSpc>
                          <a:spcPct val="100000"/>
                        </a:lnSpc>
                        <a:spcBef>
                          <a:spcPts val="0"/>
                        </a:spcBef>
                        <a:spcAft>
                          <a:spcPts val="0"/>
                        </a:spcAft>
                      </a:pPr>
                      <a:r>
                        <a:rPr lang="en-US" sz="1400" dirty="0">
                          <a:solidFill>
                            <a:srgbClr val="000000"/>
                          </a:solidFill>
                          <a:latin typeface="Times New Roman"/>
                          <a:ea typeface="Times New Roman"/>
                          <a:cs typeface="Times New Roman"/>
                        </a:rPr>
                        <a:t>Average elastic strain energy of HP BN at 45 MPa average load.</a:t>
                      </a:r>
                      <a:endParaRPr lang="en-US" sz="1400" dirty="0">
                        <a:latin typeface="Times New Roman"/>
                        <a:ea typeface="Times New Roman"/>
                        <a:cs typeface="Times New Roman"/>
                      </a:endParaRPr>
                    </a:p>
                  </a:txBody>
                  <a:tcPr marL="68580" marR="68580"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1.6</a:t>
                      </a:r>
                      <a:r>
                        <a:rPr lang="en-US" sz="1400">
                          <a:latin typeface="Times New Roman"/>
                          <a:ea typeface="Times New Roman"/>
                          <a:cs typeface="Times New Roman"/>
                        </a:rPr>
                        <a:t>×</a:t>
                      </a:r>
                      <a:r>
                        <a:rPr lang="en-US" sz="1400">
                          <a:solidFill>
                            <a:srgbClr val="000000"/>
                          </a:solidFill>
                          <a:latin typeface="Times New Roman"/>
                          <a:ea typeface="Times New Roman"/>
                          <a:cs typeface="Times New Roman"/>
                        </a:rPr>
                        <a:t>10</a:t>
                      </a:r>
                      <a:r>
                        <a:rPr lang="en-US" sz="1400" baseline="30000">
                          <a:solidFill>
                            <a:srgbClr val="000000"/>
                          </a:solidFill>
                          <a:latin typeface="Times New Roman"/>
                          <a:ea typeface="Times New Roman"/>
                          <a:cs typeface="Times New Roman"/>
                        </a:rPr>
                        <a:t>-6</a:t>
                      </a:r>
                      <a:endParaRPr lang="en-US" sz="1400">
                        <a:latin typeface="Times New Roman"/>
                        <a:ea typeface="Times New Roman"/>
                        <a:cs typeface="Times New Roman"/>
                      </a:endParaRPr>
                    </a:p>
                  </a:txBody>
                  <a:tcPr marL="68580" marR="68580"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eV/atom</a:t>
                      </a:r>
                      <a:endParaRPr lang="en-US" sz="1400">
                        <a:latin typeface="Times New Roman"/>
                        <a:ea typeface="Times New Roman"/>
                        <a:cs typeface="Times New Roman"/>
                      </a:endParaRPr>
                    </a:p>
                  </a:txBody>
                  <a:tcPr marL="68580" marR="68580" marT="0" marB="0" anchor="b">
                    <a:lnL>
                      <a:noFill/>
                    </a:lnL>
                    <a:lnR>
                      <a:noFill/>
                    </a:lnR>
                    <a:lnT>
                      <a:noFill/>
                    </a:lnT>
                    <a:lnB>
                      <a:noFill/>
                    </a:lnB>
                  </a:tcPr>
                </a:tc>
              </a:tr>
              <a:tr h="479081">
                <a:tc>
                  <a:txBody>
                    <a:bodyPr/>
                    <a:lstStyle/>
                    <a:p>
                      <a:pPr marL="0" marR="0">
                        <a:lnSpc>
                          <a:spcPct val="100000"/>
                        </a:lnSpc>
                        <a:spcBef>
                          <a:spcPts val="0"/>
                        </a:spcBef>
                        <a:spcAft>
                          <a:spcPts val="0"/>
                        </a:spcAft>
                      </a:pPr>
                      <a:r>
                        <a:rPr lang="en-US" sz="1400" dirty="0">
                          <a:solidFill>
                            <a:srgbClr val="000000"/>
                          </a:solidFill>
                          <a:latin typeface="Times New Roman"/>
                          <a:ea typeface="Times New Roman"/>
                          <a:cs typeface="Times New Roman"/>
                        </a:rPr>
                        <a:t>Threshold energy below which no appreciable atomic sputtering is detectable. </a:t>
                      </a:r>
                      <a:endParaRPr lang="en-US" sz="1400" dirty="0">
                        <a:latin typeface="Times New Roman"/>
                        <a:ea typeface="Times New Roman"/>
                        <a:cs typeface="Times New Roman"/>
                      </a:endParaRPr>
                    </a:p>
                  </a:txBody>
                  <a:tcPr marL="68580" marR="68580"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18</a:t>
                      </a:r>
                      <a:endParaRPr lang="en-US" sz="1400">
                        <a:latin typeface="Times New Roman"/>
                        <a:ea typeface="Times New Roman"/>
                        <a:cs typeface="Times New Roman"/>
                      </a:endParaRPr>
                    </a:p>
                  </a:txBody>
                  <a:tcPr marL="68580" marR="68580"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eV/ion</a:t>
                      </a:r>
                      <a:endParaRPr lang="en-US" sz="1400">
                        <a:latin typeface="Times New Roman"/>
                        <a:ea typeface="Times New Roman"/>
                        <a:cs typeface="Times New Roman"/>
                      </a:endParaRPr>
                    </a:p>
                  </a:txBody>
                  <a:tcPr marL="68580" marR="68580" marT="0" marB="0" anchor="b">
                    <a:lnL>
                      <a:noFill/>
                    </a:lnL>
                    <a:lnR>
                      <a:noFill/>
                    </a:lnR>
                    <a:lnT>
                      <a:noFill/>
                    </a:lnT>
                    <a:lnB>
                      <a:noFill/>
                    </a:lnB>
                  </a:tcPr>
                </a:tc>
              </a:tr>
              <a:tr h="249521">
                <a:tc>
                  <a:txBody>
                    <a:bodyPr/>
                    <a:lstStyle/>
                    <a:p>
                      <a:pPr marL="0" marR="0">
                        <a:lnSpc>
                          <a:spcPct val="100000"/>
                        </a:lnSpc>
                        <a:spcBef>
                          <a:spcPts val="0"/>
                        </a:spcBef>
                        <a:spcAft>
                          <a:spcPts val="0"/>
                        </a:spcAft>
                      </a:pPr>
                      <a:r>
                        <a:rPr lang="en-US" sz="1400">
                          <a:solidFill>
                            <a:srgbClr val="000000"/>
                          </a:solidFill>
                          <a:latin typeface="Times New Roman"/>
                          <a:ea typeface="Times New Roman"/>
                          <a:cs typeface="Times New Roman"/>
                        </a:rPr>
                        <a:t>Ion energies in HETs</a:t>
                      </a:r>
                      <a:endParaRPr lang="en-US" sz="1400">
                        <a:latin typeface="Times New Roman"/>
                        <a:ea typeface="Times New Roman"/>
                        <a:cs typeface="Times New Roman"/>
                      </a:endParaRPr>
                    </a:p>
                  </a:txBody>
                  <a:tcPr marL="68580" marR="68580"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a:solidFill>
                            <a:srgbClr val="000000"/>
                          </a:solidFill>
                          <a:latin typeface="Times New Roman"/>
                          <a:ea typeface="Times New Roman"/>
                          <a:cs typeface="Times New Roman"/>
                        </a:rPr>
                        <a:t>200-400</a:t>
                      </a:r>
                      <a:endParaRPr lang="en-US" sz="1400">
                        <a:latin typeface="Times New Roman"/>
                        <a:ea typeface="Times New Roman"/>
                        <a:cs typeface="Times New Roman"/>
                      </a:endParaRPr>
                    </a:p>
                  </a:txBody>
                  <a:tcPr marL="68580" marR="68580" marT="0" marB="0" anchor="b">
                    <a:lnL>
                      <a:noFill/>
                    </a:lnL>
                    <a:lnR>
                      <a:noFill/>
                    </a:lnR>
                    <a:lnT>
                      <a:noFill/>
                    </a:lnT>
                    <a:lnB>
                      <a:noFill/>
                    </a:lnB>
                  </a:tcPr>
                </a:tc>
                <a:tc>
                  <a:txBody>
                    <a:bodyPr/>
                    <a:lstStyle/>
                    <a:p>
                      <a:pPr marL="0" marR="0" algn="ctr">
                        <a:lnSpc>
                          <a:spcPct val="100000"/>
                        </a:lnSpc>
                        <a:spcBef>
                          <a:spcPts val="0"/>
                        </a:spcBef>
                        <a:spcAft>
                          <a:spcPts val="0"/>
                        </a:spcAft>
                      </a:pPr>
                      <a:r>
                        <a:rPr lang="en-US" sz="1400" dirty="0">
                          <a:solidFill>
                            <a:srgbClr val="000000"/>
                          </a:solidFill>
                          <a:latin typeface="Times New Roman"/>
                          <a:ea typeface="Times New Roman"/>
                          <a:cs typeface="Times New Roman"/>
                        </a:rPr>
                        <a:t>eV/ion</a:t>
                      </a:r>
                      <a:endParaRPr lang="en-US" sz="1400" dirty="0">
                        <a:latin typeface="Times New Roman"/>
                        <a:ea typeface="Times New Roman"/>
                        <a:cs typeface="Times New Roman"/>
                      </a:endParaRPr>
                    </a:p>
                  </a:txBody>
                  <a:tcPr marL="68580" marR="68580" marT="0" marB="0" anchor="b">
                    <a:lnL>
                      <a:noFill/>
                    </a:lnL>
                    <a:lnR>
                      <a:noFill/>
                    </a:lnR>
                    <a:lnT>
                      <a:noFill/>
                    </a:lnT>
                    <a:lnB>
                      <a:noFill/>
                    </a:lnB>
                  </a:tcPr>
                </a:tc>
              </a:tr>
            </a:tbl>
          </a:graphicData>
        </a:graphic>
      </p:graphicFrame>
      <p:sp>
        <p:nvSpPr>
          <p:cNvPr id="6" name="TextBox 5"/>
          <p:cNvSpPr txBox="1"/>
          <p:nvPr/>
        </p:nvSpPr>
        <p:spPr>
          <a:xfrm>
            <a:off x="1524000" y="4572002"/>
            <a:ext cx="5864106"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Energy scales of atomic sputtering, thermal, and mechanical strain energy</a:t>
            </a:r>
          </a:p>
        </p:txBody>
      </p:sp>
    </p:spTree>
    <p:extLst>
      <p:ext uri="{BB962C8B-B14F-4D97-AF65-F5344CB8AC3E}">
        <p14:creationId xmlns:p14="http://schemas.microsoft.com/office/powerpoint/2010/main" xmlns="" val="322153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5</a:t>
            </a:fld>
            <a:endParaRPr lang="en-US" dirty="0"/>
          </a:p>
        </p:txBody>
      </p:sp>
      <p:sp>
        <p:nvSpPr>
          <p:cNvPr id="4" name="Content Placeholder 3"/>
          <p:cNvSpPr>
            <a:spLocks noGrp="1"/>
          </p:cNvSpPr>
          <p:nvPr>
            <p:ph idx="1"/>
          </p:nvPr>
        </p:nvSpPr>
        <p:spPr>
          <a:xfrm>
            <a:off x="0" y="952500"/>
            <a:ext cx="4724400" cy="5624043"/>
          </a:xfrm>
        </p:spPr>
        <p:txBody>
          <a:bodyPr/>
          <a:lstStyle/>
          <a:p>
            <a:r>
              <a:rPr lang="en-US" sz="2400" dirty="0" smtClean="0"/>
              <a:t>Life Limiting Mechanisms for HETS:</a:t>
            </a:r>
          </a:p>
          <a:p>
            <a:pPr lvl="1"/>
            <a:r>
              <a:rPr lang="en-US" sz="2400" dirty="0" smtClean="0"/>
              <a:t>HETs can fail suddenly</a:t>
            </a:r>
          </a:p>
          <a:p>
            <a:pPr lvl="2"/>
            <a:r>
              <a:rPr lang="en-US" sz="2000" dirty="0" smtClean="0"/>
              <a:t>Thermal Shock</a:t>
            </a:r>
          </a:p>
          <a:p>
            <a:pPr lvl="2"/>
            <a:r>
              <a:rPr lang="en-US" sz="2000" dirty="0" smtClean="0"/>
              <a:t>Cathode Failure</a:t>
            </a:r>
          </a:p>
          <a:p>
            <a:pPr lvl="1"/>
            <a:endParaRPr lang="en-US" sz="2400" dirty="0" smtClean="0"/>
          </a:p>
          <a:p>
            <a:pPr lvl="1"/>
            <a:r>
              <a:rPr lang="en-US" sz="2400" dirty="0" smtClean="0"/>
              <a:t>Properly designed HETs fail gradually</a:t>
            </a:r>
          </a:p>
          <a:p>
            <a:pPr lvl="2"/>
            <a:r>
              <a:rPr lang="en-US" sz="2000" dirty="0" smtClean="0"/>
              <a:t>Ceramic (boron nitride or borosil) shields magnetic circuit, is eroded over time</a:t>
            </a:r>
          </a:p>
          <a:p>
            <a:pPr lvl="2"/>
            <a:r>
              <a:rPr lang="en-US" sz="2000" dirty="0" smtClean="0"/>
              <a:t>Ions are created in last 1-2cm of channel</a:t>
            </a:r>
          </a:p>
          <a:p>
            <a:pPr lvl="2"/>
            <a:r>
              <a:rPr lang="en-US" sz="2000" dirty="0" smtClean="0"/>
              <a:t>Ions are accelerated, E&gt;50 eV -&gt;  sputtering of wall material</a:t>
            </a:r>
          </a:p>
          <a:p>
            <a:pPr lvl="2"/>
            <a:endParaRPr lang="en-US" sz="1800" dirty="0"/>
          </a:p>
        </p:txBody>
      </p:sp>
      <p:pic>
        <p:nvPicPr>
          <p:cNvPr id="5" name="Picture 1"/>
          <p:cNvPicPr>
            <a:picLocks noChangeAspect="1" noChangeArrowheads="1"/>
          </p:cNvPicPr>
          <p:nvPr/>
        </p:nvPicPr>
        <p:blipFill>
          <a:blip r:embed="rId3" cstate="print"/>
          <a:srcRect/>
          <a:stretch>
            <a:fillRect/>
          </a:stretch>
        </p:blipFill>
        <p:spPr bwMode="auto">
          <a:xfrm>
            <a:off x="4762500" y="2019300"/>
            <a:ext cx="4310205" cy="2678630"/>
          </a:xfrm>
          <a:prstGeom prst="rect">
            <a:avLst/>
          </a:prstGeom>
          <a:noFill/>
          <a:ln w="9525">
            <a:noFill/>
            <a:miter lim="800000"/>
            <a:headEnd/>
            <a:tailEnd/>
          </a:ln>
        </p:spPr>
      </p:pic>
      <p:sp>
        <p:nvSpPr>
          <p:cNvPr id="6" name="TextBox 5"/>
          <p:cNvSpPr txBox="1"/>
          <p:nvPr/>
        </p:nvSpPr>
        <p:spPr>
          <a:xfrm>
            <a:off x="5219700" y="4838700"/>
            <a:ext cx="3570016" cy="307777"/>
          </a:xfrm>
          <a:prstGeom prst="rect">
            <a:avLst/>
          </a:prstGeom>
          <a:noFill/>
        </p:spPr>
        <p:txBody>
          <a:bodyPr wrap="none" rtlCol="0">
            <a:spAutoFit/>
          </a:bodyPr>
          <a:lstStyle/>
          <a:p>
            <a:pPr algn="ctr"/>
            <a:r>
              <a:rPr lang="en-US" sz="1400" b="1" dirty="0" smtClean="0">
                <a:latin typeface="Times" pitchFamily="18" charset="0"/>
                <a:cs typeface="Times" pitchFamily="18" charset="0"/>
              </a:rPr>
              <a:t>Erosion process in a HET discharge channel</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Derivation of Expected Time-Constant of Amplification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50</a:t>
            </a:fld>
            <a:endParaRPr lang="en-US" dirty="0"/>
          </a:p>
        </p:txBody>
      </p:sp>
      <p:sp>
        <p:nvSpPr>
          <p:cNvPr id="4" name="Content Placeholder 3"/>
          <p:cNvSpPr>
            <a:spLocks noGrp="1"/>
          </p:cNvSpPr>
          <p:nvPr>
            <p:ph idx="1"/>
          </p:nvPr>
        </p:nvSpPr>
        <p:spPr/>
        <p:txBody>
          <a:bodyPr/>
          <a:lstStyle/>
          <a:p>
            <a:r>
              <a:rPr lang="en-US" dirty="0" smtClean="0"/>
              <a:t>Kinetic constant </a:t>
            </a:r>
            <a:r>
              <a:rPr lang="en-US" i="1" dirty="0" smtClean="0"/>
              <a:t>M</a:t>
            </a:r>
            <a:r>
              <a:rPr lang="en-US" dirty="0" smtClean="0"/>
              <a:t> of instability turns out to be important:</a:t>
            </a:r>
            <a:endParaRPr lang="en-US" dirty="0"/>
          </a:p>
        </p:txBody>
      </p:sp>
      <p:graphicFrame>
        <p:nvGraphicFramePr>
          <p:cNvPr id="96258" name="Object 2"/>
          <p:cNvGraphicFramePr>
            <a:graphicFrameLocks noChangeAspect="1"/>
          </p:cNvGraphicFramePr>
          <p:nvPr/>
        </p:nvGraphicFramePr>
        <p:xfrm>
          <a:off x="876300" y="1257300"/>
          <a:ext cx="7124700" cy="685067"/>
        </p:xfrm>
        <a:graphic>
          <a:graphicData uri="http://schemas.openxmlformats.org/presentationml/2006/ole">
            <p:oleObj spid="_x0000_s96258" name="Document" r:id="rId4" imgW="5485703" imgH="527233" progId="Word.Document.12">
              <p:embed/>
            </p:oleObj>
          </a:graphicData>
        </a:graphic>
      </p:graphicFrame>
      <p:graphicFrame>
        <p:nvGraphicFramePr>
          <p:cNvPr id="96261" name="Object 5"/>
          <p:cNvGraphicFramePr>
            <a:graphicFrameLocks noChangeAspect="1"/>
          </p:cNvGraphicFramePr>
          <p:nvPr/>
        </p:nvGraphicFramePr>
        <p:xfrm>
          <a:off x="1371600" y="2171700"/>
          <a:ext cx="6705600" cy="719844"/>
        </p:xfrm>
        <a:graphic>
          <a:graphicData uri="http://schemas.openxmlformats.org/presentationml/2006/ole">
            <p:oleObj spid="_x0000_s96261" name="Document" r:id="rId5" imgW="5485703" imgH="589260" progId="Word.Document.12">
              <p:embed/>
            </p:oleObj>
          </a:graphicData>
        </a:graphic>
      </p:graphicFrame>
      <p:graphicFrame>
        <p:nvGraphicFramePr>
          <p:cNvPr id="96262" name="Object 6"/>
          <p:cNvGraphicFramePr>
            <a:graphicFrameLocks noChangeAspect="1"/>
          </p:cNvGraphicFramePr>
          <p:nvPr/>
        </p:nvGraphicFramePr>
        <p:xfrm>
          <a:off x="876300" y="3276600"/>
          <a:ext cx="6803810" cy="647700"/>
        </p:xfrm>
        <a:graphic>
          <a:graphicData uri="http://schemas.openxmlformats.org/presentationml/2006/ole">
            <p:oleObj spid="_x0000_s96262" name="Document" r:id="rId6" imgW="5485703" imgH="521823" progId="Word.Document.12">
              <p:embed/>
            </p:oleObj>
          </a:graphicData>
        </a:graphic>
      </p:graphicFrame>
      <p:graphicFrame>
        <p:nvGraphicFramePr>
          <p:cNvPr id="96263" name="Object 7"/>
          <p:cNvGraphicFramePr>
            <a:graphicFrameLocks noChangeAspect="1"/>
          </p:cNvGraphicFramePr>
          <p:nvPr/>
        </p:nvGraphicFramePr>
        <p:xfrm>
          <a:off x="762000" y="4914900"/>
          <a:ext cx="7189076" cy="800100"/>
        </p:xfrm>
        <a:graphic>
          <a:graphicData uri="http://schemas.openxmlformats.org/presentationml/2006/ole">
            <p:oleObj spid="_x0000_s96263" name="Document" r:id="rId7" imgW="5485703" imgH="552837" progId="Word.Document.12">
              <p:embed/>
            </p:oleObj>
          </a:graphicData>
        </a:graphic>
      </p:graphicFrame>
      <p:sp>
        <p:nvSpPr>
          <p:cNvPr id="15" name="TextBox 14"/>
          <p:cNvSpPr txBox="1"/>
          <p:nvPr/>
        </p:nvSpPr>
        <p:spPr>
          <a:xfrm>
            <a:off x="723900" y="1828800"/>
            <a:ext cx="7428637"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Sputtering rate equation: Sputtering cost modified by strain and surface energy perturbations.</a:t>
            </a:r>
          </a:p>
        </p:txBody>
      </p:sp>
      <p:sp>
        <p:nvSpPr>
          <p:cNvPr id="16" name="TextBox 15"/>
          <p:cNvSpPr txBox="1"/>
          <p:nvPr/>
        </p:nvSpPr>
        <p:spPr>
          <a:xfrm>
            <a:off x="1317372" y="2933700"/>
            <a:ext cx="6394123"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Average unmodified sputtering yield equation: Energy cost to sputter volume is </a:t>
            </a:r>
            <a:r>
              <a:rPr lang="el-GR" sz="1400" b="1" dirty="0" smtClean="0">
                <a:latin typeface="Calibri"/>
                <a:cs typeface="Times New Roman" pitchFamily="18" charset="0"/>
              </a:rPr>
              <a:t>α</a:t>
            </a:r>
            <a:r>
              <a:rPr lang="en-US" sz="1400" b="1" dirty="0" smtClean="0">
                <a:latin typeface="Calibri"/>
                <a:cs typeface="Times New Roman" pitchFamily="18" charset="0"/>
              </a:rPr>
              <a:t>.</a:t>
            </a:r>
            <a:endParaRPr lang="en-US" sz="1400" b="1" dirty="0" smtClean="0">
              <a:latin typeface="Times New Roman" pitchFamily="18" charset="0"/>
              <a:cs typeface="Times New Roman" pitchFamily="18" charset="0"/>
            </a:endParaRPr>
          </a:p>
        </p:txBody>
      </p:sp>
      <p:sp>
        <p:nvSpPr>
          <p:cNvPr id="17" name="TextBox 16"/>
          <p:cNvSpPr txBox="1"/>
          <p:nvPr/>
        </p:nvSpPr>
        <p:spPr>
          <a:xfrm>
            <a:off x="2825097" y="4419600"/>
            <a:ext cx="3410935"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Average strain energy present in material.</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Derivation of Expected Time-Constant of Amplification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51</a:t>
            </a:fld>
            <a:endParaRPr lang="en-US" dirty="0"/>
          </a:p>
        </p:txBody>
      </p:sp>
      <p:sp>
        <p:nvSpPr>
          <p:cNvPr id="4" name="Content Placeholder 3"/>
          <p:cNvSpPr>
            <a:spLocks noGrp="1"/>
          </p:cNvSpPr>
          <p:nvPr>
            <p:ph idx="1"/>
          </p:nvPr>
        </p:nvSpPr>
        <p:spPr/>
        <p:txBody>
          <a:bodyPr/>
          <a:lstStyle/>
          <a:p>
            <a:r>
              <a:rPr lang="en-US" dirty="0" smtClean="0"/>
              <a:t>Linearization and separation of average and variational sputtering rate:</a:t>
            </a:r>
            <a:endParaRPr lang="en-US" dirty="0"/>
          </a:p>
        </p:txBody>
      </p:sp>
      <p:graphicFrame>
        <p:nvGraphicFramePr>
          <p:cNvPr id="97283" name="Object 3"/>
          <p:cNvGraphicFramePr>
            <a:graphicFrameLocks noChangeAspect="1"/>
          </p:cNvGraphicFramePr>
          <p:nvPr/>
        </p:nvGraphicFramePr>
        <p:xfrm>
          <a:off x="419100" y="1866900"/>
          <a:ext cx="8496299" cy="816196"/>
        </p:xfrm>
        <a:graphic>
          <a:graphicData uri="http://schemas.openxmlformats.org/presentationml/2006/ole">
            <p:oleObj spid="_x0000_s97283" name="Document" r:id="rId3" imgW="5485703" imgH="527233" progId="Word.Document.12">
              <p:embed/>
            </p:oleObj>
          </a:graphicData>
        </a:graphic>
      </p:graphicFrame>
      <p:graphicFrame>
        <p:nvGraphicFramePr>
          <p:cNvPr id="97284" name="Object 4"/>
          <p:cNvGraphicFramePr>
            <a:graphicFrameLocks noChangeAspect="1"/>
          </p:cNvGraphicFramePr>
          <p:nvPr/>
        </p:nvGraphicFramePr>
        <p:xfrm>
          <a:off x="685800" y="3048000"/>
          <a:ext cx="7881870" cy="1295400"/>
        </p:xfrm>
        <a:graphic>
          <a:graphicData uri="http://schemas.openxmlformats.org/presentationml/2006/ole">
            <p:oleObj spid="_x0000_s97284" name="Document" r:id="rId4" imgW="5485703" imgH="901921" progId="Word.Document.12">
              <p:embed/>
            </p:oleObj>
          </a:graphicData>
        </a:graphic>
      </p:graphicFrame>
      <p:sp>
        <p:nvSpPr>
          <p:cNvPr id="8" name="TextBox 7"/>
          <p:cNvSpPr txBox="1"/>
          <p:nvPr/>
        </p:nvSpPr>
        <p:spPr>
          <a:xfrm>
            <a:off x="1797427" y="1524000"/>
            <a:ext cx="5513048"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Linearization of average and variational (local) sputtering yield rates.</a:t>
            </a:r>
          </a:p>
        </p:txBody>
      </p:sp>
      <p:sp>
        <p:nvSpPr>
          <p:cNvPr id="9" name="TextBox 8"/>
          <p:cNvSpPr txBox="1"/>
          <p:nvPr/>
        </p:nvSpPr>
        <p:spPr>
          <a:xfrm>
            <a:off x="1679077" y="2667000"/>
            <a:ext cx="5368777"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Separated linearization into average rate and variational rate terms.</a:t>
            </a:r>
          </a:p>
        </p:txBody>
      </p:sp>
      <p:sp>
        <p:nvSpPr>
          <p:cNvPr id="10" name="Oval 9"/>
          <p:cNvSpPr/>
          <p:nvPr/>
        </p:nvSpPr>
        <p:spPr bwMode="auto">
          <a:xfrm>
            <a:off x="2286000" y="3467100"/>
            <a:ext cx="1028700" cy="838200"/>
          </a:xfrm>
          <a:prstGeom prst="ellipse">
            <a:avLst/>
          </a:prstGeom>
          <a:noFill/>
          <a:ln w="12700" cap="flat" cmpd="sng" algn="ctr">
            <a:solidFill>
              <a:srgbClr val="FF0000"/>
            </a:solidFill>
            <a:prstDash val="solid"/>
            <a:round/>
            <a:headEnd type="none" w="med" len="med"/>
            <a:tailEnd type="none" w="med" len="med"/>
          </a:ln>
          <a:effectLst/>
        </p:spPr>
        <p:txBody>
          <a:bodyPr vert="horz" wrap="square" lIns="182880" tIns="182880" rIns="182880" bIns="18288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1" name="TextBox 10"/>
          <p:cNvSpPr txBox="1"/>
          <p:nvPr/>
        </p:nvSpPr>
        <p:spPr>
          <a:xfrm>
            <a:off x="1371600" y="4724400"/>
            <a:ext cx="6261586"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Identify this term with “kinetic constant” </a:t>
            </a:r>
            <a:r>
              <a:rPr lang="en-US" sz="1400" b="1" i="1" dirty="0" smtClean="0">
                <a:latin typeface="Times New Roman" pitchFamily="18" charset="0"/>
                <a:cs typeface="Times New Roman" pitchFamily="18" charset="0"/>
              </a:rPr>
              <a:t>M</a:t>
            </a:r>
            <a:r>
              <a:rPr lang="en-US" sz="1400" b="1" dirty="0" smtClean="0">
                <a:latin typeface="Times New Roman" pitchFamily="18" charset="0"/>
                <a:cs typeface="Times New Roman" pitchFamily="18" charset="0"/>
              </a:rPr>
              <a:t>, governing wavemode growth rate.</a:t>
            </a:r>
          </a:p>
        </p:txBody>
      </p:sp>
      <p:cxnSp>
        <p:nvCxnSpPr>
          <p:cNvPr id="13" name="Straight Arrow Connector 12"/>
          <p:cNvCxnSpPr/>
          <p:nvPr/>
        </p:nvCxnSpPr>
        <p:spPr bwMode="auto">
          <a:xfrm flipH="1" flipV="1">
            <a:off x="3124200" y="4038600"/>
            <a:ext cx="1562100" cy="762000"/>
          </a:xfrm>
          <a:prstGeom prst="straightConnector1">
            <a:avLst/>
          </a:prstGeom>
          <a:noFill/>
          <a:ln w="12700" cap="flat" cmpd="sng" algn="ctr">
            <a:solidFill>
              <a:srgbClr val="FF0000"/>
            </a:solidFill>
            <a:prstDash val="solid"/>
            <a:round/>
            <a:headEnd type="none" w="med" len="med"/>
            <a:tailEnd type="arrow"/>
          </a:ln>
          <a:effectLst/>
        </p:spPr>
      </p:cxnSp>
      <p:graphicFrame>
        <p:nvGraphicFramePr>
          <p:cNvPr id="97285" name="Object 5"/>
          <p:cNvGraphicFramePr>
            <a:graphicFrameLocks noChangeAspect="1"/>
          </p:cNvGraphicFramePr>
          <p:nvPr/>
        </p:nvGraphicFramePr>
        <p:xfrm>
          <a:off x="876300" y="5067300"/>
          <a:ext cx="7124700" cy="685800"/>
        </p:xfrm>
        <a:graphic>
          <a:graphicData uri="http://schemas.openxmlformats.org/presentationml/2006/ole">
            <p:oleObj spid="_x0000_s97285" name="Document" r:id="rId5" imgW="5485703" imgH="527233" progId="Word.Document.12">
              <p:embed/>
            </p:oleObj>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Derivation of Expected Time-Constant of Amplification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52</a:t>
            </a:fld>
            <a:endParaRPr lang="en-US" dirty="0"/>
          </a:p>
        </p:txBody>
      </p:sp>
      <p:sp>
        <p:nvSpPr>
          <p:cNvPr id="4" name="Content Placeholder 3"/>
          <p:cNvSpPr>
            <a:spLocks noGrp="1"/>
          </p:cNvSpPr>
          <p:nvPr>
            <p:ph idx="1"/>
          </p:nvPr>
        </p:nvSpPr>
        <p:spPr/>
        <p:txBody>
          <a:bodyPr/>
          <a:lstStyle/>
          <a:p>
            <a:r>
              <a:rPr lang="en-US" dirty="0" smtClean="0"/>
              <a:t>Estimation of Kinetic Constant M:</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Expression for growth rate of fastest growing wave:</a:t>
            </a:r>
          </a:p>
          <a:p>
            <a:endParaRPr lang="en-US" dirty="0" smtClean="0"/>
          </a:p>
          <a:p>
            <a:endParaRPr lang="en-US" dirty="0" smtClean="0"/>
          </a:p>
          <a:p>
            <a:endParaRPr lang="en-US" dirty="0" smtClean="0"/>
          </a:p>
          <a:p>
            <a:endParaRPr lang="en-US" dirty="0" smtClean="0"/>
          </a:p>
          <a:p>
            <a:r>
              <a:rPr lang="en-US" dirty="0" smtClean="0"/>
              <a:t>Estimates for time-constant of exponential growth are very large: 7x10</a:t>
            </a:r>
            <a:r>
              <a:rPr lang="en-US" baseline="30000" dirty="0" smtClean="0"/>
              <a:t>8</a:t>
            </a:r>
            <a:r>
              <a:rPr lang="en-US" dirty="0" smtClean="0"/>
              <a:t> to 6x10</a:t>
            </a:r>
            <a:r>
              <a:rPr lang="en-US" baseline="30000" dirty="0" smtClean="0"/>
              <a:t>12</a:t>
            </a:r>
            <a:r>
              <a:rPr lang="en-US" dirty="0" smtClean="0"/>
              <a:t> hrs depending on cost model. Much longer than 5-10 </a:t>
            </a:r>
            <a:r>
              <a:rPr lang="en-US" dirty="0" err="1" smtClean="0"/>
              <a:t>khr</a:t>
            </a:r>
            <a:r>
              <a:rPr lang="en-US" dirty="0" smtClean="0"/>
              <a:t> life test!</a:t>
            </a:r>
            <a:endParaRPr lang="en-US" dirty="0"/>
          </a:p>
        </p:txBody>
      </p:sp>
      <p:graphicFrame>
        <p:nvGraphicFramePr>
          <p:cNvPr id="96258" name="Object 2"/>
          <p:cNvGraphicFramePr>
            <a:graphicFrameLocks noChangeAspect="1"/>
          </p:cNvGraphicFramePr>
          <p:nvPr/>
        </p:nvGraphicFramePr>
        <p:xfrm>
          <a:off x="228600" y="1257300"/>
          <a:ext cx="7924800" cy="762000"/>
        </p:xfrm>
        <a:graphic>
          <a:graphicData uri="http://schemas.openxmlformats.org/presentationml/2006/ole">
            <p:oleObj spid="_x0000_s98306" name="Document" r:id="rId3" imgW="5485703" imgH="527233" progId="Word.Document.12">
              <p:embed/>
            </p:oleObj>
          </a:graphicData>
        </a:graphic>
      </p:graphicFrame>
      <p:graphicFrame>
        <p:nvGraphicFramePr>
          <p:cNvPr id="98307" name="Object 3"/>
          <p:cNvGraphicFramePr>
            <a:graphicFrameLocks noChangeAspect="1"/>
          </p:cNvGraphicFramePr>
          <p:nvPr/>
        </p:nvGraphicFramePr>
        <p:xfrm>
          <a:off x="1219199" y="4305300"/>
          <a:ext cx="6810703" cy="800100"/>
        </p:xfrm>
        <a:graphic>
          <a:graphicData uri="http://schemas.openxmlformats.org/presentationml/2006/ole">
            <p:oleObj spid="_x0000_s98307" name="Document" r:id="rId4" imgW="5485703" imgH="605127" progId="Word.Document.12">
              <p:embed/>
            </p:oleObj>
          </a:graphicData>
        </a:graphic>
      </p:graphicFrame>
      <p:graphicFrame>
        <p:nvGraphicFramePr>
          <p:cNvPr id="98308" name="Object 4"/>
          <p:cNvGraphicFramePr>
            <a:graphicFrameLocks noChangeAspect="1"/>
          </p:cNvGraphicFramePr>
          <p:nvPr/>
        </p:nvGraphicFramePr>
        <p:xfrm>
          <a:off x="1333500" y="5029200"/>
          <a:ext cx="6968792" cy="723900"/>
        </p:xfrm>
        <a:graphic>
          <a:graphicData uri="http://schemas.openxmlformats.org/presentationml/2006/ole">
            <p:oleObj spid="_x0000_s98308" name="Document" r:id="rId5" imgW="5485703" imgH="570507" progId="Word.Document.12">
              <p:embed/>
            </p:oleObj>
          </a:graphicData>
        </a:graphic>
      </p:graphicFrame>
      <p:graphicFrame>
        <p:nvGraphicFramePr>
          <p:cNvPr id="8" name="Table 7"/>
          <p:cNvGraphicFramePr>
            <a:graphicFrameLocks noGrp="1"/>
          </p:cNvGraphicFramePr>
          <p:nvPr/>
        </p:nvGraphicFramePr>
        <p:xfrm>
          <a:off x="1028700" y="2095500"/>
          <a:ext cx="7048501" cy="1333500"/>
        </p:xfrm>
        <a:graphic>
          <a:graphicData uri="http://schemas.openxmlformats.org/drawingml/2006/table">
            <a:tbl>
              <a:tblPr/>
              <a:tblGrid>
                <a:gridCol w="1216526"/>
                <a:gridCol w="2525311"/>
                <a:gridCol w="1486774"/>
                <a:gridCol w="1819890"/>
              </a:tblGrid>
              <a:tr h="333375">
                <a:tc>
                  <a:txBody>
                    <a:bodyPr/>
                    <a:lstStyle/>
                    <a:p>
                      <a:pPr marL="0" marR="0">
                        <a:spcBef>
                          <a:spcPts val="0"/>
                        </a:spcBef>
                        <a:spcAft>
                          <a:spcPts val="0"/>
                        </a:spcAft>
                      </a:pPr>
                      <a:r>
                        <a:rPr lang="en-US" sz="1600">
                          <a:latin typeface="Times New Roman"/>
                          <a:ea typeface="Times New Roman"/>
                          <a:cs typeface="Times New Roman"/>
                        </a:rPr>
                        <a:t>Property</a:t>
                      </a:r>
                    </a:p>
                  </a:txBody>
                  <a:tcPr marL="68580" marR="68580" marT="0" marB="0" anchor="b">
                    <a:lnL>
                      <a:noFill/>
                    </a:lnL>
                    <a:lnR>
                      <a:noFill/>
                    </a:lnR>
                    <a:lnT>
                      <a:noFill/>
                    </a:lnT>
                    <a:lnB w="28575" cap="flat" cmpd="dbl"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latin typeface="Times New Roman"/>
                          <a:ea typeface="Times New Roman"/>
                          <a:cs typeface="Times New Roman"/>
                        </a:rPr>
                        <a:t>Method</a:t>
                      </a:r>
                    </a:p>
                  </a:txBody>
                  <a:tcPr marL="68580" marR="68580" marT="0" marB="0" anchor="b">
                    <a:lnL>
                      <a:noFill/>
                    </a:lnL>
                    <a:lnR>
                      <a:noFill/>
                    </a:lnR>
                    <a:lnT>
                      <a:noFill/>
                    </a:lnT>
                    <a:lnB w="28575" cap="flat" cmpd="dbl"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latin typeface="Times New Roman"/>
                          <a:ea typeface="Times New Roman"/>
                          <a:cs typeface="Times New Roman"/>
                        </a:rPr>
                        <a:t>Unit</a:t>
                      </a:r>
                    </a:p>
                  </a:txBody>
                  <a:tcPr marL="68580" marR="68580" marT="0" marB="0" anchor="b">
                    <a:lnL>
                      <a:noFill/>
                    </a:lnL>
                    <a:lnR>
                      <a:noFill/>
                    </a:lnR>
                    <a:lnT>
                      <a:noFill/>
                    </a:lnT>
                    <a:lnB w="28575" cap="flat" cmpd="dbl"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latin typeface="Times New Roman"/>
                          <a:ea typeface="Times New Roman"/>
                          <a:cs typeface="Times New Roman"/>
                        </a:rPr>
                        <a:t>Values</a:t>
                      </a:r>
                    </a:p>
                  </a:txBody>
                  <a:tcPr marL="68580" marR="68580" marT="0" marB="0" anchor="b">
                    <a:lnL>
                      <a:noFill/>
                    </a:lnL>
                    <a:lnR>
                      <a:noFill/>
                    </a:lnR>
                    <a:lnT>
                      <a:noFill/>
                    </a:lnT>
                    <a:lnB w="28575" cap="flat" cmpd="dbl" algn="ctr">
                      <a:solidFill>
                        <a:srgbClr val="000000"/>
                      </a:solidFill>
                      <a:prstDash val="solid"/>
                      <a:round/>
                      <a:headEnd type="none" w="med" len="med"/>
                      <a:tailEnd type="none" w="med" len="med"/>
                    </a:lnB>
                  </a:tcPr>
                </a:tc>
              </a:tr>
              <a:tr h="333375">
                <a:tc>
                  <a:txBody>
                    <a:bodyPr/>
                    <a:lstStyle/>
                    <a:p>
                      <a:pPr marL="0" marR="0">
                        <a:spcBef>
                          <a:spcPts val="0"/>
                        </a:spcBef>
                        <a:spcAft>
                          <a:spcPts val="0"/>
                        </a:spcAft>
                      </a:pPr>
                      <a:r>
                        <a:rPr lang="en-US" sz="1600">
                          <a:latin typeface="Times New Roman"/>
                          <a:ea typeface="Times New Roman"/>
                          <a:cs typeface="Times New Roman"/>
                        </a:rPr>
                        <a:t>M, HP BN</a:t>
                      </a:r>
                    </a:p>
                  </a:txBody>
                  <a:tcPr marL="68580" marR="68580" marT="0" marB="0" anchor="b">
                    <a:lnL>
                      <a:noFill/>
                    </a:lnL>
                    <a:lnR>
                      <a:noFill/>
                    </a:lnR>
                    <a:lnT w="28575" cap="flat" cmpd="dbl"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600">
                          <a:latin typeface="Times New Roman"/>
                          <a:ea typeface="Times New Roman"/>
                          <a:cs typeface="Times New Roman"/>
                        </a:rPr>
                        <a:t>Surface Binding Energy</a:t>
                      </a:r>
                    </a:p>
                  </a:txBody>
                  <a:tcPr marL="68580" marR="68580" marT="0" marB="0" anchor="b">
                    <a:lnL>
                      <a:noFill/>
                    </a:lnL>
                    <a:lnR>
                      <a:noFill/>
                    </a:lnR>
                    <a:lnT w="28575" cap="flat" cmpd="dbl"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600">
                          <a:latin typeface="Times New Roman"/>
                          <a:ea typeface="Times New Roman"/>
                          <a:cs typeface="Times New Roman"/>
                        </a:rPr>
                        <a:t>(m/s)/(J/m</a:t>
                      </a:r>
                      <a:r>
                        <a:rPr lang="en-US" sz="1600" baseline="30000">
                          <a:latin typeface="Times New Roman"/>
                          <a:ea typeface="Times New Roman"/>
                          <a:cs typeface="Times New Roman"/>
                        </a:rPr>
                        <a:t>3</a:t>
                      </a:r>
                      <a:r>
                        <a:rPr lang="en-US" sz="1600">
                          <a:latin typeface="Times New Roman"/>
                          <a:ea typeface="Times New Roman"/>
                          <a:cs typeface="Times New Roman"/>
                        </a:rPr>
                        <a:t>)</a:t>
                      </a:r>
                    </a:p>
                  </a:txBody>
                  <a:tcPr marL="68580" marR="68580" marT="0" marB="0" anchor="b">
                    <a:lnL>
                      <a:noFill/>
                    </a:lnL>
                    <a:lnR>
                      <a:noFill/>
                    </a:lnR>
                    <a:lnT w="28575" cap="flat" cmpd="dbl"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600">
                          <a:latin typeface="Times New Roman"/>
                          <a:ea typeface="Times New Roman"/>
                          <a:cs typeface="Times New Roman"/>
                        </a:rPr>
                        <a:t>2.2×10</a:t>
                      </a:r>
                      <a:r>
                        <a:rPr lang="en-US" sz="1600" baseline="30000">
                          <a:latin typeface="Times New Roman"/>
                          <a:ea typeface="Times New Roman"/>
                          <a:cs typeface="Times New Roman"/>
                        </a:rPr>
                        <a:t>-18</a:t>
                      </a:r>
                      <a:r>
                        <a:rPr lang="en-US" sz="1600">
                          <a:latin typeface="Times New Roman"/>
                          <a:ea typeface="Times New Roman"/>
                          <a:cs typeface="Times New Roman"/>
                        </a:rPr>
                        <a:t> - 2.8×10</a:t>
                      </a:r>
                      <a:r>
                        <a:rPr lang="en-US" sz="1600" baseline="30000">
                          <a:latin typeface="Times New Roman"/>
                          <a:ea typeface="Times New Roman"/>
                          <a:cs typeface="Times New Roman"/>
                        </a:rPr>
                        <a:t>-19</a:t>
                      </a:r>
                      <a:endParaRPr lang="en-US" sz="1600">
                        <a:latin typeface="Times New Roman"/>
                        <a:ea typeface="Times New Roman"/>
                        <a:cs typeface="Times New Roman"/>
                      </a:endParaRPr>
                    </a:p>
                  </a:txBody>
                  <a:tcPr marL="68580" marR="68580" marT="0" marB="0" anchor="b">
                    <a:lnL>
                      <a:noFill/>
                    </a:lnL>
                    <a:lnR>
                      <a:noFill/>
                    </a:lnR>
                    <a:lnT w="28575" cap="flat" cmpd="dbl" algn="ctr">
                      <a:solidFill>
                        <a:srgbClr val="000000"/>
                      </a:solidFill>
                      <a:prstDash val="solid"/>
                      <a:round/>
                      <a:headEnd type="none" w="med" len="med"/>
                      <a:tailEnd type="none" w="med" len="med"/>
                    </a:lnT>
                    <a:lnB>
                      <a:noFill/>
                    </a:lnB>
                  </a:tcPr>
                </a:tc>
              </a:tr>
              <a:tr h="333375">
                <a:tc>
                  <a:txBody>
                    <a:bodyPr/>
                    <a:lstStyle/>
                    <a:p>
                      <a:pPr marL="0" marR="0">
                        <a:spcBef>
                          <a:spcPts val="0"/>
                        </a:spcBef>
                        <a:spcAft>
                          <a:spcPts val="0"/>
                        </a:spcAft>
                      </a:pPr>
                      <a:r>
                        <a:rPr lang="en-US" sz="1600">
                          <a:latin typeface="Times New Roman"/>
                          <a:ea typeface="Times New Roman"/>
                          <a:cs typeface="Times New Roman"/>
                        </a:rPr>
                        <a:t>M, HP BN</a:t>
                      </a:r>
                    </a:p>
                  </a:txBody>
                  <a:tcPr marL="68580" marR="68580" marT="0" marB="0" anchor="b">
                    <a:lnL>
                      <a:noFill/>
                    </a:lnL>
                    <a:lnR>
                      <a:noFill/>
                    </a:lnR>
                    <a:lnT>
                      <a:noFill/>
                    </a:lnT>
                    <a:lnB>
                      <a:noFill/>
                    </a:lnB>
                  </a:tcPr>
                </a:tc>
                <a:tc>
                  <a:txBody>
                    <a:bodyPr/>
                    <a:lstStyle/>
                    <a:p>
                      <a:pPr marL="0" marR="0">
                        <a:spcBef>
                          <a:spcPts val="0"/>
                        </a:spcBef>
                        <a:spcAft>
                          <a:spcPts val="0"/>
                        </a:spcAft>
                      </a:pPr>
                      <a:r>
                        <a:rPr lang="en-US" sz="1600">
                          <a:latin typeface="Times New Roman"/>
                          <a:ea typeface="Times New Roman"/>
                          <a:cs typeface="Times New Roman"/>
                        </a:rPr>
                        <a:t>Yield Model, 120 eV</a:t>
                      </a:r>
                    </a:p>
                  </a:txBody>
                  <a:tcPr marL="68580" marR="68580" marT="0" marB="0" anchor="b">
                    <a:lnL>
                      <a:noFill/>
                    </a:lnL>
                    <a:lnR>
                      <a:noFill/>
                    </a:lnR>
                    <a:lnT>
                      <a:noFill/>
                    </a:lnT>
                    <a:lnB>
                      <a:noFill/>
                    </a:lnB>
                  </a:tcPr>
                </a:tc>
                <a:tc>
                  <a:txBody>
                    <a:bodyPr/>
                    <a:lstStyle/>
                    <a:p>
                      <a:pPr marL="0" marR="0">
                        <a:spcBef>
                          <a:spcPts val="0"/>
                        </a:spcBef>
                        <a:spcAft>
                          <a:spcPts val="0"/>
                        </a:spcAft>
                      </a:pPr>
                      <a:r>
                        <a:rPr lang="en-US" sz="1600">
                          <a:latin typeface="Times New Roman"/>
                          <a:ea typeface="Times New Roman"/>
                          <a:cs typeface="Times New Roman"/>
                        </a:rPr>
                        <a:t>(m/s)/(J/m</a:t>
                      </a:r>
                      <a:r>
                        <a:rPr lang="en-US" sz="1600" baseline="30000">
                          <a:latin typeface="Times New Roman"/>
                          <a:ea typeface="Times New Roman"/>
                          <a:cs typeface="Times New Roman"/>
                        </a:rPr>
                        <a:t>3</a:t>
                      </a:r>
                      <a:r>
                        <a:rPr lang="en-US" sz="1600">
                          <a:latin typeface="Times New Roman"/>
                          <a:ea typeface="Times New Roman"/>
                          <a:cs typeface="Times New Roman"/>
                        </a:rPr>
                        <a:t>)</a:t>
                      </a:r>
                    </a:p>
                  </a:txBody>
                  <a:tcPr marL="68580" marR="68580" marT="0" marB="0" anchor="b">
                    <a:lnL>
                      <a:noFill/>
                    </a:lnL>
                    <a:lnR>
                      <a:noFill/>
                    </a:lnR>
                    <a:lnT>
                      <a:noFill/>
                    </a:lnT>
                    <a:lnB>
                      <a:noFill/>
                    </a:lnB>
                  </a:tcPr>
                </a:tc>
                <a:tc>
                  <a:txBody>
                    <a:bodyPr/>
                    <a:lstStyle/>
                    <a:p>
                      <a:pPr marL="0" marR="0">
                        <a:spcBef>
                          <a:spcPts val="0"/>
                        </a:spcBef>
                        <a:spcAft>
                          <a:spcPts val="0"/>
                        </a:spcAft>
                      </a:pPr>
                      <a:r>
                        <a:rPr lang="en-US" sz="1600">
                          <a:latin typeface="Times New Roman"/>
                          <a:ea typeface="Times New Roman"/>
                          <a:cs typeface="Times New Roman"/>
                        </a:rPr>
                        <a:t>9.26×10</a:t>
                      </a:r>
                      <a:r>
                        <a:rPr lang="en-US" sz="1600" baseline="30000">
                          <a:latin typeface="Times New Roman"/>
                          <a:ea typeface="Times New Roman"/>
                          <a:cs typeface="Times New Roman"/>
                        </a:rPr>
                        <a:t>-23</a:t>
                      </a:r>
                      <a:endParaRPr lang="en-US" sz="1600">
                        <a:latin typeface="Times New Roman"/>
                        <a:ea typeface="Times New Roman"/>
                        <a:cs typeface="Times New Roman"/>
                      </a:endParaRPr>
                    </a:p>
                  </a:txBody>
                  <a:tcPr marL="68580" marR="68580" marT="0" marB="0" anchor="b">
                    <a:lnL>
                      <a:noFill/>
                    </a:lnL>
                    <a:lnR>
                      <a:noFill/>
                    </a:lnR>
                    <a:lnT>
                      <a:noFill/>
                    </a:lnT>
                    <a:lnB>
                      <a:noFill/>
                    </a:lnB>
                  </a:tcPr>
                </a:tc>
              </a:tr>
              <a:tr h="333375">
                <a:tc>
                  <a:txBody>
                    <a:bodyPr/>
                    <a:lstStyle/>
                    <a:p>
                      <a:pPr marL="0" marR="0">
                        <a:spcBef>
                          <a:spcPts val="0"/>
                        </a:spcBef>
                        <a:spcAft>
                          <a:spcPts val="0"/>
                        </a:spcAft>
                      </a:pPr>
                      <a:r>
                        <a:rPr lang="en-US" sz="1600">
                          <a:latin typeface="Times New Roman"/>
                          <a:ea typeface="Times New Roman"/>
                          <a:cs typeface="Times New Roman"/>
                        </a:rPr>
                        <a:t>M, Silica</a:t>
                      </a:r>
                    </a:p>
                  </a:txBody>
                  <a:tcPr marL="68580" marR="68580" marT="0" marB="0" anchor="b">
                    <a:lnL>
                      <a:noFill/>
                    </a:lnL>
                    <a:lnR>
                      <a:noFill/>
                    </a:lnR>
                    <a:lnT>
                      <a:noFill/>
                    </a:lnT>
                    <a:lnB>
                      <a:noFill/>
                    </a:lnB>
                  </a:tcPr>
                </a:tc>
                <a:tc>
                  <a:txBody>
                    <a:bodyPr/>
                    <a:lstStyle/>
                    <a:p>
                      <a:pPr marL="0" marR="0">
                        <a:spcBef>
                          <a:spcPts val="0"/>
                        </a:spcBef>
                        <a:spcAft>
                          <a:spcPts val="0"/>
                        </a:spcAft>
                      </a:pPr>
                      <a:r>
                        <a:rPr lang="en-US" sz="1600">
                          <a:latin typeface="Times New Roman"/>
                          <a:ea typeface="Times New Roman"/>
                          <a:cs typeface="Times New Roman"/>
                        </a:rPr>
                        <a:t>Yield model, 120 eV</a:t>
                      </a:r>
                    </a:p>
                  </a:txBody>
                  <a:tcPr marL="68580" marR="68580" marT="0" marB="0" anchor="b">
                    <a:lnL>
                      <a:noFill/>
                    </a:lnL>
                    <a:lnR>
                      <a:noFill/>
                    </a:lnR>
                    <a:lnT>
                      <a:noFill/>
                    </a:lnT>
                    <a:lnB>
                      <a:noFill/>
                    </a:lnB>
                  </a:tcPr>
                </a:tc>
                <a:tc>
                  <a:txBody>
                    <a:bodyPr/>
                    <a:lstStyle/>
                    <a:p>
                      <a:pPr marL="0" marR="0">
                        <a:spcBef>
                          <a:spcPts val="0"/>
                        </a:spcBef>
                        <a:spcAft>
                          <a:spcPts val="0"/>
                        </a:spcAft>
                      </a:pPr>
                      <a:r>
                        <a:rPr lang="en-US" sz="1600">
                          <a:latin typeface="Times New Roman"/>
                          <a:ea typeface="Times New Roman"/>
                          <a:cs typeface="Times New Roman"/>
                        </a:rPr>
                        <a:t>(m/s)/(J/m</a:t>
                      </a:r>
                      <a:r>
                        <a:rPr lang="en-US" sz="1600" baseline="30000">
                          <a:latin typeface="Times New Roman"/>
                          <a:ea typeface="Times New Roman"/>
                          <a:cs typeface="Times New Roman"/>
                        </a:rPr>
                        <a:t>3</a:t>
                      </a:r>
                      <a:r>
                        <a:rPr lang="en-US" sz="1600">
                          <a:latin typeface="Times New Roman"/>
                          <a:ea typeface="Times New Roman"/>
                          <a:cs typeface="Times New Roman"/>
                        </a:rPr>
                        <a:t>)</a:t>
                      </a:r>
                    </a:p>
                  </a:txBody>
                  <a:tcPr marL="68580" marR="68580" marT="0" marB="0" anchor="b">
                    <a:lnL>
                      <a:noFill/>
                    </a:lnL>
                    <a:lnR>
                      <a:noFill/>
                    </a:lnR>
                    <a:lnT>
                      <a:noFill/>
                    </a:lnT>
                    <a:lnB>
                      <a:noFill/>
                    </a:lnB>
                  </a:tcPr>
                </a:tc>
                <a:tc>
                  <a:txBody>
                    <a:bodyPr/>
                    <a:lstStyle/>
                    <a:p>
                      <a:pPr marL="0" marR="0">
                        <a:spcBef>
                          <a:spcPts val="0"/>
                        </a:spcBef>
                        <a:spcAft>
                          <a:spcPts val="0"/>
                        </a:spcAft>
                      </a:pPr>
                      <a:r>
                        <a:rPr lang="en-US" sz="1600" dirty="0">
                          <a:latin typeface="Times New Roman"/>
                          <a:ea typeface="Times New Roman"/>
                          <a:cs typeface="Times New Roman"/>
                        </a:rPr>
                        <a:t>2.60×10</a:t>
                      </a:r>
                      <a:r>
                        <a:rPr lang="en-US" sz="1600" baseline="30000" dirty="0">
                          <a:latin typeface="Times New Roman"/>
                          <a:ea typeface="Times New Roman"/>
                          <a:cs typeface="Times New Roman"/>
                        </a:rPr>
                        <a:t>-22</a:t>
                      </a:r>
                      <a:endParaRPr lang="en-US" sz="1600" dirty="0">
                        <a:latin typeface="Times New Roman"/>
                        <a:ea typeface="Times New Roman"/>
                        <a:cs typeface="Times New Roman"/>
                      </a:endParaRPr>
                    </a:p>
                  </a:txBody>
                  <a:tcPr marL="68580" marR="68580" marT="0" marB="0" anchor="b">
                    <a:lnL>
                      <a:noFill/>
                    </a:lnL>
                    <a:lnR>
                      <a:noFill/>
                    </a:lnR>
                    <a:lnT>
                      <a:noFill/>
                    </a:lnT>
                    <a:lnB>
                      <a:noFill/>
                    </a:lnB>
                  </a:tcPr>
                </a:tc>
              </a:tr>
            </a:tbl>
          </a:graphicData>
        </a:graphic>
      </p:graphicFrame>
      <p:sp>
        <p:nvSpPr>
          <p:cNvPr id="9" name="TextBox 8"/>
          <p:cNvSpPr txBox="1"/>
          <p:nvPr/>
        </p:nvSpPr>
        <p:spPr>
          <a:xfrm>
            <a:off x="2667000" y="1866900"/>
            <a:ext cx="3571683"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Estimates for the kinetic constant of growth.</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6</a:t>
            </a:fld>
            <a:endParaRPr lang="en-US" dirty="0"/>
          </a:p>
        </p:txBody>
      </p:sp>
      <p:sp>
        <p:nvSpPr>
          <p:cNvPr id="4" name="Content Placeholder 3"/>
          <p:cNvSpPr>
            <a:spLocks noGrp="1"/>
          </p:cNvSpPr>
          <p:nvPr>
            <p:ph idx="1"/>
          </p:nvPr>
        </p:nvSpPr>
        <p:spPr>
          <a:xfrm>
            <a:off x="454818" y="929157"/>
            <a:ext cx="4231482" cy="5624043"/>
          </a:xfrm>
        </p:spPr>
        <p:txBody>
          <a:bodyPr/>
          <a:lstStyle/>
          <a:p>
            <a:r>
              <a:rPr lang="en-US" sz="2400" dirty="0" smtClean="0"/>
              <a:t>Models exist for average erosion, but:</a:t>
            </a:r>
          </a:p>
          <a:p>
            <a:r>
              <a:rPr lang="en-US" sz="2400" dirty="0" smtClean="0"/>
              <a:t>Unexplained features:</a:t>
            </a:r>
          </a:p>
          <a:p>
            <a:pPr lvl="1"/>
            <a:r>
              <a:rPr lang="en-US" sz="2000" dirty="0" smtClean="0"/>
              <a:t>Composition changes [1,2]</a:t>
            </a:r>
          </a:p>
          <a:p>
            <a:pPr lvl="1"/>
            <a:r>
              <a:rPr lang="en-US" sz="2000" dirty="0" smtClean="0"/>
              <a:t>Microstructural roughening of borosil composites [4]</a:t>
            </a:r>
          </a:p>
          <a:p>
            <a:pPr lvl="1"/>
            <a:r>
              <a:rPr lang="en-US" sz="2000" b="1" dirty="0" smtClean="0"/>
              <a:t>Anomalous Erosion Ridges </a:t>
            </a:r>
            <a:r>
              <a:rPr lang="en-US" sz="2000" dirty="0" smtClean="0"/>
              <a:t>developed during long duration life testing [5]. First seen during M100 testing.</a:t>
            </a:r>
          </a:p>
          <a:p>
            <a:pPr lvl="1"/>
            <a:r>
              <a:rPr lang="en-US" sz="2000" dirty="0" smtClean="0"/>
              <a:t>In order to develop reliable predictive models, explanations for these features must be found.</a:t>
            </a:r>
          </a:p>
          <a:p>
            <a:pPr lvl="1"/>
            <a:endParaRPr lang="en-US" dirty="0"/>
          </a:p>
        </p:txBody>
      </p:sp>
      <p:sp>
        <p:nvSpPr>
          <p:cNvPr id="6" name="TextBox 5"/>
          <p:cNvSpPr txBox="1"/>
          <p:nvPr/>
        </p:nvSpPr>
        <p:spPr>
          <a:xfrm>
            <a:off x="4876800" y="4800600"/>
            <a:ext cx="4038600" cy="523220"/>
          </a:xfrm>
          <a:prstGeom prst="rect">
            <a:avLst/>
          </a:prstGeom>
          <a:noFill/>
        </p:spPr>
        <p:txBody>
          <a:bodyPr wrap="square" rtlCol="0">
            <a:spAutoFit/>
          </a:bodyPr>
          <a:lstStyle/>
          <a:p>
            <a:pPr algn="ctr"/>
            <a:r>
              <a:rPr lang="en-US" sz="1400" b="1" dirty="0" smtClean="0">
                <a:latin typeface="Times" pitchFamily="18" charset="0"/>
                <a:cs typeface="Times" pitchFamily="18" charset="0"/>
              </a:rPr>
              <a:t>BPT-4000 anomalous erosion ridges after 10,400 hours of exposure [3].</a:t>
            </a:r>
            <a:endParaRPr lang="en-US" sz="1400" b="1" dirty="0">
              <a:latin typeface="Times" pitchFamily="18" charset="0"/>
              <a:cs typeface="Times" pitchFamily="18" charset="0"/>
            </a:endParaRPr>
          </a:p>
        </p:txBody>
      </p:sp>
      <p:pic>
        <p:nvPicPr>
          <p:cNvPr id="7" name="Picture 6" descr="C:\Users\Aaron\Dropbox\Schinder_Outbox\Schinder_Dissertation\Figures\Figure_1_3-6\Erosion Photo for 2010 JPC.jpg"/>
          <p:cNvPicPr/>
          <p:nvPr/>
        </p:nvPicPr>
        <p:blipFill>
          <a:blip r:embed="rId3" cstate="print"/>
          <a:srcRect/>
          <a:stretch>
            <a:fillRect/>
          </a:stretch>
        </p:blipFill>
        <p:spPr bwMode="auto">
          <a:xfrm>
            <a:off x="4724400" y="1447800"/>
            <a:ext cx="4267200" cy="32659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7</a:t>
            </a:fld>
            <a:endParaRPr lang="en-US" dirty="0"/>
          </a:p>
        </p:txBody>
      </p:sp>
      <p:sp>
        <p:nvSpPr>
          <p:cNvPr id="4" name="Content Placeholder 3"/>
          <p:cNvSpPr>
            <a:spLocks noGrp="1"/>
          </p:cNvSpPr>
          <p:nvPr>
            <p:ph idx="1"/>
          </p:nvPr>
        </p:nvSpPr>
        <p:spPr>
          <a:xfrm>
            <a:off x="457200" y="990600"/>
            <a:ext cx="8229600" cy="5624043"/>
          </a:xfrm>
        </p:spPr>
        <p:txBody>
          <a:bodyPr/>
          <a:lstStyle/>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b="1" dirty="0" smtClean="0"/>
              <a:t>Research Question: </a:t>
            </a:r>
            <a:r>
              <a:rPr lang="en-US" dirty="0" smtClean="0"/>
              <a:t>Can we predict these features?</a:t>
            </a:r>
            <a:endParaRPr lang="en-US" dirty="0"/>
          </a:p>
        </p:txBody>
      </p:sp>
      <p:pic>
        <p:nvPicPr>
          <p:cNvPr id="5" name="Picture 4" descr="C:\Users\Aaron\Dropbox\Schinder_Outbox\Schinder_Dissertation\Figures\Figure_1_3-6\GarnerSPT100.png"/>
          <p:cNvPicPr/>
          <p:nvPr/>
        </p:nvPicPr>
        <p:blipFill>
          <a:blip r:embed="rId2" cstate="print"/>
          <a:srcRect/>
          <a:stretch>
            <a:fillRect/>
          </a:stretch>
        </p:blipFill>
        <p:spPr bwMode="auto">
          <a:xfrm>
            <a:off x="800100" y="1447800"/>
            <a:ext cx="2971800" cy="2331066"/>
          </a:xfrm>
          <a:prstGeom prst="rect">
            <a:avLst/>
          </a:prstGeom>
          <a:noFill/>
          <a:ln w="9525">
            <a:noFill/>
            <a:miter lim="800000"/>
            <a:headEnd/>
            <a:tailEnd/>
          </a:ln>
        </p:spPr>
      </p:pic>
      <p:pic>
        <p:nvPicPr>
          <p:cNvPr id="6" name="Picture 5" descr="C:\Users\Aaron\Dropbox\Schinder_Outbox\Schinder_Dissertation\Figures\Figure_1_3-6\PPS1350G_woscale.png"/>
          <p:cNvPicPr/>
          <p:nvPr/>
        </p:nvPicPr>
        <p:blipFill>
          <a:blip r:embed="rId3" cstate="print"/>
          <a:srcRect/>
          <a:stretch>
            <a:fillRect/>
          </a:stretch>
        </p:blipFill>
        <p:spPr bwMode="auto">
          <a:xfrm>
            <a:off x="4000500" y="1447800"/>
            <a:ext cx="4572000" cy="2678906"/>
          </a:xfrm>
          <a:prstGeom prst="rect">
            <a:avLst/>
          </a:prstGeom>
          <a:noFill/>
          <a:ln w="9525">
            <a:noFill/>
            <a:miter lim="800000"/>
            <a:headEnd/>
            <a:tailEnd/>
          </a:ln>
        </p:spPr>
      </p:pic>
      <p:sp>
        <p:nvSpPr>
          <p:cNvPr id="7" name="TextBox 6"/>
          <p:cNvSpPr txBox="1"/>
          <p:nvPr/>
        </p:nvSpPr>
        <p:spPr>
          <a:xfrm>
            <a:off x="723900" y="3848100"/>
            <a:ext cx="3140169" cy="523220"/>
          </a:xfrm>
          <a:prstGeom prst="rect">
            <a:avLst/>
          </a:prstGeom>
          <a:noFill/>
        </p:spPr>
        <p:txBody>
          <a:bodyPr wrap="square" rtlCol="0">
            <a:spAutoFit/>
          </a:bodyPr>
          <a:lstStyle/>
          <a:p>
            <a:pPr algn="ctr"/>
            <a:r>
              <a:rPr lang="en-US" sz="1400" b="1" dirty="0" smtClean="0">
                <a:latin typeface="Times New Roman" pitchFamily="18" charset="0"/>
                <a:cs typeface="Times New Roman" pitchFamily="18" charset="0"/>
              </a:rPr>
              <a:t>SPT-100 after 5730-hr qualification life test</a:t>
            </a:r>
          </a:p>
        </p:txBody>
      </p:sp>
      <p:sp>
        <p:nvSpPr>
          <p:cNvPr id="8" name="TextBox 7"/>
          <p:cNvSpPr txBox="1"/>
          <p:nvPr/>
        </p:nvSpPr>
        <p:spPr>
          <a:xfrm>
            <a:off x="4520094" y="4188023"/>
            <a:ext cx="3717556" cy="307777"/>
          </a:xfrm>
          <a:prstGeom prst="rect">
            <a:avLst/>
          </a:prstGeom>
          <a:noFill/>
        </p:spPr>
        <p:txBody>
          <a:bodyPr wrap="none" rtlCol="0">
            <a:spAutoFit/>
          </a:bodyPr>
          <a:lstStyle/>
          <a:p>
            <a:pPr algn="ctr"/>
            <a:r>
              <a:rPr lang="en-US" sz="1400" b="1" dirty="0" smtClean="0">
                <a:latin typeface="Times New Roman" pitchFamily="18" charset="0"/>
                <a:cs typeface="Times New Roman" pitchFamily="18" charset="0"/>
              </a:rPr>
              <a:t>PPS-1350G after 2600-hr qualification life test</a:t>
            </a:r>
          </a:p>
        </p:txBody>
      </p:sp>
    </p:spTree>
    <p:extLst>
      <p:ext uri="{BB962C8B-B14F-4D97-AF65-F5344CB8AC3E}">
        <p14:creationId xmlns:p14="http://schemas.microsoft.com/office/powerpoint/2010/main" xmlns="" val="24605739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on Erosion Research and Modeling</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8</a:t>
            </a:fld>
            <a:endParaRPr lang="en-US" dirty="0"/>
          </a:p>
        </p:txBody>
      </p:sp>
      <p:sp>
        <p:nvSpPr>
          <p:cNvPr id="4" name="Content Placeholder 3"/>
          <p:cNvSpPr>
            <a:spLocks noGrp="1"/>
          </p:cNvSpPr>
          <p:nvPr>
            <p:ph idx="1"/>
          </p:nvPr>
        </p:nvSpPr>
        <p:spPr/>
        <p:txBody>
          <a:bodyPr/>
          <a:lstStyle/>
          <a:p>
            <a:r>
              <a:rPr lang="en-US" dirty="0" smtClean="0"/>
              <a:t>Two General Approaches to Estimating Thruster Life:</a:t>
            </a:r>
            <a:endParaRPr lang="en-US" dirty="0"/>
          </a:p>
          <a:p>
            <a:pPr marL="457200" indent="-457200">
              <a:buFont typeface="+mj-lt"/>
              <a:buAutoNum type="arabicPeriod"/>
            </a:pPr>
            <a:r>
              <a:rPr lang="en-US" dirty="0" smtClean="0"/>
              <a:t>Direct empirical testing [Peterson and Manzella].</a:t>
            </a:r>
          </a:p>
          <a:p>
            <a:pPr lvl="1"/>
            <a:r>
              <a:rPr lang="en-US" dirty="0" smtClean="0"/>
              <a:t>Run a test thruster for 100 hours and measure the channel walls to derive erosion rate.</a:t>
            </a:r>
          </a:p>
          <a:p>
            <a:pPr lvl="1"/>
            <a:r>
              <a:rPr lang="en-US" dirty="0" smtClean="0"/>
              <a:t>Strength: Experimental. No ambiguity about model fidelity.</a:t>
            </a:r>
          </a:p>
          <a:p>
            <a:pPr lvl="1"/>
            <a:r>
              <a:rPr lang="en-US" dirty="0" smtClean="0"/>
              <a:t>Weakness: Cannot assume a constant erosion rate. Erosion rate slows down over time.</a:t>
            </a:r>
          </a:p>
          <a:p>
            <a:pPr lvl="1"/>
            <a:endParaRPr lang="en-US" dirty="0" smtClean="0"/>
          </a:p>
          <a:p>
            <a:pPr lvl="1"/>
            <a:endParaRPr lang="en-US" dirty="0" smtClean="0"/>
          </a:p>
          <a:p>
            <a:pPr marL="457200" indent="-457200">
              <a:buFont typeface="+mj-lt"/>
              <a:buAutoNum type="arabicPeriod"/>
            </a:pPr>
            <a:r>
              <a:rPr lang="en-US" dirty="0" smtClean="0"/>
              <a:t>Plasma Models coupled with Material Yield Model.</a:t>
            </a:r>
          </a:p>
          <a:p>
            <a:pPr lvl="1"/>
            <a:r>
              <a:rPr lang="en-US" dirty="0" smtClean="0"/>
              <a:t>Plasma model (2D axisymmetric) models plasma in channel,</a:t>
            </a:r>
          </a:p>
          <a:p>
            <a:pPr lvl="2"/>
            <a:r>
              <a:rPr lang="en-US" dirty="0" smtClean="0"/>
              <a:t>Gives ion impact rates</a:t>
            </a:r>
          </a:p>
          <a:p>
            <a:pPr lvl="2"/>
            <a:r>
              <a:rPr lang="en-US" dirty="0" smtClean="0"/>
              <a:t>Ion impact energies</a:t>
            </a:r>
          </a:p>
          <a:p>
            <a:pPr lvl="1"/>
            <a:r>
              <a:rPr lang="en-US" dirty="0" smtClean="0"/>
              <a:t>Material yield model used to update wall geometry.</a:t>
            </a:r>
          </a:p>
          <a:p>
            <a:pPr lvl="2"/>
            <a:r>
              <a:rPr lang="en-US" dirty="0" smtClean="0"/>
              <a:t>Yield model derived from ion beam sputtering experiments.</a:t>
            </a:r>
          </a:p>
          <a:p>
            <a:pPr lvl="2"/>
            <a:r>
              <a:rPr lang="en-US" dirty="0" smtClean="0"/>
              <a:t>Molecular dynamics modeling of yield for pure BN [6].</a:t>
            </a:r>
          </a:p>
        </p:txBody>
      </p:sp>
    </p:spTree>
    <p:extLst>
      <p:ext uri="{BB962C8B-B14F-4D97-AF65-F5344CB8AC3E}">
        <p14:creationId xmlns:p14="http://schemas.microsoft.com/office/powerpoint/2010/main" xmlns="" val="8314904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on Erosion Research and Modeling</a:t>
            </a:r>
            <a:endParaRPr lang="en-US" dirty="0"/>
          </a:p>
        </p:txBody>
      </p:sp>
      <p:sp>
        <p:nvSpPr>
          <p:cNvPr id="3" name="Slide Number Placeholder 2"/>
          <p:cNvSpPr>
            <a:spLocks noGrp="1"/>
          </p:cNvSpPr>
          <p:nvPr>
            <p:ph type="sldNum" sz="quarter" idx="11"/>
          </p:nvPr>
        </p:nvSpPr>
        <p:spPr/>
        <p:txBody>
          <a:bodyPr/>
          <a:lstStyle/>
          <a:p>
            <a:fld id="{DDB207D8-9A13-4AB4-81F1-7BBA3CBB6C33}" type="slidenum">
              <a:rPr lang="en-US" smtClean="0"/>
              <a:pPr/>
              <a:t>9</a:t>
            </a:fld>
            <a:endParaRPr lang="en-US" dirty="0"/>
          </a:p>
        </p:txBody>
      </p:sp>
      <p:sp>
        <p:nvSpPr>
          <p:cNvPr id="4" name="Content Placeholder 3"/>
          <p:cNvSpPr>
            <a:spLocks noGrp="1"/>
          </p:cNvSpPr>
          <p:nvPr>
            <p:ph idx="1"/>
          </p:nvPr>
        </p:nvSpPr>
        <p:spPr>
          <a:xfrm>
            <a:off x="454818" y="929157"/>
            <a:ext cx="4117182" cy="5624043"/>
          </a:xfrm>
        </p:spPr>
        <p:txBody>
          <a:bodyPr/>
          <a:lstStyle/>
          <a:p>
            <a:r>
              <a:rPr lang="en-US" dirty="0" smtClean="0"/>
              <a:t>Computational Erosion Modeling:</a:t>
            </a:r>
          </a:p>
          <a:p>
            <a:pPr lvl="1"/>
            <a:r>
              <a:rPr lang="en-US" dirty="0" smtClean="0"/>
              <a:t>Joins a plasma model (usually 2D axisymmetric simulation such as HPHall) to a sputtering yield model.</a:t>
            </a:r>
          </a:p>
          <a:p>
            <a:pPr lvl="1"/>
            <a:r>
              <a:rPr lang="en-US" dirty="0" smtClean="0"/>
              <a:t>Calculates ion impact energies/rates</a:t>
            </a:r>
          </a:p>
          <a:p>
            <a:pPr lvl="1"/>
            <a:r>
              <a:rPr lang="en-US" dirty="0" smtClean="0"/>
              <a:t>Updates wall geometry.</a:t>
            </a:r>
          </a:p>
          <a:p>
            <a:r>
              <a:rPr lang="en-US" dirty="0" smtClean="0"/>
              <a:t>Limitations of Present Modeling:</a:t>
            </a:r>
          </a:p>
          <a:p>
            <a:pPr lvl="1"/>
            <a:r>
              <a:rPr lang="en-US" dirty="0" smtClean="0"/>
              <a:t>Many free parameters</a:t>
            </a:r>
          </a:p>
          <a:p>
            <a:pPr lvl="1"/>
            <a:r>
              <a:rPr lang="en-US" dirty="0" smtClean="0"/>
              <a:t>Models are 2D – no way to model azimuthal patterns such as anomalous erosion ridges</a:t>
            </a:r>
          </a:p>
          <a:p>
            <a:pPr lvl="1"/>
            <a:r>
              <a:rPr lang="en-US" dirty="0" smtClean="0"/>
              <a:t>Material is treated as homogeneous and isotropic with simple yield behavior</a:t>
            </a:r>
          </a:p>
          <a:p>
            <a:pPr lvl="1"/>
            <a:endParaRPr lang="en-US" dirty="0"/>
          </a:p>
        </p:txBody>
      </p:sp>
      <p:pic>
        <p:nvPicPr>
          <p:cNvPr id="5" name="Picture 4"/>
          <p:cNvPicPr/>
          <p:nvPr/>
        </p:nvPicPr>
        <p:blipFill>
          <a:blip r:embed="rId3" cstate="print"/>
          <a:srcRect/>
          <a:stretch>
            <a:fillRect/>
          </a:stretch>
        </p:blipFill>
        <p:spPr bwMode="auto">
          <a:xfrm>
            <a:off x="4762500" y="1299519"/>
            <a:ext cx="4010796" cy="3615381"/>
          </a:xfrm>
          <a:prstGeom prst="rect">
            <a:avLst/>
          </a:prstGeom>
          <a:noFill/>
          <a:ln w="9525">
            <a:noFill/>
            <a:miter lim="800000"/>
            <a:headEnd/>
            <a:tailEnd/>
          </a:ln>
        </p:spPr>
      </p:pic>
      <p:sp>
        <p:nvSpPr>
          <p:cNvPr id="6" name="Rectangle 5"/>
          <p:cNvSpPr/>
          <p:nvPr/>
        </p:nvSpPr>
        <p:spPr>
          <a:xfrm>
            <a:off x="4876800" y="5067300"/>
            <a:ext cx="3886200" cy="523220"/>
          </a:xfrm>
          <a:prstGeom prst="rect">
            <a:avLst/>
          </a:prstGeom>
        </p:spPr>
        <p:txBody>
          <a:bodyPr wrap="square">
            <a:spAutoFit/>
          </a:bodyPr>
          <a:lstStyle/>
          <a:p>
            <a:pPr algn="ctr"/>
            <a:r>
              <a:rPr lang="en-US" sz="1400" b="1" dirty="0" smtClean="0">
                <a:latin typeface="Times New Roman" pitchFamily="18" charset="0"/>
                <a:cs typeface="Times New Roman" pitchFamily="18" charset="0"/>
              </a:rPr>
              <a:t>SPT-100 inner channel wall, </a:t>
            </a:r>
            <a:r>
              <a:rPr lang="en-US" sz="1400" b="1" dirty="0" err="1" smtClean="0">
                <a:latin typeface="Times New Roman" pitchFamily="18" charset="0"/>
                <a:cs typeface="Times New Roman" pitchFamily="18" charset="0"/>
              </a:rPr>
              <a:t>Gamero-Castano’s</a:t>
            </a:r>
            <a:r>
              <a:rPr lang="en-US" sz="1400" b="1" dirty="0" smtClean="0">
                <a:latin typeface="Times New Roman" pitchFamily="18" charset="0"/>
                <a:cs typeface="Times New Roman" pitchFamily="18" charset="0"/>
              </a:rPr>
              <a:t> computations vs. experimental data [7].</a:t>
            </a:r>
            <a:endParaRPr lang="en-US" sz="1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ROX-1 PowerPoint Theme - Rev A(1)">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182880" tIns="182880" rIns="182880" bIns="18288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182880" tIns="182880" rIns="182880" bIns="18288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txDef>
      <a:spPr>
        <a:noFill/>
      </a:spPr>
      <a:bodyPr wrap="none" rtlCol="0">
        <a:spAutoFit/>
      </a:bodyPr>
      <a:lstStyle>
        <a:defPPr algn="ctr">
          <a:defRPr sz="1400" b="1" dirty="0" smtClean="0">
            <a:latin typeface="Times New Roman" pitchFamily="18" charset="0"/>
            <a:cs typeface="Times New Roman" pitchFamily="18" charset="0"/>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PROX-1 PowerPoint Theme - Rev A(1)</Template>
  <TotalTime>3286</TotalTime>
  <Words>6024</Words>
  <Application>Microsoft Office PowerPoint</Application>
  <PresentationFormat>On-screen Show (4:3)</PresentationFormat>
  <Paragraphs>837</Paragraphs>
  <Slides>52</Slides>
  <Notes>24</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52</vt:i4>
      </vt:variant>
    </vt:vector>
  </HeadingPairs>
  <TitlesOfParts>
    <vt:vector size="55" baseType="lpstr">
      <vt:lpstr>PROX-1 PowerPoint Theme - Rev A(1)</vt:lpstr>
      <vt:lpstr>Document</vt:lpstr>
      <vt:lpstr>Worksheet</vt:lpstr>
      <vt:lpstr>Investigation of Hall Effect Thruster Channel Wall Erosion Mechanisms</vt:lpstr>
      <vt:lpstr>Outline</vt:lpstr>
      <vt:lpstr>Introduction</vt:lpstr>
      <vt:lpstr>Introduction</vt:lpstr>
      <vt:lpstr>Background</vt:lpstr>
      <vt:lpstr>Motivation</vt:lpstr>
      <vt:lpstr>Motivation</vt:lpstr>
      <vt:lpstr>Background on Erosion Research and Modeling</vt:lpstr>
      <vt:lpstr>Background on Erosion Research and Modeling</vt:lpstr>
      <vt:lpstr>Research Goals</vt:lpstr>
      <vt:lpstr>Investigation of AFRL/UM P5</vt:lpstr>
      <vt:lpstr>Investigation of AFRL/UM P5</vt:lpstr>
      <vt:lpstr>3D Raytracing Model of Heterogeneous Plasma Erosion</vt:lpstr>
      <vt:lpstr>3D Raytracing Model of Heterogeneous Plasma Erosion</vt:lpstr>
      <vt:lpstr>Can this Model Explain the Anomalous Ridges?</vt:lpstr>
      <vt:lpstr>Looking for Anomalous Ridge Mechanism</vt:lpstr>
      <vt:lpstr>Thermo-Mechanical Modeling of Multi-kW HET</vt:lpstr>
      <vt:lpstr>Thermo-Mechanical Modeling of Multi-kW HET</vt:lpstr>
      <vt:lpstr>Thermo-Mechanical Modeling of Multi-kW HET</vt:lpstr>
      <vt:lpstr>IS Mechanical Strain Energy Important?</vt:lpstr>
      <vt:lpstr>Investigation of Strain Relief Hypothesis</vt:lpstr>
      <vt:lpstr>Investigation of Strain Relief Hypothesis</vt:lpstr>
      <vt:lpstr>Wavelengths of Unstable Modes</vt:lpstr>
      <vt:lpstr>Stressed Erosion Experiment</vt:lpstr>
      <vt:lpstr>Stressed Erosion Experiment</vt:lpstr>
      <vt:lpstr>Stressed Erosion Experiment</vt:lpstr>
      <vt:lpstr>Stressed Erosion Experiment</vt:lpstr>
      <vt:lpstr>Results of Stressed Erosion Experiment</vt:lpstr>
      <vt:lpstr>Results of Stressed Erosion Experiment</vt:lpstr>
      <vt:lpstr>Results of Stressed Erosion Experiment</vt:lpstr>
      <vt:lpstr>Results of Stressed Erosion Experiment</vt:lpstr>
      <vt:lpstr>Evolution of Smooth/Scratched Surface</vt:lpstr>
      <vt:lpstr>Model for Development of Fused Silica Cell Pattern</vt:lpstr>
      <vt:lpstr>Results of Stressed Erosion Experiment</vt:lpstr>
      <vt:lpstr>Results of Stressed Erosion Experiment</vt:lpstr>
      <vt:lpstr>Discussion of Fused Silica and M26 Evolution</vt:lpstr>
      <vt:lpstr>Summary</vt:lpstr>
      <vt:lpstr>Conclusions</vt:lpstr>
      <vt:lpstr>Conclusions</vt:lpstr>
      <vt:lpstr>XKCD</vt:lpstr>
      <vt:lpstr>References</vt:lpstr>
      <vt:lpstr>Backup Slides</vt:lpstr>
      <vt:lpstr>Background on Erosion Research and Modeling</vt:lpstr>
      <vt:lpstr>Reproduction of “Streak-Marks”</vt:lpstr>
      <vt:lpstr>Expected/Predicted Stress Range</vt:lpstr>
      <vt:lpstr>Thermo-Mech Model Mesh</vt:lpstr>
      <vt:lpstr>Comparison of </vt:lpstr>
      <vt:lpstr>Summary</vt:lpstr>
      <vt:lpstr>IS Mechanical Strain Energy Important?</vt:lpstr>
      <vt:lpstr>Derivation of Expected Time-Constant of Amplification</vt:lpstr>
      <vt:lpstr>Derivation of Expected Time-Constant of Amplification</vt:lpstr>
      <vt:lpstr>Derivation of Expected Time-Constant of Amplification</vt:lpstr>
    </vt:vector>
  </TitlesOfParts>
  <Company>Georgia Institute of Technology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Subsystem Name</dc:title>
  <dc:creator>Grad Students</dc:creator>
  <cp:lastModifiedBy>Aaron</cp:lastModifiedBy>
  <cp:revision>468</cp:revision>
  <dcterms:created xsi:type="dcterms:W3CDTF">2012-03-28T15:30:15Z</dcterms:created>
  <dcterms:modified xsi:type="dcterms:W3CDTF">2016-08-01T23:31:33Z</dcterms:modified>
</cp:coreProperties>
</file>