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86" r:id="rId3"/>
    <p:sldId id="257" r:id="rId4"/>
    <p:sldId id="258" r:id="rId5"/>
    <p:sldId id="259" r:id="rId6"/>
    <p:sldId id="260" r:id="rId7"/>
    <p:sldId id="261" r:id="rId8"/>
    <p:sldId id="262" r:id="rId9"/>
    <p:sldId id="263" r:id="rId10"/>
    <p:sldId id="264" r:id="rId11"/>
    <p:sldId id="267" r:id="rId12"/>
    <p:sldId id="268" r:id="rId13"/>
    <p:sldId id="266" r:id="rId14"/>
    <p:sldId id="270" r:id="rId15"/>
    <p:sldId id="271" r:id="rId16"/>
    <p:sldId id="272" r:id="rId17"/>
    <p:sldId id="269" r:id="rId18"/>
    <p:sldId id="273" r:id="rId19"/>
    <p:sldId id="274" r:id="rId20"/>
    <p:sldId id="275" r:id="rId21"/>
    <p:sldId id="276" r:id="rId22"/>
    <p:sldId id="277" r:id="rId23"/>
    <p:sldId id="278" r:id="rId24"/>
    <p:sldId id="279" r:id="rId25"/>
    <p:sldId id="280" r:id="rId26"/>
    <p:sldId id="288" r:id="rId27"/>
    <p:sldId id="289" r:id="rId28"/>
    <p:sldId id="281" r:id="rId29"/>
    <p:sldId id="282" r:id="rId30"/>
    <p:sldId id="283" r:id="rId31"/>
    <p:sldId id="285" r:id="rId32"/>
    <p:sldId id="287"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8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13" autoAdjust="0"/>
  </p:normalViewPr>
  <p:slideViewPr>
    <p:cSldViewPr snapToGrid="0">
      <p:cViewPr>
        <p:scale>
          <a:sx n="125" d="100"/>
          <a:sy n="125" d="100"/>
        </p:scale>
        <p:origin x="-1224" y="498"/>
      </p:cViewPr>
      <p:guideLst>
        <p:guide orient="horz" pos="2160"/>
        <p:guide pos="2880"/>
      </p:guideLst>
    </p:cSldViewPr>
  </p:slideViewPr>
  <p:notesTextViewPr>
    <p:cViewPr>
      <p:scale>
        <a:sx n="100" d="100"/>
        <a:sy n="100" d="100"/>
      </p:scale>
      <p:origin x="0" y="0"/>
    </p:cViewPr>
  </p:notesTextViewPr>
  <p:notesViewPr>
    <p:cSldViewPr snapToGrid="0">
      <p:cViewPr varScale="1">
        <p:scale>
          <a:sx n="88" d="100"/>
          <a:sy n="88" d="100"/>
        </p:scale>
        <p:origin x="-3870"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39CB6C-8104-455C-9757-876C4F68636A}" type="datetimeFigureOut">
              <a:rPr lang="en-US" smtClean="0"/>
              <a:pPr/>
              <a:t>10/6/2015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1E2A35-8383-4C68-A183-9E65D39EF47A}" type="slidenum">
              <a:rPr lang="en-US" smtClean="0"/>
              <a:pPr/>
              <a:t>‹#›</a:t>
            </a:fld>
            <a:endParaRPr lang="en-US"/>
          </a:p>
        </p:txBody>
      </p:sp>
    </p:spTree>
    <p:extLst>
      <p:ext uri="{BB962C8B-B14F-4D97-AF65-F5344CB8AC3E}">
        <p14:creationId xmlns:p14="http://schemas.microsoft.com/office/powerpoint/2010/main" xmlns="" val="597894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 practical spacecraft propulsion to date are types of rockets. There are other schemes, such as solar sails, but for present spacecraft, all of them accelerate by throwing matter out the back. Rockets are governed by </a:t>
            </a:r>
            <a:r>
              <a:rPr lang="en-US" dirty="0" err="1" smtClean="0"/>
              <a:t>Tsilkovsky's</a:t>
            </a:r>
            <a:r>
              <a:rPr lang="en-US" dirty="0" smtClean="0"/>
              <a:t> rocket equation. The change in velocity, or delta V, is the measure of how much your spacecraft can maneuver or is maneuvering. In the bottom is the speed of the propellant jet, measured in "seconds" or </a:t>
            </a:r>
            <a:r>
              <a:rPr lang="en-US" dirty="0" err="1" smtClean="0"/>
              <a:t>lbf</a:t>
            </a:r>
            <a:r>
              <a:rPr lang="en-US" dirty="0" smtClean="0"/>
              <a:t> of thrust per </a:t>
            </a:r>
            <a:r>
              <a:rPr lang="en-US" dirty="0" err="1" smtClean="0"/>
              <a:t>lbm</a:t>
            </a:r>
            <a:r>
              <a:rPr lang="en-US" dirty="0" smtClean="0"/>
              <a:t> of fuel. Isp x earth gravity is basically the jet speed.</a:t>
            </a:r>
          </a:p>
          <a:p>
            <a:r>
              <a:rPr lang="en-US" dirty="0" smtClean="0"/>
              <a:t>It is exponentially related to the spacecraft mass fraction, so if you can shoot the propellant faster, you will need less of your spacecraft mass as propellant. </a:t>
            </a:r>
          </a:p>
          <a:p>
            <a:r>
              <a:rPr lang="en-US" dirty="0" smtClean="0"/>
              <a:t>Two broad classes of rockets exist: Chemical, and electric. In a chemical rocket, a chemical reaction in the propellant supplies the energy needed to accelerate the jet. In electric propulsion, the power source is external to the accelerator.</a:t>
            </a:r>
          </a:p>
          <a:p>
            <a:r>
              <a:rPr lang="en-US" dirty="0" smtClean="0"/>
              <a:t>Limits in specific energy of chemical reactions limit the Isp of chemical rockets. On the other hand, they have very high thrusts. Chemical rockets are used on all launch vehicles. </a:t>
            </a:r>
          </a:p>
          <a:p>
            <a:r>
              <a:rPr lang="en-US" dirty="0" smtClean="0"/>
              <a:t>Limits in available power limit the thrust of electric propulsion. EP have very small thrusts but about ten times the Isp, and therefore use a much smaller percentage of a spacecraft as propellant. While chemical rockets make short impulsive maneuvers - as you can see in the patched conic diagram of a </a:t>
            </a:r>
            <a:r>
              <a:rPr lang="en-US" dirty="0" err="1" smtClean="0"/>
              <a:t>Hohman</a:t>
            </a:r>
            <a:r>
              <a:rPr lang="en-US" dirty="0" smtClean="0"/>
              <a:t> transfer below, EP devices thrust continuously and maneuver using low-thrust spirals. Below you can see the Dawn mission trajectory between several asteroids.</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B1E2A35-8383-4C68-A183-9E65D39EF47A}" type="slidenum">
              <a:rPr lang="en-US" smtClean="0"/>
              <a:pPr/>
              <a:t>3</a:t>
            </a:fld>
            <a:endParaRPr lang="en-US"/>
          </a:p>
        </p:txBody>
      </p:sp>
    </p:spTree>
    <p:extLst>
      <p:ext uri="{BB962C8B-B14F-4D97-AF65-F5344CB8AC3E}">
        <p14:creationId xmlns:p14="http://schemas.microsoft.com/office/powerpoint/2010/main" xmlns="" val="1220400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this experiment, I am using Georgia Tech Research Institutes Ion Assisted Deposition chamber as the plasma source. I am using this plasma source to erode fused silica samples. In order to investigate the effect of mechanical load on the amplification of surface features, I have designed and constructed a test fixture to apply loads to these material samples.</a:t>
            </a:r>
          </a:p>
          <a:p>
            <a:r>
              <a:rPr lang="en-US" dirty="0" smtClean="0"/>
              <a:t>Below, you can see the characterization of the ion current density with faraday probes, showing a beam core about 8 cm wide.</a:t>
            </a:r>
          </a:p>
          <a:p>
            <a:endParaRPr lang="en-US" dirty="0" smtClean="0"/>
          </a:p>
          <a:p>
            <a:r>
              <a:rPr lang="en-US" dirty="0" smtClean="0"/>
              <a:t>I have chosen fused silica as a material, because it has an amorphous microstructure. Because erosion depths during the experiment will not be very large, I do not want </a:t>
            </a:r>
            <a:r>
              <a:rPr lang="en-US" dirty="0" err="1" smtClean="0"/>
              <a:t>heterogenieties</a:t>
            </a:r>
            <a:r>
              <a:rPr lang="en-US" dirty="0" smtClean="0"/>
              <a:t> in material grains to confound the results. </a:t>
            </a:r>
          </a:p>
          <a:p>
            <a:r>
              <a:rPr lang="en-US" dirty="0" smtClean="0"/>
              <a:t>3" x 1" fused silica samples ensure that the stress state in the center region is even and uniaxial.</a:t>
            </a:r>
          </a:p>
          <a:p>
            <a:r>
              <a:rPr lang="en-US" dirty="0" smtClean="0"/>
              <a:t>The samples are pre-roughened in order to provide seed roughness features to feed growth processes during erosion. Previous tests with smooth samples did not produce much in the way of surface features, and results were confounded with impact craters and other anomalous materials from </a:t>
            </a:r>
            <a:r>
              <a:rPr lang="en-US" dirty="0" err="1" smtClean="0"/>
              <a:t>ejecta</a:t>
            </a:r>
            <a:r>
              <a:rPr lang="en-US" dirty="0" smtClean="0"/>
              <a:t> from the plasma source.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13</a:t>
            </a:fld>
            <a:endParaRPr lang="en-US"/>
          </a:p>
        </p:txBody>
      </p:sp>
    </p:spTree>
    <p:extLst>
      <p:ext uri="{BB962C8B-B14F-4D97-AF65-F5344CB8AC3E}">
        <p14:creationId xmlns:p14="http://schemas.microsoft.com/office/powerpoint/2010/main" xmlns="" val="1026117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test fixture is designed to hold the two samples - a loaded sample and an unloaded control sample, side by side over the source. It applies a mechanical load through a screw. A ball joint ensures the compressive load is applied without any moments to the sample. A </a:t>
            </a:r>
            <a:r>
              <a:rPr lang="en-US" dirty="0" err="1" smtClean="0"/>
              <a:t>belleville</a:t>
            </a:r>
            <a:r>
              <a:rPr lang="en-US" dirty="0" smtClean="0"/>
              <a:t> spring stack maintains the load as the clamp heats up.</a:t>
            </a:r>
          </a:p>
          <a:p>
            <a:r>
              <a:rPr lang="en-US" dirty="0" smtClean="0"/>
              <a:t>The preheating circuit enables us to measure the strain while heating the clamp up to a steady state temperature. Once the plasma source is turned on, the strain signal becomes unusable.</a:t>
            </a:r>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14</a:t>
            </a:fld>
            <a:endParaRPr lang="en-US"/>
          </a:p>
        </p:txBody>
      </p:sp>
    </p:spTree>
    <p:extLst>
      <p:ext uri="{BB962C8B-B14F-4D97-AF65-F5344CB8AC3E}">
        <p14:creationId xmlns:p14="http://schemas.microsoft.com/office/powerpoint/2010/main" xmlns="" val="3160108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test will proceed in three phases. In the first phase, line scan profiles will be taken across the surface of each sample. These line-scans will provide initial </a:t>
            </a:r>
            <a:r>
              <a:rPr lang="en-US" dirty="0" err="1" smtClean="0"/>
              <a:t>fourier</a:t>
            </a:r>
            <a:r>
              <a:rPr lang="en-US" dirty="0" smtClean="0"/>
              <a:t> statistics.</a:t>
            </a:r>
          </a:p>
          <a:p>
            <a:r>
              <a:rPr lang="en-US" dirty="0" smtClean="0"/>
              <a:t>Microscopy will be taken at various locations along the surface of each sample to enable us to interpret surface features that form during the erosion process.</a:t>
            </a:r>
          </a:p>
          <a:p>
            <a:r>
              <a:rPr lang="en-US" dirty="0" smtClean="0"/>
              <a:t>During the exposure phase, a sample pair will be placed in the test fixture and eroded for a period of 12 hours. </a:t>
            </a:r>
          </a:p>
          <a:p>
            <a:r>
              <a:rPr lang="en-US" dirty="0" smtClean="0"/>
              <a:t>During the post exposure phase, the line scans and microscopy will be repeated for each sample, taking care to revisit the same locations.</a:t>
            </a:r>
          </a:p>
          <a:p>
            <a:pPr defTabSz="914274"/>
            <a:r>
              <a:rPr lang="en-US" dirty="0" smtClean="0"/>
              <a:t>The pre and post test line-scans can be analyzed to produce the amplification function, showing us which surface features are growing, and which are being damped.</a:t>
            </a:r>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15</a:t>
            </a:fld>
            <a:endParaRPr lang="en-US"/>
          </a:p>
        </p:txBody>
      </p:sp>
    </p:spTree>
    <p:extLst>
      <p:ext uri="{BB962C8B-B14F-4D97-AF65-F5344CB8AC3E}">
        <p14:creationId xmlns:p14="http://schemas.microsoft.com/office/powerpoint/2010/main" xmlns="" val="3001955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analyzing the results, there are four logical possibilities. We expect to see certain features growing due to an instability driven by release of strain energy. If there is no strain energy, there should be only damping, smoothing out of initial surface features.</a:t>
            </a:r>
          </a:p>
          <a:p>
            <a:r>
              <a:rPr lang="en-US" dirty="0" smtClean="0"/>
              <a:t>Detection of amplified surface features will allow us to investigate the growth rate of these features, and analyze whether they fit the strain relief instability mechanism.</a:t>
            </a:r>
          </a:p>
          <a:p>
            <a:r>
              <a:rPr lang="en-US" dirty="0" smtClean="0"/>
              <a:t>Failure to detect any amplified features means we have to place a lower bound on how fast they could grow of around 100 to 300 hours for an exponential time constant. This means we fail to confirm the strain relief hypothesis.</a:t>
            </a:r>
          </a:p>
          <a:p>
            <a:r>
              <a:rPr lang="en-US" dirty="0" smtClean="0"/>
              <a:t>Detection of anything significant on the control sample means a different growth process is playing a role.</a:t>
            </a:r>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16</a:t>
            </a:fld>
            <a:endParaRPr lang="en-US"/>
          </a:p>
        </p:txBody>
      </p:sp>
    </p:spTree>
    <p:extLst>
      <p:ext uri="{BB962C8B-B14F-4D97-AF65-F5344CB8AC3E}">
        <p14:creationId xmlns:p14="http://schemas.microsoft.com/office/powerpoint/2010/main" xmlns="" val="1124893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a:t>
            </a:r>
            <a:r>
              <a:rPr lang="en-US" baseline="0" dirty="0" smtClean="0"/>
              <a:t> the 2014-2015 testing, ten 3x1x0.25 samples were used. The Dec 2015 test revealed continued problems with detecting any amplified features with smooth samples.</a:t>
            </a:r>
          </a:p>
          <a:p>
            <a:endParaRPr lang="en-US" baseline="0" dirty="0" smtClean="0"/>
          </a:p>
          <a:p>
            <a:r>
              <a:rPr lang="en-US" baseline="0" dirty="0" smtClean="0"/>
              <a:t>The three tests in 2015 are at increasing load levels. For the 5 June test, it was conducted at the highest load level possible: Beyond this load level, samples consistently cracked when being loaded. (3/4 at 600 microstrain).</a:t>
            </a:r>
          </a:p>
          <a:p>
            <a:endParaRPr lang="en-US" dirty="0" smtClean="0"/>
          </a:p>
          <a:p>
            <a:r>
              <a:rPr lang="en-US" dirty="0" smtClean="0"/>
              <a:t>The intent of the 20 April exposure was to test whether or not features appear under the higher</a:t>
            </a:r>
            <a:r>
              <a:rPr lang="en-US" baseline="0" dirty="0" smtClean="0"/>
              <a:t> erosion rates and temperatures experienced when the sample is placed nearer to the source, if we start from another smooth sample. In addition, features were marked on sample SA9.</a:t>
            </a:r>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17</a:t>
            </a:fld>
            <a:endParaRPr lang="en-US"/>
          </a:p>
        </p:txBody>
      </p:sp>
    </p:spTree>
    <p:extLst>
      <p:ext uri="{BB962C8B-B14F-4D97-AF65-F5344CB8AC3E}">
        <p14:creationId xmlns:p14="http://schemas.microsoft.com/office/powerpoint/2010/main" xmlns="" val="2665482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amplification</a:t>
            </a:r>
            <a:r>
              <a:rPr lang="en-US" baseline="0" dirty="0" smtClean="0"/>
              <a:t> function analysis of the pre-roughened samples</a:t>
            </a:r>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18</a:t>
            </a:fld>
            <a:endParaRPr lang="en-US"/>
          </a:p>
        </p:txBody>
      </p:sp>
    </p:spTree>
    <p:extLst>
      <p:ext uri="{BB962C8B-B14F-4D97-AF65-F5344CB8AC3E}">
        <p14:creationId xmlns:p14="http://schemas.microsoft.com/office/powerpoint/2010/main" xmlns="" val="3500359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19</a:t>
            </a:fld>
            <a:endParaRPr lang="en-US"/>
          </a:p>
        </p:txBody>
      </p:sp>
    </p:spTree>
    <p:extLst>
      <p:ext uri="{BB962C8B-B14F-4D97-AF65-F5344CB8AC3E}">
        <p14:creationId xmlns:p14="http://schemas.microsoft.com/office/powerpoint/2010/main" xmlns="" val="880205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 what is going on </a:t>
            </a:r>
            <a:r>
              <a:rPr lang="en-US" dirty="0" err="1" smtClean="0"/>
              <a:t>on</a:t>
            </a:r>
            <a:r>
              <a:rPr lang="en-US" dirty="0" smtClean="0"/>
              <a:t> these surfaces? What I see in the post test microscopy is that a cellular structure has appeared on the surface. These cells are parabolic depressions, and the boundary between them is a sharp edged cusp. You can see the before and after images here. </a:t>
            </a:r>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20</a:t>
            </a:fld>
            <a:endParaRPr lang="en-US"/>
          </a:p>
        </p:txBody>
      </p:sp>
    </p:spTree>
    <p:extLst>
      <p:ext uri="{BB962C8B-B14F-4D97-AF65-F5344CB8AC3E}">
        <p14:creationId xmlns:p14="http://schemas.microsoft.com/office/powerpoint/2010/main" xmlns="" val="1692890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74"/>
            <a:r>
              <a:rPr lang="en-US" dirty="0" smtClean="0"/>
              <a:t>Here you can see two pairs of </a:t>
            </a:r>
            <a:r>
              <a:rPr lang="en-US" dirty="0" err="1" smtClean="0"/>
              <a:t>linescans</a:t>
            </a:r>
            <a:r>
              <a:rPr lang="en-US" dirty="0" smtClean="0"/>
              <a:t>. The top is the random pre-roughening of the pre-exposure surfaces. The bottom is the smooth parabolic cellular shape produced in the post exposure. There also appears to be a deepening of the profile as the erosion proceeds. 50 micrometers of erosion depth were developed, these </a:t>
            </a:r>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22</a:t>
            </a:fld>
            <a:endParaRPr lang="en-US"/>
          </a:p>
        </p:txBody>
      </p:sp>
    </p:spTree>
    <p:extLst>
      <p:ext uri="{BB962C8B-B14F-4D97-AF65-F5344CB8AC3E}">
        <p14:creationId xmlns:p14="http://schemas.microsoft.com/office/powerpoint/2010/main" xmlns="" val="2515718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25</a:t>
            </a:fld>
            <a:endParaRPr lang="en-US"/>
          </a:p>
        </p:txBody>
      </p:sp>
    </p:spTree>
    <p:extLst>
      <p:ext uri="{BB962C8B-B14F-4D97-AF65-F5344CB8AC3E}">
        <p14:creationId xmlns:p14="http://schemas.microsoft.com/office/powerpoint/2010/main" xmlns="" val="293833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Hall Effect Thruster is a specific type of electric propulsion thruster. It is an electrostatic device, meaning that static electric fields are responsible for throwing ions from the device. Isps are in the range of 1300 to 3000 sec, and they do not suffer from the space-charge thrust per area limitations of ion thrusters, so they can operate at higher thrusts, (100s </a:t>
            </a:r>
            <a:r>
              <a:rPr lang="en-US" dirty="0" err="1" smtClean="0"/>
              <a:t>mn</a:t>
            </a:r>
            <a:r>
              <a:rPr lang="en-US" dirty="0" smtClean="0"/>
              <a:t>) making them attractive for </a:t>
            </a:r>
            <a:r>
              <a:rPr lang="en-US" dirty="0" err="1" smtClean="0"/>
              <a:t>stationkeeping</a:t>
            </a:r>
            <a:r>
              <a:rPr lang="en-US" dirty="0" smtClean="0"/>
              <a:t> and spacecraft primary propulsion.</a:t>
            </a:r>
          </a:p>
          <a:p>
            <a:r>
              <a:rPr lang="en-US" dirty="0" smtClean="0"/>
              <a:t>HETs inject neutral gas into an annular discharge channel. Electrons enter from an external cathode, and attempt to reach the anode, which serves as the gas distributor. A radial magnetic field created by magnet coils and a ferrous pole arrangement traps the electrons in a region near the exit plane of the thruster. These electrons circulate, ionize the neutral gas, and set up an electric field which accelerates the ions out of the channel. Ions are heavier, so they are deflected less by the magnetic field and are able to escape.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4</a:t>
            </a:fld>
            <a:endParaRPr lang="en-US"/>
          </a:p>
        </p:txBody>
      </p:sp>
    </p:spTree>
    <p:extLst>
      <p:ext uri="{BB962C8B-B14F-4D97-AF65-F5344CB8AC3E}">
        <p14:creationId xmlns:p14="http://schemas.microsoft.com/office/powerpoint/2010/main" xmlns="" val="4086745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26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Write on the figure: sample temperature,</a:t>
            </a:r>
            <a:r>
              <a:rPr lang="en-US" baseline="0" dirty="0" smtClean="0"/>
              <a:t> predicted temperature</a:t>
            </a:r>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28</a:t>
            </a:fld>
            <a:endParaRPr lang="en-US"/>
          </a:p>
        </p:txBody>
      </p:sp>
    </p:spTree>
    <p:extLst>
      <p:ext uri="{BB962C8B-B14F-4D97-AF65-F5344CB8AC3E}">
        <p14:creationId xmlns:p14="http://schemas.microsoft.com/office/powerpoint/2010/main" xmlns="" val="3346636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29</a:t>
            </a:fld>
            <a:endParaRPr lang="en-US"/>
          </a:p>
        </p:txBody>
      </p:sp>
    </p:spTree>
    <p:extLst>
      <p:ext uri="{BB962C8B-B14F-4D97-AF65-F5344CB8AC3E}">
        <p14:creationId xmlns:p14="http://schemas.microsoft.com/office/powerpoint/2010/main" xmlns="" val="439645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Immediate failure can be caused by mechanical deformation and cracking of the heater and other cathode and accelerator materials from thermal shock and thruster cycling, degradation of insulating and structural element materials operating in space under increased temperatures, and evaporation of the thermo-emitter and heater materials due to overheating under operating conditions. It is possible to avoid most of these failure modes with proper designs. For example, cathode heaters can be designed for at least 10,000 on-off cycles. Proper] material selection can reduce emitter evaporation [1</a:t>
            </a:r>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5</a:t>
            </a:fld>
            <a:endParaRPr lang="en-US"/>
          </a:p>
        </p:txBody>
      </p:sp>
    </p:spTree>
    <p:extLst>
      <p:ext uri="{BB962C8B-B14F-4D97-AF65-F5344CB8AC3E}">
        <p14:creationId xmlns:p14="http://schemas.microsoft.com/office/powerpoint/2010/main" xmlns="" val="2808167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Models exist for the average erosion behavior of materials as a function of ion incidence angle and ion impact energy.</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Composition changes in borosil under ion bombardment have been seen by Garnier and </a:t>
            </a:r>
            <a:r>
              <a:rPr lang="en-US" dirty="0" err="1" smtClean="0"/>
              <a:t>Rovey</a:t>
            </a:r>
            <a:r>
              <a:rPr lang="en-US" dirty="0" smtClean="0"/>
              <a:t>. [1,2].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Microstructural roughening of borosil composite channel walls under plasma erosion [4].</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Anomalous erosion ridges, first seen in the M-100, and subsequent long duration life testing of HETs [5].</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6</a:t>
            </a:fld>
            <a:endParaRPr lang="en-US"/>
          </a:p>
        </p:txBody>
      </p:sp>
    </p:spTree>
    <p:extLst>
      <p:ext uri="{BB962C8B-B14F-4D97-AF65-F5344CB8AC3E}">
        <p14:creationId xmlns:p14="http://schemas.microsoft.com/office/powerpoint/2010/main" xmlns="" val="1323567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Research has been conducted in the area of HET erosion prediction in four major areas.</a:t>
            </a:r>
          </a:p>
          <a:p>
            <a:r>
              <a:rPr lang="en-US" dirty="0" smtClean="0"/>
              <a:t> The first is the empirical measurement and modeling of sputtering yield. Various target materials are sputtered with beams of ions, and the amount of material lost is measured with various methods: mass loss, profilometry, etc. The data is correlated and certain models are used to fit the data. Below a sputtering </a:t>
            </a:r>
            <a:r>
              <a:rPr lang="en-US" dirty="0" err="1" smtClean="0"/>
              <a:t>threshhold</a:t>
            </a:r>
            <a:r>
              <a:rPr lang="en-US" dirty="0" smtClean="0"/>
              <a:t>, there is usually no erosion. Above the </a:t>
            </a:r>
            <a:r>
              <a:rPr lang="en-US" dirty="0" err="1" smtClean="0"/>
              <a:t>threshhold</a:t>
            </a:r>
            <a:r>
              <a:rPr lang="en-US" dirty="0" smtClean="0"/>
              <a:t>, in the impact energy range of interest, yield increases almost linearly with impact energy.</a:t>
            </a:r>
          </a:p>
          <a:p>
            <a:r>
              <a:rPr lang="en-US" dirty="0" smtClean="0"/>
              <a:t>A second means of investigating erosion rates is to build full hall thrusters, such as the NASA-120M, and swap out channel walls made of the different materials. Petersen and Manzella performed this research, and used laser profilometry to measure the initial erosion rates.</a:t>
            </a:r>
          </a:p>
          <a:p>
            <a:r>
              <a:rPr lang="en-US" dirty="0" smtClean="0"/>
              <a:t>A third avenue of research was </a:t>
            </a:r>
            <a:r>
              <a:rPr lang="en-US" dirty="0" err="1" smtClean="0"/>
              <a:t>Yim's</a:t>
            </a:r>
            <a:r>
              <a:rPr lang="en-US" dirty="0" smtClean="0"/>
              <a:t> computational modeling of the atomic sputtering process. He performed molecular dynamics simulations for Xenon impacting a hexagonal BN crystal. The simulation provided good agreement with theoretical low energy sputtering models and with data at high ion energies.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7</a:t>
            </a:fld>
            <a:endParaRPr lang="en-US"/>
          </a:p>
        </p:txBody>
      </p:sp>
    </p:spTree>
    <p:extLst>
      <p:ext uri="{BB962C8B-B14F-4D97-AF65-F5344CB8AC3E}">
        <p14:creationId xmlns:p14="http://schemas.microsoft.com/office/powerpoint/2010/main" xmlns="" val="2507474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fourth avenue is to use the erosion models, along with a 2d plasma code, such as HPHall, to simulate the erosion rates in a discharge channel, and the evolution of the discharge channel walls. Here you can see the SPT-100 channel wall profile as </a:t>
            </a:r>
            <a:r>
              <a:rPr lang="en-US" dirty="0" err="1" smtClean="0"/>
              <a:t>simualted</a:t>
            </a:r>
            <a:r>
              <a:rPr lang="en-US" dirty="0" smtClean="0"/>
              <a:t> by </a:t>
            </a:r>
            <a:r>
              <a:rPr lang="en-US" dirty="0" err="1" smtClean="0"/>
              <a:t>Gamero</a:t>
            </a:r>
            <a:r>
              <a:rPr lang="en-US" dirty="0" smtClean="0"/>
              <a:t> </a:t>
            </a:r>
            <a:r>
              <a:rPr lang="en-US" dirty="0" err="1" smtClean="0"/>
              <a:t>Castano</a:t>
            </a:r>
            <a:r>
              <a:rPr lang="en-US" dirty="0" smtClean="0"/>
              <a:t> using </a:t>
            </a:r>
            <a:r>
              <a:rPr lang="en-US" dirty="0" err="1" smtClean="0"/>
              <a:t>Garnier's</a:t>
            </a:r>
            <a:r>
              <a:rPr lang="en-US" dirty="0" smtClean="0"/>
              <a:t> erosion model for M26 borosil. </a:t>
            </a:r>
          </a:p>
          <a:p>
            <a:r>
              <a:rPr lang="en-US" dirty="0" smtClean="0"/>
              <a:t>These models still have limitations. There are many free parameters: The </a:t>
            </a:r>
            <a:r>
              <a:rPr lang="en-US" dirty="0" err="1" smtClean="0"/>
              <a:t>threshhold</a:t>
            </a:r>
            <a:r>
              <a:rPr lang="en-US" dirty="0" smtClean="0"/>
              <a:t> energy for sputtering in the yield models is a free parameter. The electron mobility model tends to be an ad-hoc blending of classical and </a:t>
            </a:r>
            <a:r>
              <a:rPr lang="en-US" dirty="0" err="1" smtClean="0"/>
              <a:t>bohm</a:t>
            </a:r>
            <a:r>
              <a:rPr lang="en-US" dirty="0" smtClean="0"/>
              <a:t> electron mobility. Models are still 2D - there is no way to model azimuthal patterns such as the anomalous erosion ridges, which I will discuss in a minute. Material is treated as homogenous an isotropic.</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8</a:t>
            </a:fld>
            <a:endParaRPr lang="en-US"/>
          </a:p>
        </p:txBody>
      </p:sp>
    </p:spTree>
    <p:extLst>
      <p:ext uri="{BB962C8B-B14F-4D97-AF65-F5344CB8AC3E}">
        <p14:creationId xmlns:p14="http://schemas.microsoft.com/office/powerpoint/2010/main" xmlns="" val="2976207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hypothesis to explain these ridges, referred to as the strain relief hypothesis, was inspired by the work of Kim, </a:t>
            </a:r>
            <a:r>
              <a:rPr lang="en-US" dirty="0" err="1" smtClean="0"/>
              <a:t>Hurtado</a:t>
            </a:r>
            <a:r>
              <a:rPr lang="en-US" dirty="0" smtClean="0"/>
              <a:t>, and Tan on the acid etching of aluminum. Kim investigated aluminum samples, placed under large mechanical loads. As the acid etched the material, certain </a:t>
            </a:r>
            <a:r>
              <a:rPr lang="en-US" dirty="0" err="1" smtClean="0"/>
              <a:t>wavemodes</a:t>
            </a:r>
            <a:r>
              <a:rPr lang="en-US" dirty="0" smtClean="0"/>
              <a:t> of the surface below a critical wavenumber grew exponentially with time.</a:t>
            </a:r>
          </a:p>
          <a:p>
            <a:r>
              <a:rPr lang="en-US" dirty="0" smtClean="0"/>
              <a:t>This process is due to an instability driven by the competition between the surface energy of the interface and strain energy density within the material. "Generalized forces" from this competition amplify certain surface features over time.</a:t>
            </a:r>
          </a:p>
          <a:p>
            <a:r>
              <a:rPr lang="en-US" dirty="0" smtClean="0"/>
              <a:t>To the left, you can see the "amplification function" - the logarithmic ratio of the amplitudes of </a:t>
            </a:r>
            <a:r>
              <a:rPr lang="en-US" dirty="0" err="1" smtClean="0"/>
              <a:t>fourier</a:t>
            </a:r>
            <a:r>
              <a:rPr lang="en-US" dirty="0" smtClean="0"/>
              <a:t> statistics of the surface profile before and after etching.</a:t>
            </a:r>
          </a:p>
          <a:p>
            <a:endParaRPr lang="en-US" dirty="0" smtClean="0"/>
          </a:p>
          <a:p>
            <a:r>
              <a:rPr lang="en-US" dirty="0" smtClean="0"/>
              <a:t>Look at</a:t>
            </a:r>
            <a:r>
              <a:rPr lang="en-US" baseline="0" dirty="0" smtClean="0"/>
              <a:t> </a:t>
            </a:r>
            <a:r>
              <a:rPr lang="en-US" baseline="0" dirty="0" err="1" smtClean="0"/>
              <a:t>wavemode</a:t>
            </a:r>
            <a:r>
              <a:rPr lang="en-US" baseline="0" dirty="0" smtClean="0"/>
              <a:t> vs wave-mode</a:t>
            </a:r>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10</a:t>
            </a:fld>
            <a:endParaRPr lang="en-US"/>
          </a:p>
        </p:txBody>
      </p:sp>
    </p:spTree>
    <p:extLst>
      <p:ext uri="{BB962C8B-B14F-4D97-AF65-F5344CB8AC3E}">
        <p14:creationId xmlns:p14="http://schemas.microsoft.com/office/powerpoint/2010/main" xmlns="" val="3609716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instability should not depend on the physical mechanism driving erosion. It should also apply to a plasma eroding a material in vacuum. In this case, the surface energy is the free surface energy of the material.</a:t>
            </a:r>
          </a:p>
          <a:p>
            <a:r>
              <a:rPr lang="en-US" dirty="0" smtClean="0"/>
              <a:t>For the uniaxial case, waves should develop </a:t>
            </a:r>
            <a:r>
              <a:rPr lang="en-US" dirty="0" err="1" smtClean="0"/>
              <a:t>perpindicular</a:t>
            </a:r>
            <a:r>
              <a:rPr lang="en-US" dirty="0" smtClean="0"/>
              <a:t> to the applied load. This would correspond to thermal hoop stress in a HET channel wall, driven by a temperature difference between the inner and outer wall. This hypothesis leads us to expect a range of unstable wavelengths which grow from initial roughness. The wavelength scale should be proportional to the square of the applied load.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11</a:t>
            </a:fld>
            <a:endParaRPr lang="en-US"/>
          </a:p>
        </p:txBody>
      </p:sp>
    </p:spTree>
    <p:extLst>
      <p:ext uri="{BB962C8B-B14F-4D97-AF65-F5344CB8AC3E}">
        <p14:creationId xmlns:p14="http://schemas.microsoft.com/office/powerpoint/2010/main" xmlns="" val="3596013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B1E2A35-8383-4C68-A183-9E65D39EF47A}" type="slidenum">
              <a:rPr lang="en-US" smtClean="0"/>
              <a:pPr/>
              <a:t>12</a:t>
            </a:fld>
            <a:endParaRPr lang="en-US"/>
          </a:p>
        </p:txBody>
      </p:sp>
    </p:spTree>
    <p:extLst>
      <p:ext uri="{BB962C8B-B14F-4D97-AF65-F5344CB8AC3E}">
        <p14:creationId xmlns:p14="http://schemas.microsoft.com/office/powerpoint/2010/main" xmlns="" val="1105230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513" y="2130520"/>
            <a:ext cx="7772977" cy="14693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024" y="3885640"/>
            <a:ext cx="6401955" cy="1753721"/>
          </a:xfrm>
        </p:spPr>
        <p:txBody>
          <a:bodyPr/>
          <a:lstStyle>
            <a:lvl1pPr marL="0" indent="0" algn="ctr">
              <a:buNone/>
              <a:defRPr/>
            </a:lvl1pPr>
            <a:lvl2pPr marL="410243" indent="0" algn="ctr">
              <a:buNone/>
              <a:defRPr/>
            </a:lvl2pPr>
            <a:lvl3pPr marL="820487" indent="0" algn="ctr">
              <a:buNone/>
              <a:defRPr/>
            </a:lvl3pPr>
            <a:lvl4pPr marL="1230730" indent="0" algn="ctr">
              <a:buNone/>
              <a:defRPr/>
            </a:lvl4pPr>
            <a:lvl5pPr marL="1640973" indent="0" algn="ctr">
              <a:buNone/>
              <a:defRPr/>
            </a:lvl5pPr>
            <a:lvl6pPr marL="2051216" indent="0" algn="ctr">
              <a:buNone/>
              <a:defRPr/>
            </a:lvl6pPr>
            <a:lvl7pPr marL="2461461" indent="0" algn="ctr">
              <a:buNone/>
              <a:defRPr/>
            </a:lvl7pPr>
            <a:lvl8pPr marL="2871703" indent="0" algn="ctr">
              <a:buNone/>
              <a:defRPr/>
            </a:lvl8pPr>
            <a:lvl9pPr marL="3281946"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968" y="0"/>
            <a:ext cx="1942523"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513" y="0"/>
            <a:ext cx="5691909"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52400" y="1219200"/>
            <a:ext cx="8839200" cy="5334000"/>
          </a:xfrm>
        </p:spPr>
        <p:txBody>
          <a:bodyPr/>
          <a:lstStyle>
            <a:lvl1pPr>
              <a:defRPr sz="2000"/>
            </a:lvl1pPr>
            <a:lvl2pPr>
              <a:defRPr sz="2000"/>
            </a:lvl2pPr>
            <a:lvl3pPr>
              <a:defRPr sz="20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036" y="4406713"/>
            <a:ext cx="7771534" cy="1362916"/>
          </a:xfrm>
        </p:spPr>
        <p:txBody>
          <a:bodyPr anchor="t"/>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723036" y="2906526"/>
            <a:ext cx="7771534" cy="1500187"/>
          </a:xfrm>
        </p:spPr>
        <p:txBody>
          <a:bodyPr anchor="b"/>
          <a:lstStyle>
            <a:lvl1pPr marL="0" indent="0">
              <a:buNone/>
              <a:defRPr sz="1800"/>
            </a:lvl1pPr>
            <a:lvl2pPr marL="410243" indent="0">
              <a:buNone/>
              <a:defRPr sz="1600"/>
            </a:lvl2pPr>
            <a:lvl3pPr marL="820487" indent="0">
              <a:buNone/>
              <a:defRPr sz="1400"/>
            </a:lvl3pPr>
            <a:lvl4pPr marL="1230730" indent="0">
              <a:buNone/>
              <a:defRPr sz="1300"/>
            </a:lvl4pPr>
            <a:lvl5pPr marL="1640973" indent="0">
              <a:buNone/>
              <a:defRPr sz="1300"/>
            </a:lvl5pPr>
            <a:lvl6pPr marL="2051216" indent="0">
              <a:buNone/>
              <a:defRPr sz="1300"/>
            </a:lvl6pPr>
            <a:lvl7pPr marL="2461461" indent="0">
              <a:buNone/>
              <a:defRPr sz="1300"/>
            </a:lvl7pPr>
            <a:lvl8pPr marL="2871703" indent="0">
              <a:buNone/>
              <a:defRPr sz="1300"/>
            </a:lvl8pPr>
            <a:lvl9pPr marL="3281946" indent="0">
              <a:buNone/>
              <a:defRPr sz="13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514" y="1980640"/>
            <a:ext cx="3817215" cy="4115360"/>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273" y="1980640"/>
            <a:ext cx="3817216" cy="4115360"/>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90" y="274544"/>
            <a:ext cx="8229023"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89" y="1535206"/>
            <a:ext cx="4039465" cy="640136"/>
          </a:xfrm>
        </p:spPr>
        <p:txBody>
          <a:bodyPr anchor="b"/>
          <a:lstStyle>
            <a:lvl1pPr marL="0" indent="0">
              <a:buNone/>
              <a:defRPr sz="2200" b="1"/>
            </a:lvl1pPr>
            <a:lvl2pPr marL="410243" indent="0">
              <a:buNone/>
              <a:defRPr sz="1800" b="1"/>
            </a:lvl2pPr>
            <a:lvl3pPr marL="820487" indent="0">
              <a:buNone/>
              <a:defRPr sz="1600" b="1"/>
            </a:lvl3pPr>
            <a:lvl4pPr marL="1230730" indent="0">
              <a:buNone/>
              <a:defRPr sz="1400" b="1"/>
            </a:lvl4pPr>
            <a:lvl5pPr marL="1640973" indent="0">
              <a:buNone/>
              <a:defRPr sz="1400" b="1"/>
            </a:lvl5pPr>
            <a:lvl6pPr marL="2051216" indent="0">
              <a:buNone/>
              <a:defRPr sz="1400" b="1"/>
            </a:lvl6pPr>
            <a:lvl7pPr marL="2461461" indent="0">
              <a:buNone/>
              <a:defRPr sz="1400" b="1"/>
            </a:lvl7pPr>
            <a:lvl8pPr marL="2871703" indent="0">
              <a:buNone/>
              <a:defRPr sz="1400" b="1"/>
            </a:lvl8pPr>
            <a:lvl9pPr marL="3281946"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489" y="2175344"/>
            <a:ext cx="4039465" cy="3951474"/>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604" y="1535206"/>
            <a:ext cx="4040909" cy="640136"/>
          </a:xfrm>
        </p:spPr>
        <p:txBody>
          <a:bodyPr anchor="b"/>
          <a:lstStyle>
            <a:lvl1pPr marL="0" indent="0">
              <a:buNone/>
              <a:defRPr sz="2200" b="1"/>
            </a:lvl1pPr>
            <a:lvl2pPr marL="410243" indent="0">
              <a:buNone/>
              <a:defRPr sz="1800" b="1"/>
            </a:lvl2pPr>
            <a:lvl3pPr marL="820487" indent="0">
              <a:buNone/>
              <a:defRPr sz="1600" b="1"/>
            </a:lvl3pPr>
            <a:lvl4pPr marL="1230730" indent="0">
              <a:buNone/>
              <a:defRPr sz="1400" b="1"/>
            </a:lvl4pPr>
            <a:lvl5pPr marL="1640973" indent="0">
              <a:buNone/>
              <a:defRPr sz="1400" b="1"/>
            </a:lvl5pPr>
            <a:lvl6pPr marL="2051216" indent="0">
              <a:buNone/>
              <a:defRPr sz="1400" b="1"/>
            </a:lvl6pPr>
            <a:lvl7pPr marL="2461461" indent="0">
              <a:buNone/>
              <a:defRPr sz="1400" b="1"/>
            </a:lvl7pPr>
            <a:lvl8pPr marL="2871703" indent="0">
              <a:buNone/>
              <a:defRPr sz="1400" b="1"/>
            </a:lvl8pPr>
            <a:lvl9pPr marL="3281946"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604" y="2175344"/>
            <a:ext cx="4040909" cy="3951474"/>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90" y="273144"/>
            <a:ext cx="3007591" cy="1162610"/>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4762" y="273144"/>
            <a:ext cx="5111750" cy="5853672"/>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490" y="1435755"/>
            <a:ext cx="3007591" cy="4691062"/>
          </a:xfrm>
        </p:spPr>
        <p:txBody>
          <a:bodyPr/>
          <a:lstStyle>
            <a:lvl1pPr marL="0" indent="0">
              <a:buNone/>
              <a:defRPr sz="1300"/>
            </a:lvl1pPr>
            <a:lvl2pPr marL="410243" indent="0">
              <a:buNone/>
              <a:defRPr sz="1100"/>
            </a:lvl2pPr>
            <a:lvl3pPr marL="820487" indent="0">
              <a:buNone/>
              <a:defRPr sz="900"/>
            </a:lvl3pPr>
            <a:lvl4pPr marL="1230730" indent="0">
              <a:buNone/>
              <a:defRPr sz="800"/>
            </a:lvl4pPr>
            <a:lvl5pPr marL="1640973" indent="0">
              <a:buNone/>
              <a:defRPr sz="800"/>
            </a:lvl5pPr>
            <a:lvl6pPr marL="2051216" indent="0">
              <a:buNone/>
              <a:defRPr sz="800"/>
            </a:lvl6pPr>
            <a:lvl7pPr marL="2461461" indent="0">
              <a:buNone/>
              <a:defRPr sz="800"/>
            </a:lvl7pPr>
            <a:lvl8pPr marL="2871703" indent="0">
              <a:buNone/>
              <a:defRPr sz="800"/>
            </a:lvl8pPr>
            <a:lvl9pPr marL="3281946" indent="0">
              <a:buNone/>
              <a:defRPr sz="8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33" y="4800322"/>
            <a:ext cx="5486977" cy="567297"/>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433" y="612122"/>
            <a:ext cx="5486977" cy="4115360"/>
          </a:xfrm>
        </p:spPr>
        <p:txBody>
          <a:bodyPr/>
          <a:lstStyle>
            <a:lvl1pPr marL="0" indent="0">
              <a:buNone/>
              <a:defRPr sz="2900"/>
            </a:lvl1pPr>
            <a:lvl2pPr marL="410243" indent="0">
              <a:buNone/>
              <a:defRPr sz="2500"/>
            </a:lvl2pPr>
            <a:lvl3pPr marL="820487" indent="0">
              <a:buNone/>
              <a:defRPr sz="2200"/>
            </a:lvl3pPr>
            <a:lvl4pPr marL="1230730" indent="0">
              <a:buNone/>
              <a:defRPr sz="1800"/>
            </a:lvl4pPr>
            <a:lvl5pPr marL="1640973" indent="0">
              <a:buNone/>
              <a:defRPr sz="1800"/>
            </a:lvl5pPr>
            <a:lvl6pPr marL="2051216" indent="0">
              <a:buNone/>
              <a:defRPr sz="1800"/>
            </a:lvl6pPr>
            <a:lvl7pPr marL="2461461" indent="0">
              <a:buNone/>
              <a:defRPr sz="1800"/>
            </a:lvl7pPr>
            <a:lvl8pPr marL="2871703" indent="0">
              <a:buNone/>
              <a:defRPr sz="1800"/>
            </a:lvl8pPr>
            <a:lvl9pPr marL="3281946" indent="0">
              <a:buNone/>
              <a:defRPr sz="1800"/>
            </a:lvl9pPr>
          </a:lstStyle>
          <a:p>
            <a:pPr lvl="0"/>
            <a:endParaRPr lang="en-US" noProof="0" smtClean="0"/>
          </a:p>
        </p:txBody>
      </p:sp>
      <p:sp>
        <p:nvSpPr>
          <p:cNvPr id="4" name="Text Placeholder 3"/>
          <p:cNvSpPr>
            <a:spLocks noGrp="1"/>
          </p:cNvSpPr>
          <p:nvPr>
            <p:ph type="body" sz="half" idx="2"/>
          </p:nvPr>
        </p:nvSpPr>
        <p:spPr>
          <a:xfrm>
            <a:off x="1792433" y="5367618"/>
            <a:ext cx="5486977" cy="804022"/>
          </a:xfrm>
        </p:spPr>
        <p:txBody>
          <a:bodyPr/>
          <a:lstStyle>
            <a:lvl1pPr marL="0" indent="0">
              <a:buNone/>
              <a:defRPr sz="1300"/>
            </a:lvl1pPr>
            <a:lvl2pPr marL="410243" indent="0">
              <a:buNone/>
              <a:defRPr sz="1100"/>
            </a:lvl2pPr>
            <a:lvl3pPr marL="820487" indent="0">
              <a:buNone/>
              <a:defRPr sz="900"/>
            </a:lvl3pPr>
            <a:lvl4pPr marL="1230730" indent="0">
              <a:buNone/>
              <a:defRPr sz="800"/>
            </a:lvl4pPr>
            <a:lvl5pPr marL="1640973" indent="0">
              <a:buNone/>
              <a:defRPr sz="800"/>
            </a:lvl5pPr>
            <a:lvl6pPr marL="2051216" indent="0">
              <a:buNone/>
              <a:defRPr sz="800"/>
            </a:lvl6pPr>
            <a:lvl7pPr marL="2461461" indent="0">
              <a:buNone/>
              <a:defRPr sz="800"/>
            </a:lvl7pPr>
            <a:lvl8pPr marL="2871703" indent="0">
              <a:buNone/>
              <a:defRPr sz="800"/>
            </a:lvl8pPr>
            <a:lvl9pPr marL="3281946" indent="0">
              <a:buNone/>
              <a:defRPr sz="8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Line 20"/>
          <p:cNvSpPr>
            <a:spLocks noChangeShapeType="1"/>
          </p:cNvSpPr>
          <p:nvPr userDrawn="1"/>
        </p:nvSpPr>
        <p:spPr bwMode="auto">
          <a:xfrm>
            <a:off x="139989" y="1008529"/>
            <a:ext cx="8849591" cy="0"/>
          </a:xfrm>
          <a:prstGeom prst="line">
            <a:avLst/>
          </a:prstGeom>
          <a:noFill/>
          <a:ln w="57150" cmpd="thickThin">
            <a:solidFill>
              <a:schemeClr val="accent2"/>
            </a:solidFill>
            <a:round/>
            <a:headEnd/>
            <a:tailEnd/>
          </a:ln>
          <a:effectLst/>
        </p:spPr>
        <p:txBody>
          <a:bodyPr wrap="none" lIns="82058" tIns="41029" rIns="82058" bIns="41029" anchor="ctr"/>
          <a:lstStyle/>
          <a:p>
            <a:endParaRPr lang="en-US"/>
          </a:p>
        </p:txBody>
      </p:sp>
      <p:sp>
        <p:nvSpPr>
          <p:cNvPr id="1027" name="Rectangle 18"/>
          <p:cNvSpPr>
            <a:spLocks noGrp="1" noChangeArrowheads="1"/>
          </p:cNvSpPr>
          <p:nvPr>
            <p:ph type="body" idx="1"/>
          </p:nvPr>
        </p:nvSpPr>
        <p:spPr bwMode="auto">
          <a:xfrm>
            <a:off x="685512" y="1980640"/>
            <a:ext cx="7772977" cy="4115360"/>
          </a:xfrm>
          <a:prstGeom prst="rect">
            <a:avLst/>
          </a:prstGeom>
          <a:noFill/>
          <a:ln w="9525">
            <a:noFill/>
            <a:miter lim="800000"/>
            <a:headEnd/>
            <a:tailEnd/>
          </a:ln>
          <a:effectLst/>
        </p:spPr>
        <p:txBody>
          <a:bodyPr vert="horz" wrap="square" lIns="91429" tIns="45714" rIns="91429" bIns="4571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2"/>
          <p:cNvSpPr>
            <a:spLocks noChangeArrowheads="1"/>
          </p:cNvSpPr>
          <p:nvPr userDrawn="1"/>
        </p:nvSpPr>
        <p:spPr bwMode="auto">
          <a:xfrm>
            <a:off x="2362489" y="6248681"/>
            <a:ext cx="1524000" cy="456640"/>
          </a:xfrm>
          <a:prstGeom prst="rect">
            <a:avLst/>
          </a:prstGeom>
          <a:noFill/>
          <a:ln w="9525">
            <a:noFill/>
            <a:miter lim="800000"/>
            <a:headEnd/>
            <a:tailEnd/>
          </a:ln>
          <a:effectLst/>
        </p:spPr>
        <p:txBody>
          <a:bodyPr lIns="91429" tIns="45714" rIns="91429" bIns="45714"/>
          <a:lstStyle/>
          <a:p>
            <a:pPr algn="r" defTabSz="914608" eaLnBrk="0" hangingPunct="0"/>
            <a:endParaRPr lang="en-US" sz="1400" b="0">
              <a:latin typeface="Times New Roman" pitchFamily="18" charset="0"/>
            </a:endParaRPr>
          </a:p>
        </p:txBody>
      </p:sp>
      <p:pic>
        <p:nvPicPr>
          <p:cNvPr id="1029" name="Picture 29"/>
          <p:cNvPicPr>
            <a:picLocks noChangeAspect="1" noChangeArrowheads="1"/>
          </p:cNvPicPr>
          <p:nvPr userDrawn="1"/>
        </p:nvPicPr>
        <p:blipFill>
          <a:blip r:embed="rId13" cstate="print"/>
          <a:srcRect/>
          <a:stretch>
            <a:fillRect/>
          </a:stretch>
        </p:blipFill>
        <p:spPr bwMode="auto">
          <a:xfrm>
            <a:off x="138546" y="135872"/>
            <a:ext cx="756227" cy="808224"/>
          </a:xfrm>
          <a:prstGeom prst="rect">
            <a:avLst/>
          </a:prstGeom>
          <a:noFill/>
          <a:ln w="12700">
            <a:noFill/>
            <a:miter lim="800000"/>
            <a:headEnd/>
            <a:tailEnd/>
          </a:ln>
          <a:effectLst/>
        </p:spPr>
      </p:pic>
      <p:pic>
        <p:nvPicPr>
          <p:cNvPr id="1030" name="Picture 31"/>
          <p:cNvPicPr>
            <a:picLocks noChangeAspect="1" noChangeArrowheads="1"/>
          </p:cNvPicPr>
          <p:nvPr userDrawn="1"/>
        </p:nvPicPr>
        <p:blipFill>
          <a:blip r:embed="rId14" cstate="print"/>
          <a:srcRect b="10001"/>
          <a:stretch>
            <a:fillRect/>
          </a:stretch>
        </p:blipFill>
        <p:spPr bwMode="auto">
          <a:xfrm>
            <a:off x="6722341" y="168088"/>
            <a:ext cx="2359603" cy="784412"/>
          </a:xfrm>
          <a:prstGeom prst="rect">
            <a:avLst/>
          </a:prstGeom>
          <a:noFill/>
          <a:ln w="9525">
            <a:noFill/>
            <a:miter lim="800000"/>
            <a:headEnd/>
            <a:tailEnd/>
          </a:ln>
        </p:spPr>
      </p:pic>
      <p:sp>
        <p:nvSpPr>
          <p:cNvPr id="1031" name="Rectangle 32"/>
          <p:cNvSpPr>
            <a:spLocks noGrp="1" noChangeArrowheads="1"/>
          </p:cNvSpPr>
          <p:nvPr>
            <p:ph type="title"/>
          </p:nvPr>
        </p:nvSpPr>
        <p:spPr bwMode="auto">
          <a:xfrm>
            <a:off x="1039091" y="0"/>
            <a:ext cx="6234545" cy="739588"/>
          </a:xfrm>
          <a:prstGeom prst="rect">
            <a:avLst/>
          </a:prstGeom>
          <a:noFill/>
          <a:ln w="9525">
            <a:noFill/>
            <a:miter lim="800000"/>
            <a:headEnd/>
            <a:tailEnd/>
          </a:ln>
          <a:effectLst/>
        </p:spPr>
        <p:txBody>
          <a:bodyPr vert="horz" wrap="square" lIns="82058" tIns="41029" rIns="82058" bIns="41029" numCol="1" anchor="ctr" anchorCtr="0" compatLnSpc="1">
            <a:prstTxWarp prst="textNoShape">
              <a:avLst/>
            </a:prstTxWarp>
          </a:bodyPr>
          <a:lstStyle/>
          <a:p>
            <a:pPr lvl="0"/>
            <a:r>
              <a:rPr lang="en-US" dirty="0" smtClean="0"/>
              <a:t>Click to edit Master title style</a:t>
            </a:r>
          </a:p>
        </p:txBody>
      </p:sp>
      <p:sp>
        <p:nvSpPr>
          <p:cNvPr id="8" name="TextBox 7"/>
          <p:cNvSpPr txBox="1"/>
          <p:nvPr userDrawn="1"/>
        </p:nvSpPr>
        <p:spPr>
          <a:xfrm>
            <a:off x="0" y="6581001"/>
            <a:ext cx="9144000" cy="276999"/>
          </a:xfrm>
          <a:prstGeom prst="rect">
            <a:avLst/>
          </a:prstGeom>
          <a:noFill/>
        </p:spPr>
        <p:txBody>
          <a:bodyPr wrap="square" rtlCol="0">
            <a:spAutoFit/>
          </a:bodyPr>
          <a:lstStyle/>
          <a:p>
            <a:pPr algn="ctr"/>
            <a:fld id="{DB1989F3-0B0F-460B-A4C7-6A8F425A7641}" type="slidenum">
              <a:rPr lang="en-US" sz="1200" smtClean="0"/>
              <a:pPr algn="ctr"/>
              <a:t>‹#›</a:t>
            </a:fld>
            <a:endParaRPr lang="en-US" sz="1200" dirty="0"/>
          </a:p>
        </p:txBody>
      </p:sp>
      <p:pic>
        <p:nvPicPr>
          <p:cNvPr id="5122" name="Picture 2"/>
          <p:cNvPicPr>
            <a:picLocks noChangeAspect="1" noChangeArrowheads="1"/>
          </p:cNvPicPr>
          <p:nvPr userDrawn="1"/>
        </p:nvPicPr>
        <p:blipFill>
          <a:blip r:embed="rId15" cstate="print"/>
          <a:srcRect/>
          <a:stretch>
            <a:fillRect/>
          </a:stretch>
        </p:blipFill>
        <p:spPr bwMode="auto">
          <a:xfrm>
            <a:off x="902970" y="192405"/>
            <a:ext cx="927749" cy="417195"/>
          </a:xfrm>
          <a:prstGeom prst="rect">
            <a:avLst/>
          </a:prstGeom>
          <a:noFill/>
          <a:ln w="9525">
            <a:noFill/>
            <a:miter lim="800000"/>
            <a:headEnd/>
            <a:tailEnd/>
          </a:ln>
        </p:spPr>
      </p:pic>
      <p:pic>
        <p:nvPicPr>
          <p:cNvPr id="5123" name="Picture 3"/>
          <p:cNvPicPr>
            <a:picLocks noChangeAspect="1" noChangeArrowheads="1"/>
          </p:cNvPicPr>
          <p:nvPr userDrawn="1"/>
        </p:nvPicPr>
        <p:blipFill>
          <a:blip r:embed="rId16" cstate="print"/>
          <a:srcRect/>
          <a:stretch>
            <a:fillRect/>
          </a:stretch>
        </p:blipFill>
        <p:spPr bwMode="auto">
          <a:xfrm>
            <a:off x="931732" y="624840"/>
            <a:ext cx="909451" cy="22098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608" rtl="0" eaLnBrk="0" fontAlgn="base" hangingPunct="0">
        <a:spcBef>
          <a:spcPct val="0"/>
        </a:spcBef>
        <a:spcAft>
          <a:spcPct val="0"/>
        </a:spcAft>
        <a:defRPr sz="2500" b="1">
          <a:solidFill>
            <a:schemeClr val="tx2"/>
          </a:solidFill>
          <a:latin typeface="+mj-lt"/>
          <a:ea typeface="+mj-ea"/>
          <a:cs typeface="+mj-cs"/>
        </a:defRPr>
      </a:lvl1pPr>
      <a:lvl2pPr algn="ctr" defTabSz="914608" rtl="0" eaLnBrk="0" fontAlgn="base" hangingPunct="0">
        <a:spcBef>
          <a:spcPct val="0"/>
        </a:spcBef>
        <a:spcAft>
          <a:spcPct val="0"/>
        </a:spcAft>
        <a:defRPr sz="2500" b="1">
          <a:solidFill>
            <a:schemeClr val="tx2"/>
          </a:solidFill>
          <a:latin typeface="Arial" charset="0"/>
        </a:defRPr>
      </a:lvl2pPr>
      <a:lvl3pPr algn="ctr" defTabSz="914608" rtl="0" eaLnBrk="0" fontAlgn="base" hangingPunct="0">
        <a:spcBef>
          <a:spcPct val="0"/>
        </a:spcBef>
        <a:spcAft>
          <a:spcPct val="0"/>
        </a:spcAft>
        <a:defRPr sz="2500" b="1">
          <a:solidFill>
            <a:schemeClr val="tx2"/>
          </a:solidFill>
          <a:latin typeface="Arial" charset="0"/>
        </a:defRPr>
      </a:lvl3pPr>
      <a:lvl4pPr algn="ctr" defTabSz="914608" rtl="0" eaLnBrk="0" fontAlgn="base" hangingPunct="0">
        <a:spcBef>
          <a:spcPct val="0"/>
        </a:spcBef>
        <a:spcAft>
          <a:spcPct val="0"/>
        </a:spcAft>
        <a:defRPr sz="2500" b="1">
          <a:solidFill>
            <a:schemeClr val="tx2"/>
          </a:solidFill>
          <a:latin typeface="Arial" charset="0"/>
        </a:defRPr>
      </a:lvl4pPr>
      <a:lvl5pPr algn="ctr" defTabSz="914608" rtl="0" eaLnBrk="0" fontAlgn="base" hangingPunct="0">
        <a:spcBef>
          <a:spcPct val="0"/>
        </a:spcBef>
        <a:spcAft>
          <a:spcPct val="0"/>
        </a:spcAft>
        <a:defRPr sz="2500" b="1">
          <a:solidFill>
            <a:schemeClr val="tx2"/>
          </a:solidFill>
          <a:latin typeface="Arial" charset="0"/>
        </a:defRPr>
      </a:lvl5pPr>
      <a:lvl6pPr marL="410291" algn="ctr" defTabSz="914608" rtl="0" fontAlgn="base">
        <a:spcBef>
          <a:spcPct val="0"/>
        </a:spcBef>
        <a:spcAft>
          <a:spcPct val="0"/>
        </a:spcAft>
        <a:defRPr sz="2500" b="1">
          <a:solidFill>
            <a:schemeClr val="tx2"/>
          </a:solidFill>
          <a:latin typeface="Arial" charset="0"/>
        </a:defRPr>
      </a:lvl6pPr>
      <a:lvl7pPr marL="820583" algn="ctr" defTabSz="914608" rtl="0" fontAlgn="base">
        <a:spcBef>
          <a:spcPct val="0"/>
        </a:spcBef>
        <a:spcAft>
          <a:spcPct val="0"/>
        </a:spcAft>
        <a:defRPr sz="2500" b="1">
          <a:solidFill>
            <a:schemeClr val="tx2"/>
          </a:solidFill>
          <a:latin typeface="Arial" charset="0"/>
        </a:defRPr>
      </a:lvl7pPr>
      <a:lvl8pPr marL="1230874" algn="ctr" defTabSz="914608" rtl="0" fontAlgn="base">
        <a:spcBef>
          <a:spcPct val="0"/>
        </a:spcBef>
        <a:spcAft>
          <a:spcPct val="0"/>
        </a:spcAft>
        <a:defRPr sz="2500" b="1">
          <a:solidFill>
            <a:schemeClr val="tx2"/>
          </a:solidFill>
          <a:latin typeface="Arial" charset="0"/>
        </a:defRPr>
      </a:lvl8pPr>
      <a:lvl9pPr marL="1641165" algn="ctr" defTabSz="914608" rtl="0" fontAlgn="base">
        <a:spcBef>
          <a:spcPct val="0"/>
        </a:spcBef>
        <a:spcAft>
          <a:spcPct val="0"/>
        </a:spcAft>
        <a:defRPr sz="2500" b="1">
          <a:solidFill>
            <a:schemeClr val="tx2"/>
          </a:solidFill>
          <a:latin typeface="Arial" charset="0"/>
        </a:defRPr>
      </a:lvl9pPr>
    </p:titleStyle>
    <p:bodyStyle>
      <a:lvl1pPr marL="343334" indent="-343334" algn="l" defTabSz="914608" rtl="0" eaLnBrk="0" fontAlgn="base" hangingPunct="0">
        <a:spcBef>
          <a:spcPct val="20000"/>
        </a:spcBef>
        <a:spcAft>
          <a:spcPct val="0"/>
        </a:spcAft>
        <a:buChar char="•"/>
        <a:defRPr sz="3200">
          <a:solidFill>
            <a:schemeClr val="tx1"/>
          </a:solidFill>
          <a:latin typeface="+mn-lt"/>
          <a:ea typeface="+mn-ea"/>
          <a:cs typeface="+mn-cs"/>
        </a:defRPr>
      </a:lvl1pPr>
      <a:lvl2pPr marL="742229" indent="-284925" algn="l" defTabSz="914608" rtl="0" eaLnBrk="0" fontAlgn="base" hangingPunct="0">
        <a:spcBef>
          <a:spcPct val="20000"/>
        </a:spcBef>
        <a:spcAft>
          <a:spcPct val="0"/>
        </a:spcAft>
        <a:buChar char="–"/>
        <a:defRPr sz="2800">
          <a:solidFill>
            <a:schemeClr val="tx1"/>
          </a:solidFill>
          <a:latin typeface="+mn-lt"/>
        </a:defRPr>
      </a:lvl2pPr>
      <a:lvl3pPr marL="1142547" indent="-227940" algn="l" defTabSz="914608" rtl="0" eaLnBrk="0" fontAlgn="base" hangingPunct="0">
        <a:spcBef>
          <a:spcPct val="20000"/>
        </a:spcBef>
        <a:spcAft>
          <a:spcPct val="0"/>
        </a:spcAft>
        <a:buChar char="•"/>
        <a:defRPr sz="2400">
          <a:solidFill>
            <a:schemeClr val="tx1"/>
          </a:solidFill>
          <a:latin typeface="+mn-lt"/>
        </a:defRPr>
      </a:lvl3pPr>
      <a:lvl4pPr marL="1599852" indent="-227940" algn="l" defTabSz="914608" rtl="0" eaLnBrk="0" fontAlgn="base" hangingPunct="0">
        <a:spcBef>
          <a:spcPct val="20000"/>
        </a:spcBef>
        <a:spcAft>
          <a:spcPct val="0"/>
        </a:spcAft>
        <a:buChar char="–"/>
        <a:defRPr sz="2000">
          <a:solidFill>
            <a:schemeClr val="tx1"/>
          </a:solidFill>
          <a:latin typeface="+mn-lt"/>
        </a:defRPr>
      </a:lvl4pPr>
      <a:lvl5pPr marL="2057155" indent="-227940" algn="l" defTabSz="914608" rtl="0" eaLnBrk="0" fontAlgn="base" hangingPunct="0">
        <a:spcBef>
          <a:spcPct val="20000"/>
        </a:spcBef>
        <a:spcAft>
          <a:spcPct val="0"/>
        </a:spcAft>
        <a:buChar char="»"/>
        <a:defRPr sz="2000">
          <a:solidFill>
            <a:schemeClr val="tx1"/>
          </a:solidFill>
          <a:latin typeface="+mn-lt"/>
        </a:defRPr>
      </a:lvl5pPr>
      <a:lvl6pPr marL="2467446" indent="-227940" algn="l" defTabSz="914608" rtl="0" fontAlgn="base">
        <a:spcBef>
          <a:spcPct val="20000"/>
        </a:spcBef>
        <a:spcAft>
          <a:spcPct val="0"/>
        </a:spcAft>
        <a:buChar char="»"/>
        <a:defRPr sz="2000">
          <a:solidFill>
            <a:schemeClr val="tx1"/>
          </a:solidFill>
          <a:latin typeface="+mn-lt"/>
        </a:defRPr>
      </a:lvl6pPr>
      <a:lvl7pPr marL="2877737" indent="-227940" algn="l" defTabSz="914608" rtl="0" fontAlgn="base">
        <a:spcBef>
          <a:spcPct val="20000"/>
        </a:spcBef>
        <a:spcAft>
          <a:spcPct val="0"/>
        </a:spcAft>
        <a:buChar char="»"/>
        <a:defRPr sz="2000">
          <a:solidFill>
            <a:schemeClr val="tx1"/>
          </a:solidFill>
          <a:latin typeface="+mn-lt"/>
        </a:defRPr>
      </a:lvl7pPr>
      <a:lvl8pPr marL="3288029" indent="-227940" algn="l" defTabSz="914608" rtl="0" fontAlgn="base">
        <a:spcBef>
          <a:spcPct val="20000"/>
        </a:spcBef>
        <a:spcAft>
          <a:spcPct val="0"/>
        </a:spcAft>
        <a:buChar char="»"/>
        <a:defRPr sz="2000">
          <a:solidFill>
            <a:schemeClr val="tx1"/>
          </a:solidFill>
          <a:latin typeface="+mn-lt"/>
        </a:defRPr>
      </a:lvl8pPr>
      <a:lvl9pPr marL="3698320" indent="-227940" algn="l" defTabSz="914608" rtl="0" fontAlgn="base">
        <a:spcBef>
          <a:spcPct val="20000"/>
        </a:spcBef>
        <a:spcAft>
          <a:spcPct val="0"/>
        </a:spcAft>
        <a:buChar char="»"/>
        <a:defRPr sz="2000">
          <a:solidFill>
            <a:schemeClr val="tx1"/>
          </a:solidFill>
          <a:latin typeface="+mn-lt"/>
        </a:defRPr>
      </a:lvl9pPr>
    </p:bodyStyle>
    <p:otherStyle>
      <a:defPPr>
        <a:defRPr lang="en-US"/>
      </a:defPPr>
      <a:lvl1pPr marL="0" algn="l" defTabSz="820583" rtl="0" eaLnBrk="1" latinLnBrk="0" hangingPunct="1">
        <a:defRPr sz="1600" kern="1200">
          <a:solidFill>
            <a:schemeClr val="tx1"/>
          </a:solidFill>
          <a:latin typeface="+mn-lt"/>
          <a:ea typeface="+mn-ea"/>
          <a:cs typeface="+mn-cs"/>
        </a:defRPr>
      </a:lvl1pPr>
      <a:lvl2pPr marL="410291" algn="l" defTabSz="820583" rtl="0" eaLnBrk="1" latinLnBrk="0" hangingPunct="1">
        <a:defRPr sz="1600" kern="1200">
          <a:solidFill>
            <a:schemeClr val="tx1"/>
          </a:solidFill>
          <a:latin typeface="+mn-lt"/>
          <a:ea typeface="+mn-ea"/>
          <a:cs typeface="+mn-cs"/>
        </a:defRPr>
      </a:lvl2pPr>
      <a:lvl3pPr marL="820583" algn="l" defTabSz="820583" rtl="0" eaLnBrk="1" latinLnBrk="0" hangingPunct="1">
        <a:defRPr sz="1600" kern="1200">
          <a:solidFill>
            <a:schemeClr val="tx1"/>
          </a:solidFill>
          <a:latin typeface="+mn-lt"/>
          <a:ea typeface="+mn-ea"/>
          <a:cs typeface="+mn-cs"/>
        </a:defRPr>
      </a:lvl3pPr>
      <a:lvl4pPr marL="1230874" algn="l" defTabSz="820583" rtl="0" eaLnBrk="1" latinLnBrk="0" hangingPunct="1">
        <a:defRPr sz="1600" kern="1200">
          <a:solidFill>
            <a:schemeClr val="tx1"/>
          </a:solidFill>
          <a:latin typeface="+mn-lt"/>
          <a:ea typeface="+mn-ea"/>
          <a:cs typeface="+mn-cs"/>
        </a:defRPr>
      </a:lvl4pPr>
      <a:lvl5pPr marL="1641165" algn="l" defTabSz="820583" rtl="0" eaLnBrk="1" latinLnBrk="0" hangingPunct="1">
        <a:defRPr sz="1600" kern="1200">
          <a:solidFill>
            <a:schemeClr val="tx1"/>
          </a:solidFill>
          <a:latin typeface="+mn-lt"/>
          <a:ea typeface="+mn-ea"/>
          <a:cs typeface="+mn-cs"/>
        </a:defRPr>
      </a:lvl5pPr>
      <a:lvl6pPr marL="2051456" algn="l" defTabSz="820583" rtl="0" eaLnBrk="1" latinLnBrk="0" hangingPunct="1">
        <a:defRPr sz="1600" kern="1200">
          <a:solidFill>
            <a:schemeClr val="tx1"/>
          </a:solidFill>
          <a:latin typeface="+mn-lt"/>
          <a:ea typeface="+mn-ea"/>
          <a:cs typeface="+mn-cs"/>
        </a:defRPr>
      </a:lvl6pPr>
      <a:lvl7pPr marL="2461748" algn="l" defTabSz="820583" rtl="0" eaLnBrk="1" latinLnBrk="0" hangingPunct="1">
        <a:defRPr sz="1600" kern="1200">
          <a:solidFill>
            <a:schemeClr val="tx1"/>
          </a:solidFill>
          <a:latin typeface="+mn-lt"/>
          <a:ea typeface="+mn-ea"/>
          <a:cs typeface="+mn-cs"/>
        </a:defRPr>
      </a:lvl7pPr>
      <a:lvl8pPr marL="2872039" algn="l" defTabSz="820583" rtl="0" eaLnBrk="1" latinLnBrk="0" hangingPunct="1">
        <a:defRPr sz="1600" kern="1200">
          <a:solidFill>
            <a:schemeClr val="tx1"/>
          </a:solidFill>
          <a:latin typeface="+mn-lt"/>
          <a:ea typeface="+mn-ea"/>
          <a:cs typeface="+mn-cs"/>
        </a:defRPr>
      </a:lvl8pPr>
      <a:lvl9pPr marL="3282330" algn="l" defTabSz="82058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package" Target="../embeddings/Microsoft_Office_Word_Document2.docx"/><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package" Target="../embeddings/Microsoft_Office_Word_Document3.docx"/></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package" Target="../embeddings/Microsoft_Office_Word_Document4.docx"/></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package" Target="../embeddings/Microsoft_Office_Excel_Worksheet5.xlsx"/></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200" dirty="0" smtClean="0"/>
              <a:t>Investigation of Hall Effect Thruster Channel Wall Erosion Mechanisms</a:t>
            </a:r>
            <a:endParaRPr lang="en-US" sz="3200" dirty="0"/>
          </a:p>
        </p:txBody>
      </p:sp>
      <p:sp>
        <p:nvSpPr>
          <p:cNvPr id="3" name="Subtitle 2"/>
          <p:cNvSpPr>
            <a:spLocks noGrp="1"/>
          </p:cNvSpPr>
          <p:nvPr>
            <p:ph type="subTitle" idx="1"/>
          </p:nvPr>
        </p:nvSpPr>
        <p:spPr>
          <a:xfrm>
            <a:off x="2514600" y="3581400"/>
            <a:ext cx="4876800" cy="1753721"/>
          </a:xfrm>
        </p:spPr>
        <p:txBody>
          <a:bodyPr/>
          <a:lstStyle/>
          <a:p>
            <a:pPr algn="l"/>
            <a:r>
              <a:rPr lang="en-US" sz="1800" dirty="0" smtClean="0">
                <a:latin typeface="Times New Roman" pitchFamily="18" charset="0"/>
                <a:cs typeface="Times New Roman" pitchFamily="18" charset="0"/>
              </a:rPr>
              <a:t>Thesis Proposal Presentation</a:t>
            </a:r>
          </a:p>
          <a:p>
            <a:pPr algn="l"/>
            <a:r>
              <a:rPr lang="en-US" sz="1800" dirty="0" smtClean="0">
                <a:latin typeface="Times New Roman" pitchFamily="18" charset="0"/>
                <a:cs typeface="Times New Roman" pitchFamily="18" charset="0"/>
              </a:rPr>
              <a:t>Aaron M. Schinder</a:t>
            </a:r>
          </a:p>
          <a:p>
            <a:pPr algn="l"/>
            <a:r>
              <a:rPr lang="en-US" sz="1800" dirty="0" smtClean="0">
                <a:latin typeface="Times New Roman" pitchFamily="18" charset="0"/>
                <a:cs typeface="Times New Roman" pitchFamily="18" charset="0"/>
              </a:rPr>
              <a:t>Dept of Aerospace Engineering</a:t>
            </a:r>
          </a:p>
          <a:p>
            <a:pPr algn="l"/>
            <a:r>
              <a:rPr lang="en-US" sz="1800" dirty="0" smtClean="0">
                <a:latin typeface="Times New Roman" pitchFamily="18" charset="0"/>
                <a:cs typeface="Times New Roman" pitchFamily="18" charset="0"/>
              </a:rPr>
              <a:t>7 Oct 2015</a:t>
            </a:r>
          </a:p>
        </p:txBody>
      </p:sp>
      <p:sp>
        <p:nvSpPr>
          <p:cNvPr id="4" name="TextBox 3"/>
          <p:cNvSpPr txBox="1"/>
          <p:nvPr/>
        </p:nvSpPr>
        <p:spPr>
          <a:xfrm>
            <a:off x="980661" y="4931179"/>
            <a:ext cx="8001000" cy="1477328"/>
          </a:xfrm>
          <a:prstGeom prst="rect">
            <a:avLst/>
          </a:prstGeom>
          <a:noFill/>
        </p:spPr>
        <p:txBody>
          <a:bodyPr wrap="square" rtlCol="0">
            <a:spAutoFit/>
          </a:bodyPr>
          <a:lstStyle/>
          <a:p>
            <a:r>
              <a:rPr lang="en-US" dirty="0" smtClean="0">
                <a:latin typeface="Times New Roman" pitchFamily="18" charset="0"/>
                <a:cs typeface="Times New Roman" pitchFamily="18" charset="0"/>
              </a:rPr>
              <a:t>Advisor: Prof Mitchell Walker, High Power Electric Propulsion Lab</a:t>
            </a:r>
          </a:p>
          <a:p>
            <a:r>
              <a:rPr lang="en-US" dirty="0" smtClean="0">
                <a:latin typeface="Times New Roman" pitchFamily="18" charset="0"/>
                <a:cs typeface="Times New Roman" pitchFamily="18" charset="0"/>
              </a:rPr>
              <a:t>Advisor: Prof. Julian J. Rimoli, Computational Solid Mechanics Lab</a:t>
            </a:r>
          </a:p>
          <a:p>
            <a:r>
              <a:rPr lang="en-US" dirty="0" smtClean="0">
                <a:latin typeface="Times New Roman" pitchFamily="18" charset="0"/>
                <a:cs typeface="Times New Roman" pitchFamily="18" charset="0"/>
              </a:rPr>
              <a:t>Committee Member:  Prof. Sven Simon, Earth and Atmospheric Sciences</a:t>
            </a:r>
          </a:p>
          <a:p>
            <a:r>
              <a:rPr lang="en-US" dirty="0" smtClean="0">
                <a:latin typeface="Times New Roman" pitchFamily="18" charset="0"/>
                <a:cs typeface="Times New Roman" pitchFamily="18" charset="0"/>
              </a:rPr>
              <a:t>Committee Member: Dr. John </a:t>
            </a:r>
            <a:r>
              <a:rPr lang="en-US" dirty="0" err="1" smtClean="0">
                <a:latin typeface="Times New Roman" pitchFamily="18" charset="0"/>
                <a:cs typeface="Times New Roman" pitchFamily="18" charset="0"/>
              </a:rPr>
              <a:t>Yim</a:t>
            </a:r>
            <a:r>
              <a:rPr lang="en-US" dirty="0" smtClean="0">
                <a:latin typeface="Times New Roman" pitchFamily="18" charset="0"/>
                <a:cs typeface="Times New Roman" pitchFamily="18" charset="0"/>
              </a:rPr>
              <a:t>, NASA Glenn Research Center</a:t>
            </a:r>
          </a:p>
          <a:p>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Strain Relief Hypothesis</a:t>
            </a:r>
            <a:endParaRPr lang="en-US" dirty="0"/>
          </a:p>
        </p:txBody>
      </p:sp>
      <p:sp>
        <p:nvSpPr>
          <p:cNvPr id="3" name="Content Placeholder 2"/>
          <p:cNvSpPr>
            <a:spLocks noGrp="1"/>
          </p:cNvSpPr>
          <p:nvPr>
            <p:ph idx="1"/>
          </p:nvPr>
        </p:nvSpPr>
        <p:spPr/>
        <p:txBody>
          <a:bodyPr/>
          <a:lstStyle/>
          <a:p>
            <a:r>
              <a:rPr lang="en-US" dirty="0" smtClean="0"/>
              <a:t>Kim, </a:t>
            </a:r>
            <a:r>
              <a:rPr lang="en-US" dirty="0" err="1" smtClean="0"/>
              <a:t>Hurtado</a:t>
            </a:r>
            <a:r>
              <a:rPr lang="en-US" dirty="0" smtClean="0"/>
              <a:t>, and Tan [8] investigated acid etching of aluminum. Al samples were placed under a 200 MPa load and etched with nitric acid. Measured with AFM pre and post etching.</a:t>
            </a:r>
          </a:p>
          <a:p>
            <a:r>
              <a:rPr lang="en-US" dirty="0" smtClean="0"/>
              <a:t>Fourier Transform: Certain </a:t>
            </a:r>
            <a:r>
              <a:rPr lang="el-GR" dirty="0" smtClean="0"/>
              <a:t>ω</a:t>
            </a:r>
            <a:r>
              <a:rPr lang="en-US" dirty="0" smtClean="0"/>
              <a:t>&lt;</a:t>
            </a:r>
            <a:r>
              <a:rPr lang="el-GR" dirty="0" smtClean="0"/>
              <a:t> ω</a:t>
            </a:r>
            <a:r>
              <a:rPr lang="en-US" baseline="-25000" dirty="0" err="1" smtClean="0"/>
              <a:t>cr</a:t>
            </a:r>
            <a:r>
              <a:rPr lang="en-US" dirty="0" smtClean="0"/>
              <a:t> grew during etching (shown below</a:t>
            </a:r>
            <a:r>
              <a:rPr lang="en-US" dirty="0"/>
              <a:t>). wave-modes</a:t>
            </a:r>
            <a:endParaRPr lang="en-US" dirty="0" smtClean="0"/>
          </a:p>
          <a:p>
            <a:r>
              <a:rPr lang="en-US" dirty="0" smtClean="0"/>
              <a:t>Evolution of the surface: Competition between</a:t>
            </a:r>
          </a:p>
          <a:p>
            <a:pPr lvl="1"/>
            <a:r>
              <a:rPr lang="en-US" dirty="0" smtClean="0">
                <a:solidFill>
                  <a:schemeClr val="accent2"/>
                </a:solidFill>
              </a:rPr>
              <a:t>Strain energy density.</a:t>
            </a:r>
            <a:r>
              <a:rPr lang="el-GR" b="1" dirty="0" smtClean="0"/>
              <a:t> </a:t>
            </a:r>
            <a:endParaRPr lang="en-US" dirty="0" smtClean="0">
              <a:solidFill>
                <a:schemeClr val="accent2"/>
              </a:solidFill>
            </a:endParaRPr>
          </a:p>
          <a:p>
            <a:pPr lvl="1"/>
            <a:r>
              <a:rPr lang="en-US" dirty="0" smtClean="0">
                <a:solidFill>
                  <a:schemeClr val="accent2"/>
                </a:solidFill>
              </a:rPr>
              <a:t>Interface/Surface energy.</a:t>
            </a:r>
          </a:p>
          <a:p>
            <a:pPr lvl="1"/>
            <a:endParaRPr lang="en-US" dirty="0" smtClean="0">
              <a:solidFill>
                <a:schemeClr val="accent2"/>
              </a:solidFill>
            </a:endParaRPr>
          </a:p>
          <a:p>
            <a:pPr lvl="1"/>
            <a:endParaRPr lang="en-US" dirty="0"/>
          </a:p>
        </p:txBody>
      </p:sp>
      <p:pic>
        <p:nvPicPr>
          <p:cNvPr id="4" name="Picture 3"/>
          <p:cNvPicPr>
            <a:picLocks noChangeAspect="1"/>
          </p:cNvPicPr>
          <p:nvPr/>
        </p:nvPicPr>
        <p:blipFill>
          <a:blip r:embed="rId3" cstate="print"/>
          <a:stretch>
            <a:fillRect/>
          </a:stretch>
        </p:blipFill>
        <p:spPr>
          <a:xfrm>
            <a:off x="5295900" y="4065286"/>
            <a:ext cx="3848100" cy="2792714"/>
          </a:xfrm>
          <a:prstGeom prst="rect">
            <a:avLst/>
          </a:prstGeom>
        </p:spPr>
      </p:pic>
      <p:sp>
        <p:nvSpPr>
          <p:cNvPr id="5" name="Rectangle 4"/>
          <p:cNvSpPr/>
          <p:nvPr/>
        </p:nvSpPr>
        <p:spPr>
          <a:xfrm>
            <a:off x="1473075" y="5235942"/>
            <a:ext cx="3581400" cy="923330"/>
          </a:xfrm>
          <a:prstGeom prst="rect">
            <a:avLst/>
          </a:prstGeom>
        </p:spPr>
        <p:txBody>
          <a:bodyPr wrap="square">
            <a:spAutoFit/>
          </a:bodyPr>
          <a:lstStyle/>
          <a:p>
            <a:r>
              <a:rPr lang="en-US" b="1" dirty="0" smtClean="0"/>
              <a:t>Amplification function </a:t>
            </a:r>
            <a:r>
              <a:rPr lang="el-GR" b="1" dirty="0" smtClean="0"/>
              <a:t>ψ</a:t>
            </a:r>
            <a:r>
              <a:rPr lang="en-US" b="1" dirty="0" smtClean="0"/>
              <a:t> of Al surface profile etched under 230 </a:t>
            </a:r>
            <a:r>
              <a:rPr lang="en-US" b="1" dirty="0" err="1" smtClean="0"/>
              <a:t>MPa</a:t>
            </a:r>
            <a:r>
              <a:rPr lang="en-US" b="1" dirty="0" smtClean="0"/>
              <a:t> shear load.</a:t>
            </a:r>
            <a:endParaRPr lang="en-US" b="1" dirty="0"/>
          </a:p>
        </p:txBody>
      </p:sp>
      <p:sp>
        <p:nvSpPr>
          <p:cNvPr id="6" name="TextBox 5"/>
          <p:cNvSpPr txBox="1"/>
          <p:nvPr/>
        </p:nvSpPr>
        <p:spPr bwMode="auto">
          <a:xfrm>
            <a:off x="0" y="4353339"/>
            <a:ext cx="5108713" cy="1077206"/>
          </a:xfrm>
          <a:prstGeom prst="rect">
            <a:avLst/>
          </a:prstGeom>
          <a:noFill/>
          <a:ln w="9525">
            <a:noFill/>
            <a:miter lim="800000"/>
            <a:headEnd/>
            <a:tailEnd/>
          </a:ln>
          <a:effectLst/>
        </p:spPr>
        <p:txBody>
          <a:bodyPr vert="horz" wrap="square" lIns="91429" tIns="45714" rIns="91429" bIns="45714" numCol="1" rtlCol="0" anchor="t" anchorCtr="0" compatLnSpc="1">
            <a:prstTxWarp prst="textNoShape">
              <a:avLst/>
            </a:prstTxWarp>
            <a:spAutoFit/>
          </a:bodyPr>
          <a:lstStyle/>
          <a:p>
            <a:pPr marL="343334" indent="-343334" defTabSz="914608" eaLnBrk="0" fontAlgn="base" hangingPunct="0">
              <a:spcBef>
                <a:spcPct val="20000"/>
              </a:spcBef>
              <a:spcAft>
                <a:spcPct val="0"/>
              </a:spcAft>
              <a:buFont typeface="Arial" pitchFamily="34" charset="0"/>
              <a:buChar char="•"/>
            </a:pPr>
            <a:r>
              <a:rPr lang="en-US" sz="2000" dirty="0" smtClean="0"/>
              <a:t>This mechanism should be independent of the means used to erode the surface.</a:t>
            </a:r>
          </a:p>
          <a:p>
            <a:pPr marL="343334" marR="0" indent="-343334" defTabSz="914608" rtl="0" eaLnBrk="0" fontAlgn="base" latinLnBrk="0" hangingPunct="0">
              <a:lnSpc>
                <a:spcPct val="100000"/>
              </a:lnSpc>
              <a:spcBef>
                <a:spcPct val="20000"/>
              </a:spcBef>
              <a:spcAft>
                <a:spcPct val="0"/>
              </a:spcAft>
              <a:buClrTx/>
              <a:buSzTx/>
              <a:buFont typeface="Arial" pitchFamily="34" charset="0"/>
              <a:buChar char="•"/>
              <a:tabLst/>
            </a:pP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7" name="Rectangle 6"/>
          <p:cNvSpPr/>
          <p:nvPr/>
        </p:nvSpPr>
        <p:spPr>
          <a:xfrm>
            <a:off x="5427855" y="3681462"/>
            <a:ext cx="3581400" cy="369332"/>
          </a:xfrm>
          <a:prstGeom prst="rect">
            <a:avLst/>
          </a:prstGeom>
        </p:spPr>
        <p:txBody>
          <a:bodyPr wrap="square">
            <a:spAutoFit/>
          </a:bodyPr>
          <a:lstStyle/>
          <a:p>
            <a:r>
              <a:rPr lang="el-GR" b="1" dirty="0" smtClean="0"/>
              <a:t>Ψ</a:t>
            </a:r>
            <a:r>
              <a:rPr lang="en-US" b="1" dirty="0" smtClean="0"/>
              <a:t>, (ND): </a:t>
            </a:r>
            <a:r>
              <a:rPr lang="el-GR" b="1" dirty="0" smtClean="0"/>
              <a:t>Ψ</a:t>
            </a:r>
            <a:r>
              <a:rPr lang="en-US" b="1" dirty="0" smtClean="0"/>
              <a:t>&gt;0 -&gt; growth </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Strain Relief Hypothesis</a:t>
            </a:r>
            <a:endParaRPr lang="en-US" dirty="0"/>
          </a:p>
        </p:txBody>
      </p:sp>
      <p:sp>
        <p:nvSpPr>
          <p:cNvPr id="3" name="Content Placeholder 2"/>
          <p:cNvSpPr>
            <a:spLocks noGrp="1"/>
          </p:cNvSpPr>
          <p:nvPr>
            <p:ph idx="1"/>
          </p:nvPr>
        </p:nvSpPr>
        <p:spPr>
          <a:xfrm>
            <a:off x="152400" y="1219200"/>
            <a:ext cx="4343400" cy="5334000"/>
          </a:xfrm>
        </p:spPr>
        <p:txBody>
          <a:bodyPr/>
          <a:lstStyle/>
          <a:p>
            <a:r>
              <a:rPr lang="en-US" b="1" dirty="0" smtClean="0"/>
              <a:t>The strain relief hypothesis (SRH):</a:t>
            </a:r>
          </a:p>
          <a:p>
            <a:pPr lvl="1"/>
            <a:r>
              <a:rPr lang="en-US" sz="1800" dirty="0" smtClean="0">
                <a:solidFill>
                  <a:schemeClr val="accent2"/>
                </a:solidFill>
              </a:rPr>
              <a:t>Variations in surface profile height h produce variations in strain energy density </a:t>
            </a:r>
            <a:r>
              <a:rPr lang="el-GR" sz="1800" dirty="0" smtClean="0">
                <a:solidFill>
                  <a:schemeClr val="accent2"/>
                </a:solidFill>
              </a:rPr>
              <a:t>Δ</a:t>
            </a:r>
            <a:r>
              <a:rPr lang="en-US" sz="1800" dirty="0" smtClean="0">
                <a:solidFill>
                  <a:schemeClr val="accent2"/>
                </a:solidFill>
              </a:rPr>
              <a:t>w and surface energy.</a:t>
            </a:r>
          </a:p>
          <a:p>
            <a:pPr lvl="1"/>
            <a:r>
              <a:rPr lang="en-US" sz="1800" dirty="0" smtClean="0">
                <a:solidFill>
                  <a:schemeClr val="accent2"/>
                </a:solidFill>
              </a:rPr>
              <a:t>Changes in h(x) give rise to generalized forces due to changing </a:t>
            </a:r>
            <a:r>
              <a:rPr lang="el-GR" sz="1800" dirty="0" smtClean="0">
                <a:solidFill>
                  <a:schemeClr val="accent2"/>
                </a:solidFill>
              </a:rPr>
              <a:t>Δ</a:t>
            </a:r>
            <a:r>
              <a:rPr lang="en-US" sz="1800" dirty="0" smtClean="0">
                <a:solidFill>
                  <a:schemeClr val="accent2"/>
                </a:solidFill>
              </a:rPr>
              <a:t>w and free surface energy.</a:t>
            </a:r>
          </a:p>
          <a:p>
            <a:pPr lvl="1"/>
            <a:r>
              <a:rPr lang="en-US" sz="1800" b="1" dirty="0" smtClean="0">
                <a:solidFill>
                  <a:schemeClr val="accent2"/>
                </a:solidFill>
              </a:rPr>
              <a:t>Predicted:</a:t>
            </a:r>
            <a:r>
              <a:rPr lang="en-US" sz="1800" dirty="0" smtClean="0">
                <a:solidFill>
                  <a:schemeClr val="accent2"/>
                </a:solidFill>
              </a:rPr>
              <a:t> Range of unstable wavelengths [0, </a:t>
            </a:r>
            <a:r>
              <a:rPr lang="el-GR" sz="1800" dirty="0" smtClean="0">
                <a:solidFill>
                  <a:schemeClr val="accent2"/>
                </a:solidFill>
              </a:rPr>
              <a:t>ω</a:t>
            </a:r>
            <a:r>
              <a:rPr lang="en-US" sz="1800" baseline="-25000" dirty="0" err="1" smtClean="0">
                <a:solidFill>
                  <a:schemeClr val="accent2"/>
                </a:solidFill>
              </a:rPr>
              <a:t>cr</a:t>
            </a:r>
            <a:r>
              <a:rPr lang="en-US" sz="1800" dirty="0" smtClean="0">
                <a:solidFill>
                  <a:schemeClr val="accent2"/>
                </a:solidFill>
              </a:rPr>
              <a:t>] which grow in time.</a:t>
            </a:r>
          </a:p>
          <a:p>
            <a:pPr lvl="1"/>
            <a:endParaRPr lang="en-US" dirty="0"/>
          </a:p>
        </p:txBody>
      </p:sp>
      <p:pic>
        <p:nvPicPr>
          <p:cNvPr id="4" name="Picture 3"/>
          <p:cNvPicPr/>
          <p:nvPr/>
        </p:nvPicPr>
        <p:blipFill>
          <a:blip r:embed="rId4" cstate="print"/>
          <a:srcRect/>
          <a:stretch>
            <a:fillRect/>
          </a:stretch>
        </p:blipFill>
        <p:spPr bwMode="auto">
          <a:xfrm>
            <a:off x="4800600" y="1371600"/>
            <a:ext cx="4114800" cy="1947512"/>
          </a:xfrm>
          <a:prstGeom prst="rect">
            <a:avLst/>
          </a:prstGeom>
          <a:noFill/>
          <a:ln w="9525">
            <a:noFill/>
            <a:miter lim="800000"/>
            <a:headEnd/>
            <a:tailEnd/>
          </a:ln>
        </p:spPr>
      </p:pic>
      <p:graphicFrame>
        <p:nvGraphicFramePr>
          <p:cNvPr id="47107" name="Object 3"/>
          <p:cNvGraphicFramePr>
            <a:graphicFrameLocks noChangeAspect="1"/>
          </p:cNvGraphicFramePr>
          <p:nvPr/>
        </p:nvGraphicFramePr>
        <p:xfrm>
          <a:off x="3584575" y="3730625"/>
          <a:ext cx="7431088" cy="565150"/>
        </p:xfrm>
        <a:graphic>
          <a:graphicData uri="http://schemas.openxmlformats.org/presentationml/2006/ole">
            <p:oleObj spid="_x0000_s361477" name="Document" r:id="rId5" imgW="5485703" imgH="425466" progId="Word.Document.12">
              <p:embed/>
            </p:oleObj>
          </a:graphicData>
        </a:graphic>
      </p:graphicFrame>
      <p:grpSp>
        <p:nvGrpSpPr>
          <p:cNvPr id="21" name="Group 20"/>
          <p:cNvGrpSpPr/>
          <p:nvPr/>
        </p:nvGrpSpPr>
        <p:grpSpPr>
          <a:xfrm>
            <a:off x="5486400" y="3611880"/>
            <a:ext cx="3183464" cy="2971800"/>
            <a:chOff x="3657600" y="1714500"/>
            <a:chExt cx="3183464" cy="2971800"/>
          </a:xfrm>
        </p:grpSpPr>
        <p:grpSp>
          <p:nvGrpSpPr>
            <p:cNvPr id="22" name="Group 3"/>
            <p:cNvGrpSpPr/>
            <p:nvPr/>
          </p:nvGrpSpPr>
          <p:grpSpPr>
            <a:xfrm>
              <a:off x="3657600" y="1714500"/>
              <a:ext cx="3183464" cy="2971800"/>
              <a:chOff x="5257800" y="3352800"/>
              <a:chExt cx="3470046" cy="3200400"/>
            </a:xfrm>
          </p:grpSpPr>
          <p:cxnSp>
            <p:nvCxnSpPr>
              <p:cNvPr id="27" name="Straight Arrow Connector 26"/>
              <p:cNvCxnSpPr/>
              <p:nvPr/>
            </p:nvCxnSpPr>
            <p:spPr>
              <a:xfrm flipV="1">
                <a:off x="5334000" y="3733800"/>
                <a:ext cx="0" cy="15240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334000" y="5257800"/>
                <a:ext cx="26670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334000" y="5257800"/>
                <a:ext cx="0" cy="1295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257800" y="3352800"/>
                <a:ext cx="3865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Ψ</a:t>
                </a:r>
                <a:endParaRPr lang="en-US" dirty="0">
                  <a:latin typeface="Times New Roman" pitchFamily="18" charset="0"/>
                  <a:cs typeface="Times New Roman" pitchFamily="18" charset="0"/>
                </a:endParaRPr>
              </a:p>
            </p:txBody>
          </p:sp>
          <p:sp>
            <p:nvSpPr>
              <p:cNvPr id="31" name="TextBox 30"/>
              <p:cNvSpPr txBox="1"/>
              <p:nvPr/>
            </p:nvSpPr>
            <p:spPr>
              <a:xfrm>
                <a:off x="7848600" y="5257800"/>
                <a:ext cx="879246"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 or </a:t>
                </a:r>
                <a:r>
                  <a:rPr lang="el-GR" dirty="0" smtClean="0">
                    <a:latin typeface="Times New Roman" pitchFamily="18" charset="0"/>
                    <a:cs typeface="Times New Roman" pitchFamily="18" charset="0"/>
                  </a:rPr>
                  <a:t>ν</a:t>
                </a:r>
                <a:endParaRPr lang="en-US" dirty="0">
                  <a:latin typeface="Times New Roman" pitchFamily="18" charset="0"/>
                  <a:cs typeface="Times New Roman" pitchFamily="18" charset="0"/>
                </a:endParaRPr>
              </a:p>
            </p:txBody>
          </p:sp>
          <p:sp>
            <p:nvSpPr>
              <p:cNvPr id="32" name="Freeform 31"/>
              <p:cNvSpPr/>
              <p:nvPr/>
            </p:nvSpPr>
            <p:spPr>
              <a:xfrm>
                <a:off x="5341620" y="4321810"/>
                <a:ext cx="1897380" cy="2025650"/>
              </a:xfrm>
              <a:custGeom>
                <a:avLst/>
                <a:gdLst>
                  <a:gd name="connsiteX0" fmla="*/ 0 w 1341120"/>
                  <a:gd name="connsiteY0" fmla="*/ 935990 h 2025650"/>
                  <a:gd name="connsiteX1" fmla="*/ 548640 w 1341120"/>
                  <a:gd name="connsiteY1" fmla="*/ 181610 h 2025650"/>
                  <a:gd name="connsiteX2" fmla="*/ 1341120 w 1341120"/>
                  <a:gd name="connsiteY2" fmla="*/ 2025650 h 2025650"/>
                </a:gdLst>
                <a:ahLst/>
                <a:cxnLst>
                  <a:cxn ang="0">
                    <a:pos x="connsiteX0" y="connsiteY0"/>
                  </a:cxn>
                  <a:cxn ang="0">
                    <a:pos x="connsiteX1" y="connsiteY1"/>
                  </a:cxn>
                  <a:cxn ang="0">
                    <a:pos x="connsiteX2" y="connsiteY2"/>
                  </a:cxn>
                </a:cxnLst>
                <a:rect l="l" t="t" r="r" b="b"/>
                <a:pathLst>
                  <a:path w="1341120" h="2025650">
                    <a:moveTo>
                      <a:pt x="0" y="935990"/>
                    </a:moveTo>
                    <a:cubicBezTo>
                      <a:pt x="162560" y="467995"/>
                      <a:pt x="325120" y="0"/>
                      <a:pt x="548640" y="181610"/>
                    </a:cubicBezTo>
                    <a:cubicBezTo>
                      <a:pt x="772160" y="363220"/>
                      <a:pt x="1183640" y="1667510"/>
                      <a:pt x="1341120" y="2025650"/>
                    </a:cubicBezTo>
                  </a:path>
                </a:pathLst>
              </a:custGeom>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itchFamily="18" charset="0"/>
                  <a:cs typeface="Times New Roman" pitchFamily="18" charset="0"/>
                </a:endParaRPr>
              </a:p>
            </p:txBody>
          </p:sp>
          <p:sp>
            <p:nvSpPr>
              <p:cNvPr id="33" name="Oval 32"/>
              <p:cNvSpPr/>
              <p:nvPr/>
            </p:nvSpPr>
            <p:spPr>
              <a:xfrm>
                <a:off x="5934075" y="4424362"/>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34" name="Oval 33"/>
              <p:cNvSpPr/>
              <p:nvPr/>
            </p:nvSpPr>
            <p:spPr>
              <a:xfrm>
                <a:off x="6619875" y="52197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35" name="TextBox 34"/>
              <p:cNvSpPr txBox="1"/>
              <p:nvPr/>
            </p:nvSpPr>
            <p:spPr>
              <a:xfrm>
                <a:off x="6681788" y="4833938"/>
                <a:ext cx="498332"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err="1" smtClean="0">
                    <a:latin typeface="Times New Roman" pitchFamily="18" charset="0"/>
                    <a:cs typeface="Times New Roman" pitchFamily="18" charset="0"/>
                  </a:rPr>
                  <a:t>cr</a:t>
                </a:r>
                <a:endParaRPr lang="en-US" baseline="-25000" dirty="0">
                  <a:latin typeface="Times New Roman" pitchFamily="18" charset="0"/>
                  <a:cs typeface="Times New Roman" pitchFamily="18" charset="0"/>
                </a:endParaRPr>
              </a:p>
            </p:txBody>
          </p:sp>
          <p:sp>
            <p:nvSpPr>
              <p:cNvPr id="36" name="TextBox 35"/>
              <p:cNvSpPr txBox="1"/>
              <p:nvPr/>
            </p:nvSpPr>
            <p:spPr>
              <a:xfrm>
                <a:off x="5995988" y="4081462"/>
                <a:ext cx="5822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smtClean="0">
                    <a:latin typeface="Times New Roman" pitchFamily="18" charset="0"/>
                    <a:cs typeface="Times New Roman" pitchFamily="18" charset="0"/>
                  </a:rPr>
                  <a:t>mg</a:t>
                </a:r>
                <a:endParaRPr lang="en-US" baseline="-25000" dirty="0">
                  <a:latin typeface="Times New Roman" pitchFamily="18" charset="0"/>
                  <a:cs typeface="Times New Roman" pitchFamily="18" charset="0"/>
                </a:endParaRPr>
              </a:p>
            </p:txBody>
          </p:sp>
          <p:cxnSp>
            <p:nvCxnSpPr>
              <p:cNvPr id="37" name="Straight Arrow Connector 36"/>
              <p:cNvCxnSpPr/>
              <p:nvPr/>
            </p:nvCxnSpPr>
            <p:spPr>
              <a:xfrm flipV="1">
                <a:off x="5981700" y="4529138"/>
                <a:ext cx="4763" cy="7191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6286500" y="4676775"/>
                <a:ext cx="0" cy="5857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5614988" y="4772025"/>
                <a:ext cx="4762" cy="4714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6953250" y="5295900"/>
                <a:ext cx="4763" cy="442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23" name="Straight Arrow Connector 22"/>
            <p:cNvCxnSpPr/>
            <p:nvPr/>
          </p:nvCxnSpPr>
          <p:spPr>
            <a:xfrm flipH="1">
              <a:off x="5410200" y="3504519"/>
              <a:ext cx="2460" cy="800781"/>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412660" y="2614613"/>
              <a:ext cx="7065" cy="832756"/>
            </a:xfrm>
            <a:prstGeom prst="straightConnector1">
              <a:avLst/>
            </a:prstGeom>
            <a:ln w="158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368285" y="2724490"/>
              <a:ext cx="838691" cy="369332"/>
            </a:xfrm>
            <a:prstGeom prst="rect">
              <a:avLst/>
            </a:prstGeom>
            <a:noFill/>
          </p:spPr>
          <p:txBody>
            <a:bodyPr wrap="none" rtlCol="0">
              <a:spAutoFit/>
            </a:bodyPr>
            <a:lstStyle/>
            <a:p>
              <a:r>
                <a:rPr lang="en-US" dirty="0" smtClean="0">
                  <a:latin typeface="Times New Roman" pitchFamily="18" charset="0"/>
                  <a:cs typeface="Times New Roman" pitchFamily="18" charset="0"/>
                </a:rPr>
                <a:t>growth</a:t>
              </a:r>
              <a:endParaRPr lang="en-US" baseline="-25000" dirty="0">
                <a:latin typeface="Times New Roman" pitchFamily="18" charset="0"/>
                <a:cs typeface="Times New Roman" pitchFamily="18" charset="0"/>
              </a:endParaRPr>
            </a:p>
          </p:txBody>
        </p:sp>
        <p:sp>
          <p:nvSpPr>
            <p:cNvPr id="26" name="TextBox 25"/>
            <p:cNvSpPr txBox="1"/>
            <p:nvPr/>
          </p:nvSpPr>
          <p:spPr>
            <a:xfrm>
              <a:off x="5339710" y="3734140"/>
              <a:ext cx="992579" cy="369332"/>
            </a:xfrm>
            <a:prstGeom prst="rect">
              <a:avLst/>
            </a:prstGeom>
            <a:noFill/>
          </p:spPr>
          <p:txBody>
            <a:bodyPr wrap="none" rtlCol="0">
              <a:spAutoFit/>
            </a:bodyPr>
            <a:lstStyle/>
            <a:p>
              <a:r>
                <a:rPr lang="en-US" dirty="0" smtClean="0">
                  <a:latin typeface="Times New Roman" pitchFamily="18" charset="0"/>
                  <a:cs typeface="Times New Roman" pitchFamily="18" charset="0"/>
                </a:rPr>
                <a:t>damping</a:t>
              </a:r>
              <a:endParaRPr lang="en-US" baseline="-25000" dirty="0">
                <a:latin typeface="Times New Roman" pitchFamily="18" charset="0"/>
                <a:cs typeface="Times New Roman" pitchFamily="18" charset="0"/>
              </a:endParaRPr>
            </a:p>
          </p:txBody>
        </p:sp>
      </p:grpSp>
      <p:sp>
        <p:nvSpPr>
          <p:cNvPr id="42" name="TextBox 41"/>
          <p:cNvSpPr txBox="1"/>
          <p:nvPr/>
        </p:nvSpPr>
        <p:spPr>
          <a:xfrm>
            <a:off x="160020" y="5128900"/>
            <a:ext cx="4450080" cy="1384995"/>
          </a:xfrm>
          <a:prstGeom prst="rect">
            <a:avLst/>
          </a:prstGeom>
          <a:noFill/>
        </p:spPr>
        <p:txBody>
          <a:bodyPr wrap="square" rtlCol="0">
            <a:spAutoFit/>
          </a:bodyPr>
          <a:lstStyle/>
          <a:p>
            <a:r>
              <a:rPr lang="en-US" sz="1200" b="1" dirty="0" smtClean="0">
                <a:cs typeface="Times New Roman" pitchFamily="18" charset="0"/>
              </a:rPr>
              <a:t>Nomenclature:</a:t>
            </a:r>
          </a:p>
          <a:p>
            <a:r>
              <a:rPr lang="en-US" sz="1200" dirty="0" err="1" smtClean="0">
                <a:cs typeface="Times New Roman" pitchFamily="18" charset="0"/>
              </a:rPr>
              <a:t>Avg</a:t>
            </a:r>
            <a:r>
              <a:rPr lang="en-US" sz="1200" dirty="0" smtClean="0">
                <a:cs typeface="Times New Roman" pitchFamily="18" charset="0"/>
              </a:rPr>
              <a:t> Height:  			H(t)</a:t>
            </a:r>
          </a:p>
          <a:p>
            <a:r>
              <a:rPr lang="en-US" sz="1200" dirty="0" smtClean="0">
                <a:cs typeface="Times New Roman" pitchFamily="18" charset="0"/>
              </a:rPr>
              <a:t>Variational Height:  		h(</a:t>
            </a:r>
            <a:r>
              <a:rPr lang="en-US" sz="1200" dirty="0" err="1" smtClean="0">
                <a:cs typeface="Times New Roman" pitchFamily="18" charset="0"/>
              </a:rPr>
              <a:t>x,y,t</a:t>
            </a:r>
            <a:r>
              <a:rPr lang="en-US" sz="1200" dirty="0" smtClean="0">
                <a:cs typeface="Times New Roman" pitchFamily="18" charset="0"/>
              </a:rPr>
              <a:t>)</a:t>
            </a:r>
          </a:p>
          <a:p>
            <a:r>
              <a:rPr lang="en-US" sz="1200" dirty="0" smtClean="0">
                <a:cs typeface="Times New Roman" pitchFamily="18" charset="0"/>
              </a:rPr>
              <a:t>Macroscopic Stress:		</a:t>
            </a:r>
            <a:r>
              <a:rPr lang="el-GR" sz="1200" dirty="0" smtClean="0">
                <a:cs typeface="Times New Roman" pitchFamily="18" charset="0"/>
              </a:rPr>
              <a:t>σ</a:t>
            </a:r>
            <a:r>
              <a:rPr lang="en-US" sz="1200" baseline="-25000" dirty="0" smtClean="0">
                <a:cs typeface="Times New Roman" pitchFamily="18" charset="0"/>
              </a:rPr>
              <a:t>0</a:t>
            </a:r>
          </a:p>
          <a:p>
            <a:r>
              <a:rPr lang="en-US" sz="1200" dirty="0" smtClean="0">
                <a:cs typeface="Times New Roman" pitchFamily="18" charset="0"/>
              </a:rPr>
              <a:t>Variational Strain Energy Density	</a:t>
            </a:r>
            <a:r>
              <a:rPr lang="el-GR" sz="1200" dirty="0" smtClean="0">
                <a:cs typeface="Times New Roman" pitchFamily="18" charset="0"/>
              </a:rPr>
              <a:t>Δ</a:t>
            </a:r>
            <a:r>
              <a:rPr lang="en-US" sz="1200" dirty="0" smtClean="0">
                <a:cs typeface="Times New Roman" pitchFamily="18" charset="0"/>
              </a:rPr>
              <a:t>w</a:t>
            </a:r>
          </a:p>
          <a:p>
            <a:r>
              <a:rPr lang="en-US" sz="1200" dirty="0" smtClean="0">
                <a:cs typeface="Times New Roman" pitchFamily="18" charset="0"/>
              </a:rPr>
              <a:t>Amplification Function		</a:t>
            </a:r>
            <a:r>
              <a:rPr lang="el-GR" sz="1200" dirty="0" smtClean="0">
                <a:cs typeface="Times New Roman" pitchFamily="18" charset="0"/>
              </a:rPr>
              <a:t>Ψ</a:t>
            </a:r>
            <a:endParaRPr lang="en-US" sz="1200" dirty="0" smtClean="0">
              <a:cs typeface="Times New Roman" pitchFamily="18" charset="0"/>
            </a:endParaRPr>
          </a:p>
          <a:p>
            <a:r>
              <a:rPr lang="en-US" sz="1200" dirty="0" smtClean="0">
                <a:cs typeface="Times New Roman" pitchFamily="18" charset="0"/>
              </a:rPr>
              <a:t>Critical Wavenumber		</a:t>
            </a:r>
            <a:r>
              <a:rPr lang="el-GR" sz="1200" dirty="0" smtClean="0">
                <a:latin typeface="Times New Roman"/>
                <a:cs typeface="Times New Roman"/>
              </a:rPr>
              <a:t>ω</a:t>
            </a:r>
            <a:r>
              <a:rPr lang="en-US" sz="1200" baseline="-25000" dirty="0" err="1" smtClean="0">
                <a:latin typeface="Times New Roman"/>
                <a:cs typeface="Times New Roman"/>
              </a:rPr>
              <a:t>cr</a:t>
            </a:r>
            <a:endParaRPr lang="en-US" sz="1200" baseline="-25000" dirty="0" smtClean="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Strain Relief Hypothesis</a:t>
            </a:r>
            <a:endParaRPr lang="en-US" dirty="0"/>
          </a:p>
        </p:txBody>
      </p:sp>
      <p:graphicFrame>
        <p:nvGraphicFramePr>
          <p:cNvPr id="60423" name="Object 7"/>
          <p:cNvGraphicFramePr>
            <a:graphicFrameLocks noChangeAspect="1"/>
          </p:cNvGraphicFramePr>
          <p:nvPr/>
        </p:nvGraphicFramePr>
        <p:xfrm>
          <a:off x="-2619423" y="4257389"/>
          <a:ext cx="9480499" cy="685800"/>
        </p:xfrm>
        <a:graphic>
          <a:graphicData uri="http://schemas.openxmlformats.org/presentationml/2006/ole">
            <p:oleObj spid="_x0000_s362504" name="Document" r:id="rId4" imgW="5485703" imgH="397390" progId="Word.Document.12">
              <p:embed/>
            </p:oleObj>
          </a:graphicData>
        </a:graphic>
      </p:graphicFrame>
      <p:sp>
        <p:nvSpPr>
          <p:cNvPr id="11" name="TextBox 10"/>
          <p:cNvSpPr txBox="1"/>
          <p:nvPr/>
        </p:nvSpPr>
        <p:spPr>
          <a:xfrm>
            <a:off x="3367046" y="4287422"/>
            <a:ext cx="3343608" cy="646331"/>
          </a:xfrm>
          <a:prstGeom prst="rect">
            <a:avLst/>
          </a:prstGeom>
          <a:noFill/>
        </p:spPr>
        <p:txBody>
          <a:bodyPr wrap="none" rtlCol="0">
            <a:spAutoFit/>
          </a:bodyPr>
          <a:lstStyle/>
          <a:p>
            <a:r>
              <a:rPr lang="en-US" b="1" dirty="0" smtClean="0"/>
              <a:t>Wavelength scale a function </a:t>
            </a:r>
          </a:p>
          <a:p>
            <a:r>
              <a:rPr lang="en-US" b="1" dirty="0" smtClean="0"/>
              <a:t>of mechanical stress state.</a:t>
            </a:r>
            <a:endParaRPr lang="en-US" b="1" dirty="0"/>
          </a:p>
        </p:txBody>
      </p:sp>
      <p:sp>
        <p:nvSpPr>
          <p:cNvPr id="15" name="TextBox 14"/>
          <p:cNvSpPr txBox="1"/>
          <p:nvPr/>
        </p:nvSpPr>
        <p:spPr>
          <a:xfrm>
            <a:off x="4148441" y="1895370"/>
            <a:ext cx="4495800" cy="369332"/>
          </a:xfrm>
          <a:prstGeom prst="rect">
            <a:avLst/>
          </a:prstGeom>
          <a:noFill/>
        </p:spPr>
        <p:txBody>
          <a:bodyPr wrap="square" rtlCol="0">
            <a:spAutoFit/>
          </a:bodyPr>
          <a:lstStyle/>
          <a:p>
            <a:pPr algn="ctr"/>
            <a:r>
              <a:rPr lang="en-US" b="1" dirty="0" smtClean="0"/>
              <a:t>Important</a:t>
            </a:r>
            <a:r>
              <a:rPr lang="en-US" dirty="0" smtClean="0"/>
              <a:t> </a:t>
            </a:r>
            <a:r>
              <a:rPr lang="en-US" b="1" dirty="0" smtClean="0"/>
              <a:t>variables</a:t>
            </a:r>
            <a:r>
              <a:rPr lang="en-US" dirty="0" smtClean="0"/>
              <a:t>:</a:t>
            </a:r>
            <a:endParaRPr lang="en-US" dirty="0"/>
          </a:p>
        </p:txBody>
      </p:sp>
      <p:sp>
        <p:nvSpPr>
          <p:cNvPr id="16" name="TextBox 15"/>
          <p:cNvSpPr txBox="1"/>
          <p:nvPr/>
        </p:nvSpPr>
        <p:spPr>
          <a:xfrm>
            <a:off x="3970020" y="2233300"/>
            <a:ext cx="4953000" cy="1200329"/>
          </a:xfrm>
          <a:prstGeom prst="rect">
            <a:avLst/>
          </a:prstGeom>
          <a:noFill/>
        </p:spPr>
        <p:txBody>
          <a:bodyPr wrap="square" rtlCol="0">
            <a:spAutoFit/>
          </a:bodyPr>
          <a:lstStyle/>
          <a:p>
            <a:r>
              <a:rPr lang="en-US" dirty="0" smtClean="0"/>
              <a:t>Material elastic properties:  	</a:t>
            </a:r>
            <a:r>
              <a:rPr lang="el-GR" dirty="0" smtClean="0"/>
              <a:t>μ</a:t>
            </a:r>
            <a:r>
              <a:rPr lang="en-US" dirty="0" smtClean="0"/>
              <a:t>, </a:t>
            </a:r>
            <a:r>
              <a:rPr lang="el-GR" dirty="0" smtClean="0"/>
              <a:t>ν</a:t>
            </a:r>
            <a:endParaRPr lang="en-US" dirty="0" smtClean="0"/>
          </a:p>
          <a:p>
            <a:r>
              <a:rPr lang="en-US" dirty="0" smtClean="0"/>
              <a:t>Material free surface energy:  	</a:t>
            </a:r>
            <a:r>
              <a:rPr lang="el-GR" dirty="0" smtClean="0"/>
              <a:t>γ</a:t>
            </a:r>
            <a:endParaRPr lang="en-US" dirty="0" smtClean="0"/>
          </a:p>
          <a:p>
            <a:r>
              <a:rPr lang="en-US" dirty="0" smtClean="0"/>
              <a:t>Stress State:			</a:t>
            </a:r>
            <a:r>
              <a:rPr lang="el-GR" b="1" dirty="0" smtClean="0"/>
              <a:t>σ</a:t>
            </a:r>
            <a:r>
              <a:rPr lang="en-US" dirty="0" smtClean="0"/>
              <a:t>, </a:t>
            </a:r>
            <a:r>
              <a:rPr lang="el-GR" dirty="0" smtClean="0"/>
              <a:t>σ</a:t>
            </a:r>
            <a:r>
              <a:rPr lang="en-US" baseline="-25000" dirty="0" smtClean="0"/>
              <a:t>p</a:t>
            </a:r>
          </a:p>
          <a:p>
            <a:r>
              <a:rPr lang="en-US" dirty="0" smtClean="0"/>
              <a:t>Kinetic Constant of the Erosion Process: M</a:t>
            </a:r>
            <a:endParaRPr lang="en-US" dirty="0"/>
          </a:p>
        </p:txBody>
      </p:sp>
      <p:grpSp>
        <p:nvGrpSpPr>
          <p:cNvPr id="9" name="Group 8"/>
          <p:cNvGrpSpPr/>
          <p:nvPr/>
        </p:nvGrpSpPr>
        <p:grpSpPr>
          <a:xfrm>
            <a:off x="548640" y="1173480"/>
            <a:ext cx="3183464" cy="2971800"/>
            <a:chOff x="3657600" y="1714500"/>
            <a:chExt cx="3183464" cy="2971800"/>
          </a:xfrm>
        </p:grpSpPr>
        <p:grpSp>
          <p:nvGrpSpPr>
            <p:cNvPr id="12" name="Group 3"/>
            <p:cNvGrpSpPr/>
            <p:nvPr/>
          </p:nvGrpSpPr>
          <p:grpSpPr>
            <a:xfrm>
              <a:off x="3657600" y="1714500"/>
              <a:ext cx="3183464" cy="2971800"/>
              <a:chOff x="5257800" y="3352800"/>
              <a:chExt cx="3470046" cy="3200400"/>
            </a:xfrm>
          </p:grpSpPr>
          <p:cxnSp>
            <p:nvCxnSpPr>
              <p:cNvPr id="20" name="Straight Arrow Connector 19"/>
              <p:cNvCxnSpPr/>
              <p:nvPr/>
            </p:nvCxnSpPr>
            <p:spPr>
              <a:xfrm flipV="1">
                <a:off x="5334000" y="3733800"/>
                <a:ext cx="0" cy="15240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334000" y="5257800"/>
                <a:ext cx="26670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334000" y="5257800"/>
                <a:ext cx="0" cy="1295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257800" y="3352800"/>
                <a:ext cx="3865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Ψ</a:t>
                </a:r>
                <a:endParaRPr lang="en-US" dirty="0">
                  <a:latin typeface="Times New Roman" pitchFamily="18" charset="0"/>
                  <a:cs typeface="Times New Roman" pitchFamily="18" charset="0"/>
                </a:endParaRPr>
              </a:p>
            </p:txBody>
          </p:sp>
          <p:sp>
            <p:nvSpPr>
              <p:cNvPr id="24" name="TextBox 23"/>
              <p:cNvSpPr txBox="1"/>
              <p:nvPr/>
            </p:nvSpPr>
            <p:spPr>
              <a:xfrm>
                <a:off x="7848600" y="5257800"/>
                <a:ext cx="879246"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 or </a:t>
                </a:r>
                <a:r>
                  <a:rPr lang="el-GR" dirty="0" smtClean="0">
                    <a:latin typeface="Times New Roman" pitchFamily="18" charset="0"/>
                    <a:cs typeface="Times New Roman" pitchFamily="18" charset="0"/>
                  </a:rPr>
                  <a:t>ν</a:t>
                </a:r>
                <a:endParaRPr lang="en-US" dirty="0">
                  <a:latin typeface="Times New Roman" pitchFamily="18" charset="0"/>
                  <a:cs typeface="Times New Roman" pitchFamily="18" charset="0"/>
                </a:endParaRPr>
              </a:p>
            </p:txBody>
          </p:sp>
          <p:sp>
            <p:nvSpPr>
              <p:cNvPr id="25" name="Freeform 24"/>
              <p:cNvSpPr/>
              <p:nvPr/>
            </p:nvSpPr>
            <p:spPr>
              <a:xfrm>
                <a:off x="5341620" y="4321810"/>
                <a:ext cx="1897380" cy="2025650"/>
              </a:xfrm>
              <a:custGeom>
                <a:avLst/>
                <a:gdLst>
                  <a:gd name="connsiteX0" fmla="*/ 0 w 1341120"/>
                  <a:gd name="connsiteY0" fmla="*/ 935990 h 2025650"/>
                  <a:gd name="connsiteX1" fmla="*/ 548640 w 1341120"/>
                  <a:gd name="connsiteY1" fmla="*/ 181610 h 2025650"/>
                  <a:gd name="connsiteX2" fmla="*/ 1341120 w 1341120"/>
                  <a:gd name="connsiteY2" fmla="*/ 2025650 h 2025650"/>
                </a:gdLst>
                <a:ahLst/>
                <a:cxnLst>
                  <a:cxn ang="0">
                    <a:pos x="connsiteX0" y="connsiteY0"/>
                  </a:cxn>
                  <a:cxn ang="0">
                    <a:pos x="connsiteX1" y="connsiteY1"/>
                  </a:cxn>
                  <a:cxn ang="0">
                    <a:pos x="connsiteX2" y="connsiteY2"/>
                  </a:cxn>
                </a:cxnLst>
                <a:rect l="l" t="t" r="r" b="b"/>
                <a:pathLst>
                  <a:path w="1341120" h="2025650">
                    <a:moveTo>
                      <a:pt x="0" y="935990"/>
                    </a:moveTo>
                    <a:cubicBezTo>
                      <a:pt x="162560" y="467995"/>
                      <a:pt x="325120" y="0"/>
                      <a:pt x="548640" y="181610"/>
                    </a:cubicBezTo>
                    <a:cubicBezTo>
                      <a:pt x="772160" y="363220"/>
                      <a:pt x="1183640" y="1667510"/>
                      <a:pt x="1341120" y="2025650"/>
                    </a:cubicBezTo>
                  </a:path>
                </a:pathLst>
              </a:custGeom>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itchFamily="18" charset="0"/>
                  <a:cs typeface="Times New Roman" pitchFamily="18" charset="0"/>
                </a:endParaRPr>
              </a:p>
            </p:txBody>
          </p:sp>
          <p:sp>
            <p:nvSpPr>
              <p:cNvPr id="26" name="Oval 25"/>
              <p:cNvSpPr/>
              <p:nvPr/>
            </p:nvSpPr>
            <p:spPr>
              <a:xfrm>
                <a:off x="5934075" y="4424362"/>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27" name="Oval 26"/>
              <p:cNvSpPr/>
              <p:nvPr/>
            </p:nvSpPr>
            <p:spPr>
              <a:xfrm>
                <a:off x="6619875" y="52197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28" name="TextBox 27"/>
              <p:cNvSpPr txBox="1"/>
              <p:nvPr/>
            </p:nvSpPr>
            <p:spPr>
              <a:xfrm>
                <a:off x="6681788" y="4833938"/>
                <a:ext cx="498332"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err="1" smtClean="0">
                    <a:latin typeface="Times New Roman" pitchFamily="18" charset="0"/>
                    <a:cs typeface="Times New Roman" pitchFamily="18" charset="0"/>
                  </a:rPr>
                  <a:t>cr</a:t>
                </a:r>
                <a:endParaRPr lang="en-US" baseline="-25000" dirty="0">
                  <a:latin typeface="Times New Roman" pitchFamily="18" charset="0"/>
                  <a:cs typeface="Times New Roman" pitchFamily="18" charset="0"/>
                </a:endParaRPr>
              </a:p>
            </p:txBody>
          </p:sp>
          <p:sp>
            <p:nvSpPr>
              <p:cNvPr id="29" name="TextBox 28"/>
              <p:cNvSpPr txBox="1"/>
              <p:nvPr/>
            </p:nvSpPr>
            <p:spPr>
              <a:xfrm>
                <a:off x="5995988" y="4081462"/>
                <a:ext cx="5822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smtClean="0">
                    <a:latin typeface="Times New Roman" pitchFamily="18" charset="0"/>
                    <a:cs typeface="Times New Roman" pitchFamily="18" charset="0"/>
                  </a:rPr>
                  <a:t>mg</a:t>
                </a:r>
                <a:endParaRPr lang="en-US" baseline="-25000" dirty="0">
                  <a:latin typeface="Times New Roman" pitchFamily="18" charset="0"/>
                  <a:cs typeface="Times New Roman" pitchFamily="18" charset="0"/>
                </a:endParaRPr>
              </a:p>
            </p:txBody>
          </p:sp>
          <p:cxnSp>
            <p:nvCxnSpPr>
              <p:cNvPr id="30" name="Straight Arrow Connector 29"/>
              <p:cNvCxnSpPr/>
              <p:nvPr/>
            </p:nvCxnSpPr>
            <p:spPr>
              <a:xfrm flipV="1">
                <a:off x="5981700" y="4529138"/>
                <a:ext cx="4763" cy="7191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6286500" y="4676775"/>
                <a:ext cx="0" cy="5857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5614988" y="4772025"/>
                <a:ext cx="4762" cy="4714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6953250" y="5295900"/>
                <a:ext cx="4763" cy="442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p:nvPr/>
          </p:nvCxnSpPr>
          <p:spPr>
            <a:xfrm flipH="1">
              <a:off x="5410200" y="3504519"/>
              <a:ext cx="2460" cy="800781"/>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5412660" y="2614613"/>
              <a:ext cx="7065" cy="832756"/>
            </a:xfrm>
            <a:prstGeom prst="straightConnector1">
              <a:avLst/>
            </a:prstGeom>
            <a:ln w="158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368285" y="2724490"/>
              <a:ext cx="838691" cy="369332"/>
            </a:xfrm>
            <a:prstGeom prst="rect">
              <a:avLst/>
            </a:prstGeom>
            <a:noFill/>
          </p:spPr>
          <p:txBody>
            <a:bodyPr wrap="none" rtlCol="0">
              <a:spAutoFit/>
            </a:bodyPr>
            <a:lstStyle/>
            <a:p>
              <a:r>
                <a:rPr lang="en-US" dirty="0" smtClean="0">
                  <a:latin typeface="Times New Roman" pitchFamily="18" charset="0"/>
                  <a:cs typeface="Times New Roman" pitchFamily="18" charset="0"/>
                </a:rPr>
                <a:t>growth</a:t>
              </a:r>
              <a:endParaRPr lang="en-US" baseline="-25000" dirty="0">
                <a:latin typeface="Times New Roman" pitchFamily="18" charset="0"/>
                <a:cs typeface="Times New Roman" pitchFamily="18" charset="0"/>
              </a:endParaRPr>
            </a:p>
          </p:txBody>
        </p:sp>
        <p:sp>
          <p:nvSpPr>
            <p:cNvPr id="19" name="TextBox 18"/>
            <p:cNvSpPr txBox="1"/>
            <p:nvPr/>
          </p:nvSpPr>
          <p:spPr>
            <a:xfrm>
              <a:off x="5339710" y="3734140"/>
              <a:ext cx="992579" cy="369332"/>
            </a:xfrm>
            <a:prstGeom prst="rect">
              <a:avLst/>
            </a:prstGeom>
            <a:noFill/>
          </p:spPr>
          <p:txBody>
            <a:bodyPr wrap="none" rtlCol="0">
              <a:spAutoFit/>
            </a:bodyPr>
            <a:lstStyle/>
            <a:p>
              <a:r>
                <a:rPr lang="en-US" dirty="0" smtClean="0">
                  <a:latin typeface="Times New Roman" pitchFamily="18" charset="0"/>
                  <a:cs typeface="Times New Roman" pitchFamily="18" charset="0"/>
                </a:rPr>
                <a:t>damping</a:t>
              </a:r>
              <a:endParaRPr lang="en-US" baseline="-25000" dirty="0">
                <a:latin typeface="Times New Roman" pitchFamily="18" charset="0"/>
                <a:cs typeface="Times New Roman" pitchFamily="18" charset="0"/>
              </a:endParaRPr>
            </a:p>
          </p:txBody>
        </p:sp>
      </p:grpSp>
      <p:cxnSp>
        <p:nvCxnSpPr>
          <p:cNvPr id="35" name="Straight Arrow Connector 34"/>
          <p:cNvCxnSpPr/>
          <p:nvPr/>
        </p:nvCxnSpPr>
        <p:spPr bwMode="auto">
          <a:xfrm flipV="1">
            <a:off x="1455420" y="3040380"/>
            <a:ext cx="335280" cy="1379220"/>
          </a:xfrm>
          <a:prstGeom prst="straightConnector1">
            <a:avLst/>
          </a:prstGeom>
          <a:solidFill>
            <a:srgbClr val="0000FF"/>
          </a:solidFill>
          <a:ln w="9525" cap="flat" cmpd="sng" algn="ctr">
            <a:solidFill>
              <a:srgbClr val="FF0000"/>
            </a:solidFill>
            <a:prstDash val="solid"/>
            <a:round/>
            <a:headEnd type="none" w="med" len="med"/>
            <a:tailEnd type="arrow"/>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of Experiment</a:t>
            </a:r>
            <a:endParaRPr lang="en-US" dirty="0"/>
          </a:p>
        </p:txBody>
      </p:sp>
      <p:sp>
        <p:nvSpPr>
          <p:cNvPr id="3" name="Content Placeholder 2"/>
          <p:cNvSpPr>
            <a:spLocks noGrp="1"/>
          </p:cNvSpPr>
          <p:nvPr>
            <p:ph idx="1"/>
          </p:nvPr>
        </p:nvSpPr>
        <p:spPr>
          <a:xfrm>
            <a:off x="152400" y="1219200"/>
            <a:ext cx="4305300" cy="5334000"/>
          </a:xfrm>
        </p:spPr>
        <p:txBody>
          <a:bodyPr/>
          <a:lstStyle/>
          <a:p>
            <a:r>
              <a:rPr lang="en-US" dirty="0" smtClean="0"/>
              <a:t>Facility: GTRI’s Ion Assisted Deposition Chamber.</a:t>
            </a:r>
          </a:p>
          <a:p>
            <a:pPr lvl="1"/>
            <a:r>
              <a:rPr lang="en-US" sz="1800" dirty="0" smtClean="0">
                <a:solidFill>
                  <a:schemeClr val="accent2"/>
                </a:solidFill>
              </a:rPr>
              <a:t>~100 eV argon ion energy. </a:t>
            </a:r>
          </a:p>
          <a:p>
            <a:pPr lvl="1"/>
            <a:r>
              <a:rPr lang="en-US" sz="1800" dirty="0" smtClean="0">
                <a:solidFill>
                  <a:schemeClr val="accent2"/>
                </a:solidFill>
              </a:rPr>
              <a:t>1-2 </a:t>
            </a:r>
            <a:r>
              <a:rPr lang="en-US" sz="1800" dirty="0" err="1" smtClean="0">
                <a:solidFill>
                  <a:schemeClr val="accent2"/>
                </a:solidFill>
              </a:rPr>
              <a:t>mA</a:t>
            </a:r>
            <a:r>
              <a:rPr lang="en-US" sz="1800" dirty="0" smtClean="0">
                <a:solidFill>
                  <a:schemeClr val="accent2"/>
                </a:solidFill>
              </a:rPr>
              <a:t>/cm</a:t>
            </a:r>
            <a:r>
              <a:rPr lang="en-US" sz="1800" baseline="30000" dirty="0" smtClean="0">
                <a:solidFill>
                  <a:schemeClr val="accent2"/>
                </a:solidFill>
              </a:rPr>
              <a:t>2</a:t>
            </a:r>
            <a:r>
              <a:rPr lang="en-US" sz="1800" dirty="0" smtClean="0">
                <a:solidFill>
                  <a:schemeClr val="accent2"/>
                </a:solidFill>
              </a:rPr>
              <a:t> ion current densities measured 40 cm above chamber floor (16 cm above source).</a:t>
            </a:r>
          </a:p>
          <a:p>
            <a:pPr lvl="1"/>
            <a:r>
              <a:rPr lang="en-US" sz="1800" dirty="0" smtClean="0">
                <a:solidFill>
                  <a:schemeClr val="accent2"/>
                </a:solidFill>
              </a:rPr>
              <a:t>75% ICD within a core 8 cm in diameter at h = 40 cm</a:t>
            </a:r>
          </a:p>
          <a:p>
            <a:r>
              <a:rPr lang="en-US" dirty="0" smtClean="0"/>
              <a:t>Fused silica chosen for material:</a:t>
            </a:r>
          </a:p>
          <a:p>
            <a:pPr lvl="1"/>
            <a:r>
              <a:rPr lang="en-US" sz="1800" dirty="0" smtClean="0">
                <a:solidFill>
                  <a:schemeClr val="accent2"/>
                </a:solidFill>
              </a:rPr>
              <a:t>3”x1” samples</a:t>
            </a:r>
          </a:p>
          <a:p>
            <a:pPr lvl="1"/>
            <a:r>
              <a:rPr lang="en-US" sz="1800" dirty="0" smtClean="0">
                <a:solidFill>
                  <a:schemeClr val="accent2"/>
                </a:solidFill>
              </a:rPr>
              <a:t>Amorphous microstructure.</a:t>
            </a:r>
          </a:p>
          <a:p>
            <a:pPr lvl="1"/>
            <a:r>
              <a:rPr lang="en-US" sz="1800" dirty="0" smtClean="0">
                <a:solidFill>
                  <a:schemeClr val="accent2"/>
                </a:solidFill>
              </a:rPr>
              <a:t>~10 μm expected erosion depth</a:t>
            </a:r>
          </a:p>
          <a:p>
            <a:pPr lvl="1"/>
            <a:r>
              <a:rPr lang="en-US" sz="1800" dirty="0" smtClean="0">
                <a:solidFill>
                  <a:schemeClr val="accent2"/>
                </a:solidFill>
              </a:rPr>
              <a:t>Strain gage attached to rear surface to indicate load/stress.</a:t>
            </a:r>
          </a:p>
          <a:p>
            <a:pPr lvl="1"/>
            <a:r>
              <a:rPr lang="en-US" sz="1800" dirty="0" smtClean="0">
                <a:solidFill>
                  <a:schemeClr val="accent2"/>
                </a:solidFill>
              </a:rPr>
              <a:t>Samples pre-roughened to provide seed surface for growth.</a:t>
            </a:r>
            <a:endParaRPr lang="en-US" sz="1800" dirty="0">
              <a:solidFill>
                <a:schemeClr val="accent2"/>
              </a:solidFill>
            </a:endParaRPr>
          </a:p>
        </p:txBody>
      </p:sp>
      <p:pic>
        <p:nvPicPr>
          <p:cNvPr id="363523" name="Picture 3" descr="C:\Aaron's Stuff 2008\GeorgiaTech\Research\ErosionProject\ErosionWriting2014\ThesisProposalPresentation\Figures\SamplePic.jpg"/>
          <p:cNvPicPr>
            <a:picLocks noChangeAspect="1" noChangeArrowheads="1"/>
          </p:cNvPicPr>
          <p:nvPr/>
        </p:nvPicPr>
        <p:blipFill>
          <a:blip r:embed="rId3" cstate="print"/>
          <a:srcRect/>
          <a:stretch>
            <a:fillRect/>
          </a:stretch>
        </p:blipFill>
        <p:spPr bwMode="auto">
          <a:xfrm>
            <a:off x="5029200" y="4573553"/>
            <a:ext cx="3319462" cy="1719368"/>
          </a:xfrm>
          <a:prstGeom prst="rect">
            <a:avLst/>
          </a:prstGeom>
          <a:noFill/>
        </p:spPr>
      </p:pic>
      <p:grpSp>
        <p:nvGrpSpPr>
          <p:cNvPr id="6" name="Group 5"/>
          <p:cNvGrpSpPr/>
          <p:nvPr/>
        </p:nvGrpSpPr>
        <p:grpSpPr>
          <a:xfrm>
            <a:off x="4923182" y="1311967"/>
            <a:ext cx="3461345" cy="3145493"/>
            <a:chOff x="1295400" y="1371601"/>
            <a:chExt cx="3461345" cy="3145493"/>
          </a:xfrm>
        </p:grpSpPr>
        <p:pic>
          <p:nvPicPr>
            <p:cNvPr id="7" name="Picture 2"/>
            <p:cNvPicPr>
              <a:picLocks noChangeAspect="1" noChangeArrowheads="1"/>
            </p:cNvPicPr>
            <p:nvPr/>
          </p:nvPicPr>
          <p:blipFill>
            <a:blip r:embed="rId4" cstate="print"/>
            <a:srcRect/>
            <a:stretch>
              <a:fillRect/>
            </a:stretch>
          </p:blipFill>
          <p:spPr bwMode="auto">
            <a:xfrm>
              <a:off x="2362200" y="1371601"/>
              <a:ext cx="2057400" cy="3145493"/>
            </a:xfrm>
            <a:prstGeom prst="rect">
              <a:avLst/>
            </a:prstGeom>
            <a:noFill/>
            <a:ln w="9525">
              <a:noFill/>
              <a:miter lim="800000"/>
              <a:headEnd/>
              <a:tailEnd/>
            </a:ln>
          </p:spPr>
        </p:pic>
        <p:cxnSp>
          <p:nvCxnSpPr>
            <p:cNvPr id="8" name="Straight Arrow Connector 7"/>
            <p:cNvCxnSpPr/>
            <p:nvPr/>
          </p:nvCxnSpPr>
          <p:spPr>
            <a:xfrm flipV="1">
              <a:off x="3590925" y="3219450"/>
              <a:ext cx="0" cy="109855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085975" y="4305300"/>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698750" y="2573338"/>
              <a:ext cx="1519238" cy="47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622550" y="2425700"/>
              <a:ext cx="19050" cy="188595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3625851" y="2416175"/>
              <a:ext cx="5555" cy="172244"/>
            </a:xfrm>
            <a:prstGeom prst="straightConnector1">
              <a:avLst/>
            </a:prstGeom>
            <a:ln>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682750" y="2254250"/>
              <a:ext cx="924099"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Test Fixture</a:t>
              </a:r>
              <a:endParaRPr lang="en-US" sz="1200" dirty="0">
                <a:latin typeface="Times New Roman" pitchFamily="18" charset="0"/>
                <a:cs typeface="Times New Roman" pitchFamily="18" charset="0"/>
              </a:endParaRPr>
            </a:p>
          </p:txBody>
        </p:sp>
        <p:sp>
          <p:nvSpPr>
            <p:cNvPr id="14" name="TextBox 13"/>
            <p:cNvSpPr txBox="1"/>
            <p:nvPr/>
          </p:nvSpPr>
          <p:spPr>
            <a:xfrm>
              <a:off x="1295400" y="3575050"/>
              <a:ext cx="109677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Plasma Source</a:t>
              </a:r>
              <a:endParaRPr lang="en-US" sz="1200" dirty="0">
                <a:latin typeface="Times New Roman" pitchFamily="18" charset="0"/>
                <a:cs typeface="Times New Roman" pitchFamily="18" charset="0"/>
              </a:endParaRPr>
            </a:p>
          </p:txBody>
        </p:sp>
        <p:sp>
          <p:nvSpPr>
            <p:cNvPr id="15" name="TextBox 14"/>
            <p:cNvSpPr txBox="1"/>
            <p:nvPr/>
          </p:nvSpPr>
          <p:spPr>
            <a:xfrm>
              <a:off x="1752600" y="1708150"/>
              <a:ext cx="88357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Beam Core</a:t>
              </a:r>
              <a:endParaRPr lang="en-US" sz="1200" dirty="0">
                <a:latin typeface="Times New Roman" pitchFamily="18" charset="0"/>
                <a:cs typeface="Times New Roman" pitchFamily="18" charset="0"/>
              </a:endParaRPr>
            </a:p>
          </p:txBody>
        </p:sp>
        <p:cxnSp>
          <p:nvCxnSpPr>
            <p:cNvPr id="16" name="Straight Arrow Connector 15"/>
            <p:cNvCxnSpPr/>
            <p:nvPr/>
          </p:nvCxnSpPr>
          <p:spPr>
            <a:xfrm flipV="1">
              <a:off x="2038350" y="3467100"/>
              <a:ext cx="857250" cy="101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2514600" y="1708150"/>
              <a:ext cx="6096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3" idx="0"/>
            </p:cNvCxnSpPr>
            <p:nvPr/>
          </p:nvCxnSpPr>
          <p:spPr>
            <a:xfrm flipV="1">
              <a:off x="2144800" y="2025650"/>
              <a:ext cx="37615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603625" y="2670175"/>
              <a:ext cx="70724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Samples</a:t>
              </a:r>
              <a:endParaRPr lang="en-US" sz="1200" dirty="0">
                <a:latin typeface="Times New Roman" pitchFamily="18" charset="0"/>
                <a:cs typeface="Times New Roman" pitchFamily="18" charset="0"/>
              </a:endParaRPr>
            </a:p>
          </p:txBody>
        </p:sp>
        <p:cxnSp>
          <p:nvCxnSpPr>
            <p:cNvPr id="20" name="Straight Arrow Connector 19"/>
            <p:cNvCxnSpPr/>
            <p:nvPr/>
          </p:nvCxnSpPr>
          <p:spPr>
            <a:xfrm flipH="1" flipV="1">
              <a:off x="3197225" y="2384425"/>
              <a:ext cx="393700" cy="355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644900" y="3206750"/>
              <a:ext cx="527709"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25cm</a:t>
              </a:r>
              <a:endParaRPr lang="en-US" sz="1200" dirty="0">
                <a:latin typeface="Times New Roman" pitchFamily="18" charset="0"/>
                <a:cs typeface="Times New Roman" pitchFamily="18" charset="0"/>
              </a:endParaRPr>
            </a:p>
          </p:txBody>
        </p:sp>
        <p:sp>
          <p:nvSpPr>
            <p:cNvPr id="22" name="TextBox 21"/>
            <p:cNvSpPr txBox="1"/>
            <p:nvPr/>
          </p:nvSpPr>
          <p:spPr>
            <a:xfrm>
              <a:off x="2184400" y="2895600"/>
              <a:ext cx="566181"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32 cm</a:t>
              </a:r>
              <a:endParaRPr lang="en-US" sz="1200" dirty="0">
                <a:latin typeface="Times New Roman" pitchFamily="18" charset="0"/>
                <a:cs typeface="Times New Roman" pitchFamily="18" charset="0"/>
              </a:endParaRPr>
            </a:p>
          </p:txBody>
        </p:sp>
        <p:sp>
          <p:nvSpPr>
            <p:cNvPr id="23" name="TextBox 22"/>
            <p:cNvSpPr txBox="1"/>
            <p:nvPr/>
          </p:nvSpPr>
          <p:spPr>
            <a:xfrm>
              <a:off x="3670300" y="2247900"/>
              <a:ext cx="450764"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4cm</a:t>
              </a:r>
              <a:endParaRPr lang="en-US" sz="1200" dirty="0">
                <a:latin typeface="Times New Roman" pitchFamily="18" charset="0"/>
                <a:cs typeface="Times New Roman" pitchFamily="18" charset="0"/>
              </a:endParaRPr>
            </a:p>
          </p:txBody>
        </p:sp>
        <p:cxnSp>
          <p:nvCxnSpPr>
            <p:cNvPr id="24" name="Straight Arrow Connector 23"/>
            <p:cNvCxnSpPr/>
            <p:nvPr/>
          </p:nvCxnSpPr>
          <p:spPr>
            <a:xfrm flipH="1" flipV="1">
              <a:off x="3260725" y="2574925"/>
              <a:ext cx="406400" cy="4242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651250" y="2870200"/>
              <a:ext cx="110549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Beam Window</a:t>
              </a:r>
              <a:endParaRPr lang="en-US" sz="1200" dirty="0">
                <a:latin typeface="Times New Roman" pitchFamily="18" charset="0"/>
                <a:cs typeface="Times New Roman" pitchFamily="18" charset="0"/>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Aaron's Stuff 2008\GeorgiaTech\Research\ErosionProject\ErosionWriting2014\ThesisProposal\Figures\Figure_5_4_b\CAM00882.jpg"/>
          <p:cNvPicPr>
            <a:picLocks noChangeAspect="1" noChangeArrowheads="1"/>
          </p:cNvPicPr>
          <p:nvPr/>
        </p:nvPicPr>
        <p:blipFill>
          <a:blip r:embed="rId3" cstate="print"/>
          <a:srcRect/>
          <a:stretch>
            <a:fillRect/>
          </a:stretch>
        </p:blipFill>
        <p:spPr bwMode="auto">
          <a:xfrm>
            <a:off x="1393825" y="1565274"/>
            <a:ext cx="6102350" cy="4576763"/>
          </a:xfrm>
          <a:prstGeom prst="rect">
            <a:avLst/>
          </a:prstGeom>
          <a:noFill/>
        </p:spPr>
      </p:pic>
      <p:sp>
        <p:nvSpPr>
          <p:cNvPr id="2" name="Title 1"/>
          <p:cNvSpPr>
            <a:spLocks noGrp="1"/>
          </p:cNvSpPr>
          <p:nvPr>
            <p:ph type="title"/>
          </p:nvPr>
        </p:nvSpPr>
        <p:spPr/>
        <p:txBody>
          <a:bodyPr/>
          <a:lstStyle/>
          <a:p>
            <a:r>
              <a:rPr lang="en-US" dirty="0" smtClean="0"/>
              <a:t>Design of Experiment</a:t>
            </a:r>
          </a:p>
        </p:txBody>
      </p:sp>
      <p:sp>
        <p:nvSpPr>
          <p:cNvPr id="3" name="Content Placeholder 2"/>
          <p:cNvSpPr>
            <a:spLocks noGrp="1"/>
          </p:cNvSpPr>
          <p:nvPr>
            <p:ph idx="1"/>
          </p:nvPr>
        </p:nvSpPr>
        <p:spPr>
          <a:xfrm>
            <a:off x="152400" y="1104900"/>
            <a:ext cx="4267200" cy="495300"/>
          </a:xfrm>
        </p:spPr>
        <p:txBody>
          <a:bodyPr/>
          <a:lstStyle/>
          <a:p>
            <a:r>
              <a:rPr lang="en-US" dirty="0" smtClean="0"/>
              <a:t>Test Fixture Constructed:</a:t>
            </a:r>
          </a:p>
          <a:p>
            <a:pPr lvl="1"/>
            <a:endParaRPr lang="en-US" dirty="0"/>
          </a:p>
        </p:txBody>
      </p:sp>
      <p:sp>
        <p:nvSpPr>
          <p:cNvPr id="5" name="TextBox 4"/>
          <p:cNvSpPr txBox="1"/>
          <p:nvPr/>
        </p:nvSpPr>
        <p:spPr>
          <a:xfrm>
            <a:off x="3194050" y="6305550"/>
            <a:ext cx="2902846" cy="307777"/>
          </a:xfrm>
          <a:prstGeom prst="rect">
            <a:avLst/>
          </a:prstGeom>
          <a:noFill/>
        </p:spPr>
        <p:txBody>
          <a:bodyPr wrap="none" rtlCol="0">
            <a:spAutoFit/>
          </a:bodyPr>
          <a:lstStyle/>
          <a:p>
            <a:r>
              <a:rPr lang="en-US" sz="1400" b="1" dirty="0" smtClean="0"/>
              <a:t>Test fixture and instrumentation</a:t>
            </a:r>
            <a:endParaRPr lang="en-US" sz="1400" b="1" dirty="0">
              <a:latin typeface="Times New Roman" pitchFamily="18" charset="0"/>
              <a:cs typeface="Times New Roman" pitchFamily="18" charset="0"/>
            </a:endParaRPr>
          </a:p>
        </p:txBody>
      </p:sp>
      <p:cxnSp>
        <p:nvCxnSpPr>
          <p:cNvPr id="7" name="Straight Arrow Connector 6"/>
          <p:cNvCxnSpPr>
            <a:endCxn id="10" idx="6"/>
          </p:cNvCxnSpPr>
          <p:nvPr/>
        </p:nvCxnSpPr>
        <p:spPr bwMode="auto">
          <a:xfrm flipV="1">
            <a:off x="4152541" y="4732020"/>
            <a:ext cx="743309" cy="878566"/>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8" name="Straight Arrow Connector 7"/>
          <p:cNvCxnSpPr>
            <a:endCxn id="10" idx="2"/>
          </p:cNvCxnSpPr>
          <p:nvPr/>
        </p:nvCxnSpPr>
        <p:spPr bwMode="auto">
          <a:xfrm flipH="1" flipV="1">
            <a:off x="3343275" y="4732020"/>
            <a:ext cx="728754" cy="892944"/>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 name="Oval 9"/>
          <p:cNvSpPr/>
          <p:nvPr/>
        </p:nvSpPr>
        <p:spPr bwMode="auto">
          <a:xfrm>
            <a:off x="3343275" y="4411980"/>
            <a:ext cx="1552575" cy="640080"/>
          </a:xfrm>
          <a:prstGeom prst="ellipse">
            <a:avLst/>
          </a:prstGeom>
          <a:solidFill>
            <a:srgbClr val="00B0F0">
              <a:alpha val="50000"/>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cxnSp>
        <p:nvCxnSpPr>
          <p:cNvPr id="11" name="Straight Arrow Connector 10"/>
          <p:cNvCxnSpPr>
            <a:endCxn id="10" idx="4"/>
          </p:cNvCxnSpPr>
          <p:nvPr/>
        </p:nvCxnSpPr>
        <p:spPr bwMode="auto">
          <a:xfrm flipV="1">
            <a:off x="4100784" y="5052060"/>
            <a:ext cx="18779" cy="515396"/>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3" name="TextBox 12"/>
          <p:cNvSpPr txBox="1"/>
          <p:nvPr/>
        </p:nvSpPr>
        <p:spPr bwMode="auto">
          <a:xfrm>
            <a:off x="4065973" y="4936917"/>
            <a:ext cx="986410" cy="276987"/>
          </a:xfrm>
          <a:prstGeom prst="rect">
            <a:avLst/>
          </a:prstGeom>
          <a:noFill/>
          <a:ln w="9525">
            <a:noFill/>
            <a:miter lim="800000"/>
            <a:headEnd/>
            <a:tailEnd/>
          </a:ln>
          <a:effectLst/>
        </p:spPr>
        <p:txBody>
          <a:bodyPr vert="horz" wrap="square" lIns="91429" tIns="45714" rIns="91429" bIns="45714" numCol="1" rtlCol="0" anchor="t" anchorCtr="0" compatLnSpc="1">
            <a:prstTxWarp prst="textNoShape">
              <a:avLst/>
            </a:prstTxWarp>
            <a:spAutoFit/>
          </a:bodyPr>
          <a:lstStyle/>
          <a:p>
            <a:pPr marL="343334" marR="0" indent="-343334" algn="l"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rgbClr val="00B0F0"/>
                </a:solidFill>
                <a:effectLst/>
                <a:uLnTx/>
                <a:uFillTx/>
                <a:latin typeface="Times New Roman" pitchFamily="18" charset="0"/>
                <a:cs typeface="Times New Roman" pitchFamily="18" charset="0"/>
              </a:rPr>
              <a:t>Plasma</a:t>
            </a:r>
          </a:p>
        </p:txBody>
      </p:sp>
      <p:sp>
        <p:nvSpPr>
          <p:cNvPr id="14" name="TextBox 13"/>
          <p:cNvSpPr txBox="1"/>
          <p:nvPr/>
        </p:nvSpPr>
        <p:spPr>
          <a:xfrm>
            <a:off x="2550160" y="1871980"/>
            <a:ext cx="1096775" cy="276999"/>
          </a:xfrm>
          <a:prstGeom prst="rect">
            <a:avLst/>
          </a:prstGeom>
          <a:solidFill>
            <a:schemeClr val="bg1"/>
          </a:solidFill>
          <a:ln>
            <a:solidFill>
              <a:schemeClr val="tx1"/>
            </a:solidFill>
          </a:ln>
        </p:spPr>
        <p:txBody>
          <a:bodyPr wrap="square" rtlCol="0">
            <a:spAutoFit/>
          </a:bodyPr>
          <a:lstStyle/>
          <a:p>
            <a:r>
              <a:rPr lang="en-US" sz="1200" dirty="0" smtClean="0">
                <a:latin typeface="Times New Roman" pitchFamily="18" charset="0"/>
                <a:cs typeface="Times New Roman" pitchFamily="18" charset="0"/>
              </a:rPr>
              <a:t>Preheater Pads</a:t>
            </a:r>
            <a:endParaRPr lang="en-US" sz="1200" dirty="0">
              <a:latin typeface="Times New Roman" pitchFamily="18" charset="0"/>
              <a:cs typeface="Times New Roman" pitchFamily="18" charset="0"/>
            </a:endParaRPr>
          </a:p>
        </p:txBody>
      </p:sp>
      <p:sp>
        <p:nvSpPr>
          <p:cNvPr id="15" name="TextBox 14"/>
          <p:cNvSpPr txBox="1"/>
          <p:nvPr/>
        </p:nvSpPr>
        <p:spPr>
          <a:xfrm>
            <a:off x="5054282" y="3067367"/>
            <a:ext cx="1407758"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Experiment Sample</a:t>
            </a:r>
            <a:endParaRPr lang="en-US" sz="1200" dirty="0">
              <a:latin typeface="Times New Roman" pitchFamily="18" charset="0"/>
              <a:cs typeface="Times New Roman" pitchFamily="18" charset="0"/>
            </a:endParaRPr>
          </a:p>
        </p:txBody>
      </p:sp>
      <p:sp>
        <p:nvSpPr>
          <p:cNvPr id="16" name="TextBox 15"/>
          <p:cNvSpPr txBox="1"/>
          <p:nvPr/>
        </p:nvSpPr>
        <p:spPr>
          <a:xfrm>
            <a:off x="5837238" y="3380740"/>
            <a:ext cx="1157689"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Control Sample</a:t>
            </a:r>
            <a:endParaRPr lang="en-US" sz="1200" dirty="0">
              <a:latin typeface="Times New Roman" pitchFamily="18" charset="0"/>
              <a:cs typeface="Times New Roman" pitchFamily="18" charset="0"/>
            </a:endParaRPr>
          </a:p>
        </p:txBody>
      </p:sp>
      <p:sp>
        <p:nvSpPr>
          <p:cNvPr id="17" name="TextBox 16"/>
          <p:cNvSpPr txBox="1"/>
          <p:nvPr/>
        </p:nvSpPr>
        <p:spPr>
          <a:xfrm>
            <a:off x="5656263" y="3817937"/>
            <a:ext cx="976549" cy="276999"/>
          </a:xfrm>
          <a:prstGeom prst="rect">
            <a:avLst/>
          </a:prstGeom>
          <a:solidFill>
            <a:schemeClr val="bg1"/>
          </a:solidFill>
          <a:ln>
            <a:solidFill>
              <a:schemeClr val="tx1"/>
            </a:solidFill>
          </a:ln>
        </p:spPr>
        <p:txBody>
          <a:bodyPr wrap="square" rtlCol="0">
            <a:spAutoFit/>
          </a:bodyPr>
          <a:lstStyle/>
          <a:p>
            <a:r>
              <a:rPr lang="en-US" sz="1200" dirty="0" smtClean="0">
                <a:latin typeface="Times New Roman" pitchFamily="18" charset="0"/>
                <a:cs typeface="Times New Roman" pitchFamily="18" charset="0"/>
              </a:rPr>
              <a:t>Strain Gages</a:t>
            </a:r>
            <a:endParaRPr lang="en-US" sz="1200" dirty="0">
              <a:latin typeface="Times New Roman" pitchFamily="18" charset="0"/>
              <a:cs typeface="Times New Roman" pitchFamily="18" charset="0"/>
            </a:endParaRPr>
          </a:p>
        </p:txBody>
      </p:sp>
      <p:sp>
        <p:nvSpPr>
          <p:cNvPr id="18" name="TextBox 17"/>
          <p:cNvSpPr txBox="1"/>
          <p:nvPr/>
        </p:nvSpPr>
        <p:spPr>
          <a:xfrm>
            <a:off x="5271329" y="4170569"/>
            <a:ext cx="1096775"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Plasma Source</a:t>
            </a:r>
            <a:endParaRPr lang="en-US" sz="1200" dirty="0">
              <a:latin typeface="Times New Roman" pitchFamily="18" charset="0"/>
              <a:cs typeface="Times New Roman" pitchFamily="18" charset="0"/>
            </a:endParaRPr>
          </a:p>
        </p:txBody>
      </p:sp>
      <p:sp>
        <p:nvSpPr>
          <p:cNvPr id="19" name="TextBox 18"/>
          <p:cNvSpPr txBox="1"/>
          <p:nvPr/>
        </p:nvSpPr>
        <p:spPr>
          <a:xfrm>
            <a:off x="4930458" y="2651125"/>
            <a:ext cx="1085554"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Thermocouple</a:t>
            </a:r>
            <a:endParaRPr lang="en-US" sz="1200" dirty="0">
              <a:latin typeface="Times New Roman" pitchFamily="18" charset="0"/>
              <a:cs typeface="Times New Roman" pitchFamily="18" charset="0"/>
            </a:endParaRPr>
          </a:p>
        </p:txBody>
      </p:sp>
      <p:cxnSp>
        <p:nvCxnSpPr>
          <p:cNvPr id="20" name="Straight Arrow Connector 19"/>
          <p:cNvCxnSpPr>
            <a:stCxn id="14" idx="3"/>
          </p:cNvCxnSpPr>
          <p:nvPr/>
        </p:nvCxnSpPr>
        <p:spPr>
          <a:xfrm flipV="1">
            <a:off x="3646935" y="1826260"/>
            <a:ext cx="853945" cy="18422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048000" y="2146300"/>
            <a:ext cx="523242" cy="119126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9" idx="1"/>
          </p:cNvCxnSpPr>
          <p:nvPr/>
        </p:nvCxnSpPr>
        <p:spPr>
          <a:xfrm flipH="1">
            <a:off x="4153218" y="2789625"/>
            <a:ext cx="777240" cy="39490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5" idx="1"/>
          </p:cNvCxnSpPr>
          <p:nvPr/>
        </p:nvCxnSpPr>
        <p:spPr>
          <a:xfrm flipH="1">
            <a:off x="3995102" y="3205867"/>
            <a:ext cx="1059180" cy="25774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4500563" y="3521145"/>
            <a:ext cx="1336675" cy="14598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7" idx="1"/>
          </p:cNvCxnSpPr>
          <p:nvPr/>
        </p:nvCxnSpPr>
        <p:spPr>
          <a:xfrm flipH="1" flipV="1">
            <a:off x="4312920" y="3939540"/>
            <a:ext cx="1343343" cy="16897"/>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7" idx="1"/>
          </p:cNvCxnSpPr>
          <p:nvPr/>
        </p:nvCxnSpPr>
        <p:spPr>
          <a:xfrm flipH="1" flipV="1">
            <a:off x="3771900" y="3703320"/>
            <a:ext cx="1884363" cy="253117"/>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4751844" y="4412974"/>
            <a:ext cx="525834" cy="828371"/>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pic>
        <p:nvPicPr>
          <p:cNvPr id="395265" name="Picture 1"/>
          <p:cNvPicPr>
            <a:picLocks noChangeAspect="1" noChangeArrowheads="1"/>
          </p:cNvPicPr>
          <p:nvPr/>
        </p:nvPicPr>
        <p:blipFill>
          <a:blip r:embed="rId4" cstate="print"/>
          <a:srcRect/>
          <a:stretch>
            <a:fillRect/>
          </a:stretch>
        </p:blipFill>
        <p:spPr bwMode="auto">
          <a:xfrm>
            <a:off x="6162260" y="4598328"/>
            <a:ext cx="2315817" cy="2140402"/>
          </a:xfrm>
          <a:prstGeom prst="rect">
            <a:avLst/>
          </a:prstGeom>
          <a:noFill/>
          <a:ln w="9525">
            <a:noFill/>
            <a:miter lim="800000"/>
            <a:headEnd/>
            <a:tailEnd/>
          </a:ln>
        </p:spPr>
      </p:pic>
      <p:sp>
        <p:nvSpPr>
          <p:cNvPr id="29" name="TextBox 28"/>
          <p:cNvSpPr txBox="1"/>
          <p:nvPr/>
        </p:nvSpPr>
        <p:spPr>
          <a:xfrm>
            <a:off x="7322102" y="5764143"/>
            <a:ext cx="1105495"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Beam Window</a:t>
            </a:r>
            <a:endParaRPr lang="en-US" sz="1200" dirty="0">
              <a:latin typeface="Times New Roman" pitchFamily="18" charset="0"/>
              <a:cs typeface="Times New Roman" pitchFamily="18" charset="0"/>
            </a:endParaRPr>
          </a:p>
        </p:txBody>
      </p:sp>
      <p:cxnSp>
        <p:nvCxnSpPr>
          <p:cNvPr id="30" name="Straight Arrow Connector 29"/>
          <p:cNvCxnSpPr/>
          <p:nvPr/>
        </p:nvCxnSpPr>
        <p:spPr>
          <a:xfrm flipH="1">
            <a:off x="6772800" y="5903843"/>
            <a:ext cx="522522" cy="245276"/>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3342135" y="2110740"/>
            <a:ext cx="1184145" cy="1118940"/>
          </a:xfrm>
          <a:prstGeom prst="straightConnector1">
            <a:avLst/>
          </a:prstGeom>
          <a:ln w="22225">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739958" y="2163445"/>
            <a:ext cx="566181"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16 cm</a:t>
            </a:r>
            <a:endParaRPr lang="en-US"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256450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of Experiment</a:t>
            </a:r>
          </a:p>
        </p:txBody>
      </p:sp>
      <p:sp>
        <p:nvSpPr>
          <p:cNvPr id="3" name="Content Placeholder 2"/>
          <p:cNvSpPr>
            <a:spLocks noGrp="1"/>
          </p:cNvSpPr>
          <p:nvPr>
            <p:ph idx="1"/>
          </p:nvPr>
        </p:nvSpPr>
        <p:spPr>
          <a:xfrm>
            <a:off x="152400" y="1219200"/>
            <a:ext cx="5472023" cy="5334000"/>
          </a:xfrm>
        </p:spPr>
        <p:txBody>
          <a:bodyPr/>
          <a:lstStyle/>
          <a:p>
            <a:r>
              <a:rPr lang="en-US" dirty="0" smtClean="0"/>
              <a:t>Test Phases:</a:t>
            </a:r>
          </a:p>
          <a:p>
            <a:pPr lvl="1"/>
            <a:r>
              <a:rPr lang="en-US" sz="1800" dirty="0" smtClean="0"/>
              <a:t>Pre-Exposure:</a:t>
            </a:r>
          </a:p>
          <a:p>
            <a:pPr lvl="2"/>
            <a:r>
              <a:rPr lang="en-US" sz="1800" dirty="0" smtClean="0">
                <a:solidFill>
                  <a:schemeClr val="accent2"/>
                </a:solidFill>
              </a:rPr>
              <a:t>Line-scans: Provide pre-exposure </a:t>
            </a:r>
            <a:r>
              <a:rPr lang="en-US" sz="1800" dirty="0" err="1" smtClean="0">
                <a:solidFill>
                  <a:schemeClr val="accent2"/>
                </a:solidFill>
              </a:rPr>
              <a:t>fourier</a:t>
            </a:r>
            <a:r>
              <a:rPr lang="en-US" sz="1800" dirty="0" smtClean="0">
                <a:solidFill>
                  <a:schemeClr val="accent2"/>
                </a:solidFill>
              </a:rPr>
              <a:t> statistics. 50 scans with </a:t>
            </a:r>
            <a:r>
              <a:rPr lang="en-US" sz="1800" dirty="0" err="1" smtClean="0">
                <a:solidFill>
                  <a:schemeClr val="accent2"/>
                </a:solidFill>
              </a:rPr>
              <a:t>Tencor</a:t>
            </a:r>
            <a:r>
              <a:rPr lang="en-US" sz="1800" dirty="0" smtClean="0">
                <a:solidFill>
                  <a:schemeClr val="accent2"/>
                </a:solidFill>
              </a:rPr>
              <a:t> P-15 contact profilometer.</a:t>
            </a:r>
          </a:p>
          <a:p>
            <a:pPr lvl="2"/>
            <a:r>
              <a:rPr lang="en-US" sz="1800" dirty="0" smtClean="0">
                <a:solidFill>
                  <a:schemeClr val="accent2"/>
                </a:solidFill>
              </a:rPr>
              <a:t>Microscopy: Olympus LEXT</a:t>
            </a:r>
          </a:p>
          <a:p>
            <a:pPr lvl="1"/>
            <a:r>
              <a:rPr lang="en-US" sz="1800" dirty="0" smtClean="0"/>
              <a:t>Exposure:</a:t>
            </a:r>
          </a:p>
          <a:p>
            <a:pPr lvl="2"/>
            <a:r>
              <a:rPr lang="en-US" sz="1800" dirty="0" smtClean="0">
                <a:solidFill>
                  <a:schemeClr val="accent2"/>
                </a:solidFill>
              </a:rPr>
              <a:t>Sample pair placed in test fixture.</a:t>
            </a:r>
          </a:p>
          <a:p>
            <a:pPr lvl="2"/>
            <a:r>
              <a:rPr lang="en-US" sz="1800" dirty="0" smtClean="0">
                <a:solidFill>
                  <a:schemeClr val="accent2"/>
                </a:solidFill>
              </a:rPr>
              <a:t>Loaded to desired load.</a:t>
            </a:r>
          </a:p>
          <a:p>
            <a:pPr lvl="2"/>
            <a:r>
              <a:rPr lang="en-US" sz="1800" dirty="0" smtClean="0">
                <a:solidFill>
                  <a:schemeClr val="accent2"/>
                </a:solidFill>
              </a:rPr>
              <a:t>Exposed for period of 12 hours.</a:t>
            </a:r>
          </a:p>
          <a:p>
            <a:pPr lvl="1"/>
            <a:r>
              <a:rPr lang="en-US" sz="1800" dirty="0" smtClean="0"/>
              <a:t>Post-Exposure:</a:t>
            </a:r>
          </a:p>
          <a:p>
            <a:pPr lvl="2"/>
            <a:r>
              <a:rPr lang="en-US" sz="1800" dirty="0" smtClean="0">
                <a:solidFill>
                  <a:schemeClr val="accent2"/>
                </a:solidFill>
              </a:rPr>
              <a:t>Line-scans</a:t>
            </a:r>
          </a:p>
          <a:p>
            <a:pPr lvl="2"/>
            <a:r>
              <a:rPr lang="en-US" sz="1800" dirty="0" smtClean="0">
                <a:solidFill>
                  <a:schemeClr val="accent2"/>
                </a:solidFill>
              </a:rPr>
              <a:t>Microscopy: Revisit same areas</a:t>
            </a:r>
            <a:endParaRPr lang="en-US" sz="1800" dirty="0">
              <a:solidFill>
                <a:schemeClr val="accent2"/>
              </a:solidFill>
            </a:endParaRPr>
          </a:p>
        </p:txBody>
      </p:sp>
      <p:sp>
        <p:nvSpPr>
          <p:cNvPr id="5" name="Content Placeholder 2"/>
          <p:cNvSpPr txBox="1">
            <a:spLocks/>
          </p:cNvSpPr>
          <p:nvPr/>
        </p:nvSpPr>
        <p:spPr bwMode="auto">
          <a:xfrm>
            <a:off x="5359879" y="4333875"/>
            <a:ext cx="3784121" cy="4124684"/>
          </a:xfrm>
          <a:prstGeom prst="rect">
            <a:avLst/>
          </a:prstGeom>
          <a:noFill/>
          <a:ln w="9525">
            <a:noFill/>
            <a:miter lim="800000"/>
            <a:headEnd/>
            <a:tailEnd/>
          </a:ln>
          <a:effectLst/>
        </p:spPr>
        <p:txBody>
          <a:bodyPr vert="horz" wrap="square" lIns="91429" tIns="45714" rIns="91429" bIns="45714" numCol="1" anchor="t" anchorCtr="0" compatLnSpc="1">
            <a:prstTxWarp prst="textNoShape">
              <a:avLst/>
            </a:prstTxWarp>
          </a:bodyPr>
          <a:lstStyle/>
          <a:p>
            <a:pPr marL="343334" lvl="0" indent="-343334" defTabSz="914608" eaLnBrk="0" fontAlgn="base" hangingPunct="0">
              <a:spcBef>
                <a:spcPct val="20000"/>
              </a:spcBef>
              <a:spcAft>
                <a:spcPct val="0"/>
              </a:spcAft>
              <a:buFont typeface="Arial" pitchFamily="34" charset="0"/>
              <a:buChar char="•"/>
            </a:pPr>
            <a:r>
              <a:rPr kumimoji="0" lang="en-US" sz="1600" b="0" i="0" u="none" strike="noStrike" kern="0" cap="none" spc="0" normalizeH="0" baseline="0" noProof="0" dirty="0" smtClean="0">
                <a:ln>
                  <a:noFill/>
                </a:ln>
                <a:solidFill>
                  <a:schemeClr val="tx1"/>
                </a:solidFill>
                <a:effectLst/>
                <a:uLnTx/>
                <a:uFillTx/>
                <a:latin typeface="+mn-lt"/>
                <a:ea typeface="+mn-ea"/>
                <a:cs typeface="+mn-cs"/>
              </a:rPr>
              <a:t>Pre and post-test </a:t>
            </a:r>
            <a:r>
              <a:rPr kumimoji="0" lang="en-US" sz="1600" b="0" i="0" u="none" strike="noStrike" kern="0" cap="none" spc="0" normalizeH="0" baseline="0" noProof="0" dirty="0" err="1" smtClean="0">
                <a:ln>
                  <a:noFill/>
                </a:ln>
                <a:solidFill>
                  <a:schemeClr val="tx1"/>
                </a:solidFill>
                <a:effectLst/>
                <a:uLnTx/>
                <a:uFillTx/>
                <a:latin typeface="+mn-lt"/>
                <a:ea typeface="+mn-ea"/>
                <a:cs typeface="+mn-cs"/>
              </a:rPr>
              <a:t>linescans</a:t>
            </a:r>
            <a:r>
              <a:rPr kumimoji="0" lang="en-US" sz="1600" b="0" i="0" u="none" strike="noStrike" kern="0" cap="none" spc="0" normalizeH="0" baseline="0" noProof="0" dirty="0" smtClean="0">
                <a:ln>
                  <a:noFill/>
                </a:ln>
                <a:solidFill>
                  <a:schemeClr val="tx1"/>
                </a:solidFill>
                <a:effectLst/>
                <a:uLnTx/>
                <a:uFillTx/>
                <a:latin typeface="+mn-lt"/>
                <a:ea typeface="+mn-ea"/>
                <a:cs typeface="+mn-cs"/>
              </a:rPr>
              <a:t> </a:t>
            </a:r>
            <a:r>
              <a:rPr kumimoji="0" lang="en-US" sz="1600" b="0" i="0" u="none" strike="noStrike" kern="0" cap="none" spc="0" normalizeH="0" baseline="0" noProof="0" dirty="0" smtClean="0">
                <a:ln>
                  <a:noFill/>
                </a:ln>
                <a:solidFill>
                  <a:schemeClr val="tx1"/>
                </a:solidFill>
                <a:effectLst/>
                <a:uLnTx/>
                <a:uFillTx/>
                <a:latin typeface="+mn-lt"/>
                <a:ea typeface="+mn-ea"/>
                <a:cs typeface="+mn-cs"/>
                <a:sym typeface="Wingdings" pitchFamily="2" charset="2"/>
              </a:rPr>
              <a:t> </a:t>
            </a:r>
            <a:r>
              <a:rPr lang="en-US" sz="1600" kern="0" noProof="0" dirty="0" smtClean="0">
                <a:sym typeface="Wingdings" pitchFamily="2" charset="2"/>
              </a:rPr>
              <a:t>a</a:t>
            </a:r>
            <a:r>
              <a:rPr kumimoji="0" lang="en-US" sz="1600" b="0" i="0" u="none" strike="noStrike" kern="0" cap="none" spc="0" normalizeH="0" baseline="0" noProof="0" dirty="0" smtClean="0">
                <a:ln>
                  <a:noFill/>
                </a:ln>
                <a:solidFill>
                  <a:schemeClr val="tx1"/>
                </a:solidFill>
                <a:effectLst/>
                <a:uLnTx/>
                <a:uFillTx/>
                <a:latin typeface="+mn-lt"/>
                <a:ea typeface="+mn-ea"/>
                <a:cs typeface="+mn-cs"/>
              </a:rPr>
              <a:t>mplification</a:t>
            </a:r>
            <a:r>
              <a:rPr kumimoji="0" lang="en-US" sz="1600" b="0" i="0" u="none" strike="noStrike" kern="0" cap="none" spc="0" normalizeH="0" noProof="0" dirty="0" smtClean="0">
                <a:ln>
                  <a:noFill/>
                </a:ln>
                <a:solidFill>
                  <a:schemeClr val="tx1"/>
                </a:solidFill>
                <a:effectLst/>
                <a:uLnTx/>
                <a:uFillTx/>
                <a:latin typeface="+mn-lt"/>
                <a:ea typeface="+mn-ea"/>
                <a:cs typeface="+mn-cs"/>
              </a:rPr>
              <a:t> function </a:t>
            </a:r>
            <a:r>
              <a:rPr lang="el-GR" sz="1400" dirty="0" smtClean="0"/>
              <a:t>Ψ</a:t>
            </a:r>
            <a:endParaRPr kumimoji="0" lang="en-US" sz="1400" b="0" i="0" u="none" strike="noStrike" kern="0" cap="none" spc="0" normalizeH="0" baseline="0" noProof="0" dirty="0">
              <a:ln>
                <a:noFill/>
              </a:ln>
              <a:solidFill>
                <a:schemeClr val="tx1"/>
              </a:solidFill>
              <a:effectLst/>
              <a:uLnTx/>
              <a:uFillTx/>
              <a:latin typeface="+mn-lt"/>
            </a:endParaRPr>
          </a:p>
        </p:txBody>
      </p:sp>
      <p:graphicFrame>
        <p:nvGraphicFramePr>
          <p:cNvPr id="179202" name="Object 2"/>
          <p:cNvGraphicFramePr>
            <a:graphicFrameLocks noChangeAspect="1"/>
          </p:cNvGraphicFramePr>
          <p:nvPr/>
        </p:nvGraphicFramePr>
        <p:xfrm>
          <a:off x="4318899" y="4885966"/>
          <a:ext cx="6673850" cy="517525"/>
        </p:xfrm>
        <a:graphic>
          <a:graphicData uri="http://schemas.openxmlformats.org/presentationml/2006/ole">
            <p:oleObj spid="_x0000_s364549" name="Document" r:id="rId4" imgW="5485703" imgH="425466" progId="Word.Document.12">
              <p:embed/>
            </p:oleObj>
          </a:graphicData>
        </a:graphic>
      </p:graphicFrame>
      <p:grpSp>
        <p:nvGrpSpPr>
          <p:cNvPr id="6" name="Group 6"/>
          <p:cNvGrpSpPr/>
          <p:nvPr/>
        </p:nvGrpSpPr>
        <p:grpSpPr>
          <a:xfrm>
            <a:off x="6581774" y="5295900"/>
            <a:ext cx="1779897" cy="1562100"/>
            <a:chOff x="5257800" y="3352800"/>
            <a:chExt cx="3470046" cy="3200400"/>
          </a:xfrm>
        </p:grpSpPr>
        <p:cxnSp>
          <p:nvCxnSpPr>
            <p:cNvPr id="8" name="Straight Arrow Connector 7"/>
            <p:cNvCxnSpPr/>
            <p:nvPr/>
          </p:nvCxnSpPr>
          <p:spPr>
            <a:xfrm flipV="1">
              <a:off x="5334000" y="3733800"/>
              <a:ext cx="0" cy="15240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334000" y="5257800"/>
              <a:ext cx="26670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334000" y="5257800"/>
              <a:ext cx="0" cy="1295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257800" y="3352800"/>
              <a:ext cx="3865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Ψ</a:t>
              </a:r>
              <a:endParaRPr lang="en-US" dirty="0">
                <a:latin typeface="Times New Roman" pitchFamily="18" charset="0"/>
                <a:cs typeface="Times New Roman" pitchFamily="18" charset="0"/>
              </a:endParaRPr>
            </a:p>
          </p:txBody>
        </p:sp>
        <p:sp>
          <p:nvSpPr>
            <p:cNvPr id="12" name="TextBox 11"/>
            <p:cNvSpPr txBox="1"/>
            <p:nvPr/>
          </p:nvSpPr>
          <p:spPr>
            <a:xfrm>
              <a:off x="7848600" y="5257800"/>
              <a:ext cx="879246"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 or </a:t>
              </a:r>
              <a:r>
                <a:rPr lang="el-GR" dirty="0" smtClean="0">
                  <a:latin typeface="Times New Roman" pitchFamily="18" charset="0"/>
                  <a:cs typeface="Times New Roman" pitchFamily="18" charset="0"/>
                </a:rPr>
                <a:t>ν</a:t>
              </a:r>
              <a:endParaRPr lang="en-US" dirty="0">
                <a:latin typeface="Times New Roman" pitchFamily="18" charset="0"/>
                <a:cs typeface="Times New Roman" pitchFamily="18" charset="0"/>
              </a:endParaRPr>
            </a:p>
          </p:txBody>
        </p:sp>
        <p:sp>
          <p:nvSpPr>
            <p:cNvPr id="13" name="Freeform 12"/>
            <p:cNvSpPr/>
            <p:nvPr/>
          </p:nvSpPr>
          <p:spPr>
            <a:xfrm>
              <a:off x="5341620" y="4321810"/>
              <a:ext cx="1897380" cy="2025650"/>
            </a:xfrm>
            <a:custGeom>
              <a:avLst/>
              <a:gdLst>
                <a:gd name="connsiteX0" fmla="*/ 0 w 1341120"/>
                <a:gd name="connsiteY0" fmla="*/ 935990 h 2025650"/>
                <a:gd name="connsiteX1" fmla="*/ 548640 w 1341120"/>
                <a:gd name="connsiteY1" fmla="*/ 181610 h 2025650"/>
                <a:gd name="connsiteX2" fmla="*/ 1341120 w 1341120"/>
                <a:gd name="connsiteY2" fmla="*/ 2025650 h 2025650"/>
              </a:gdLst>
              <a:ahLst/>
              <a:cxnLst>
                <a:cxn ang="0">
                  <a:pos x="connsiteX0" y="connsiteY0"/>
                </a:cxn>
                <a:cxn ang="0">
                  <a:pos x="connsiteX1" y="connsiteY1"/>
                </a:cxn>
                <a:cxn ang="0">
                  <a:pos x="connsiteX2" y="connsiteY2"/>
                </a:cxn>
              </a:cxnLst>
              <a:rect l="l" t="t" r="r" b="b"/>
              <a:pathLst>
                <a:path w="1341120" h="2025650">
                  <a:moveTo>
                    <a:pt x="0" y="935990"/>
                  </a:moveTo>
                  <a:cubicBezTo>
                    <a:pt x="162560" y="467995"/>
                    <a:pt x="325120" y="0"/>
                    <a:pt x="548640" y="181610"/>
                  </a:cubicBezTo>
                  <a:cubicBezTo>
                    <a:pt x="772160" y="363220"/>
                    <a:pt x="1183640" y="1667510"/>
                    <a:pt x="1341120" y="2025650"/>
                  </a:cubicBezTo>
                </a:path>
              </a:pathLst>
            </a:custGeom>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itchFamily="18" charset="0"/>
                <a:cs typeface="Times New Roman" pitchFamily="18" charset="0"/>
              </a:endParaRPr>
            </a:p>
          </p:txBody>
        </p:sp>
        <p:sp>
          <p:nvSpPr>
            <p:cNvPr id="14" name="Oval 13"/>
            <p:cNvSpPr/>
            <p:nvPr/>
          </p:nvSpPr>
          <p:spPr>
            <a:xfrm>
              <a:off x="5934075" y="4424362"/>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5" name="Oval 14"/>
            <p:cNvSpPr/>
            <p:nvPr/>
          </p:nvSpPr>
          <p:spPr>
            <a:xfrm>
              <a:off x="6619875" y="52197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6" name="TextBox 15"/>
            <p:cNvSpPr txBox="1"/>
            <p:nvPr/>
          </p:nvSpPr>
          <p:spPr>
            <a:xfrm>
              <a:off x="6809351" y="4549642"/>
              <a:ext cx="498331" cy="397740"/>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err="1" smtClean="0">
                  <a:latin typeface="Times New Roman" pitchFamily="18" charset="0"/>
                  <a:cs typeface="Times New Roman" pitchFamily="18" charset="0"/>
                </a:rPr>
                <a:t>cr</a:t>
              </a:r>
              <a:endParaRPr lang="en-US" baseline="-25000" dirty="0">
                <a:latin typeface="Times New Roman" pitchFamily="18" charset="0"/>
                <a:cs typeface="Times New Roman" pitchFamily="18" charset="0"/>
              </a:endParaRPr>
            </a:p>
          </p:txBody>
        </p:sp>
        <p:sp>
          <p:nvSpPr>
            <p:cNvPr id="17" name="TextBox 16"/>
            <p:cNvSpPr txBox="1"/>
            <p:nvPr/>
          </p:nvSpPr>
          <p:spPr>
            <a:xfrm>
              <a:off x="6069099" y="3941094"/>
              <a:ext cx="582204" cy="397741"/>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smtClean="0">
                  <a:latin typeface="Times New Roman" pitchFamily="18" charset="0"/>
                  <a:cs typeface="Times New Roman" pitchFamily="18" charset="0"/>
                </a:rPr>
                <a:t>mg</a:t>
              </a:r>
              <a:endParaRPr lang="en-US" baseline="-25000" dirty="0">
                <a:latin typeface="Times New Roman" pitchFamily="18" charset="0"/>
                <a:cs typeface="Times New Roman" pitchFamily="18" charset="0"/>
              </a:endParaRPr>
            </a:p>
          </p:txBody>
        </p:sp>
        <p:cxnSp>
          <p:nvCxnSpPr>
            <p:cNvPr id="18" name="Straight Arrow Connector 17"/>
            <p:cNvCxnSpPr/>
            <p:nvPr/>
          </p:nvCxnSpPr>
          <p:spPr>
            <a:xfrm flipV="1">
              <a:off x="5981700" y="4529138"/>
              <a:ext cx="4763" cy="7191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6286500" y="4676775"/>
              <a:ext cx="0" cy="5857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5614988" y="4772025"/>
              <a:ext cx="4762" cy="4714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6953250" y="5295900"/>
              <a:ext cx="4763" cy="442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364547" name="Picture 3"/>
          <p:cNvPicPr>
            <a:picLocks noChangeAspect="1" noChangeArrowheads="1"/>
          </p:cNvPicPr>
          <p:nvPr/>
        </p:nvPicPr>
        <p:blipFill>
          <a:blip r:embed="rId5" cstate="print"/>
          <a:srcRect/>
          <a:stretch>
            <a:fillRect/>
          </a:stretch>
        </p:blipFill>
        <p:spPr bwMode="auto">
          <a:xfrm>
            <a:off x="5883072" y="2804160"/>
            <a:ext cx="1950287" cy="1536887"/>
          </a:xfrm>
          <a:prstGeom prst="rect">
            <a:avLst/>
          </a:prstGeom>
          <a:noFill/>
          <a:ln w="9525">
            <a:noFill/>
            <a:miter lim="800000"/>
            <a:headEnd/>
            <a:tailEnd/>
          </a:ln>
        </p:spPr>
      </p:pic>
      <p:pic>
        <p:nvPicPr>
          <p:cNvPr id="364550" name="Picture 6"/>
          <p:cNvPicPr>
            <a:picLocks noChangeAspect="1" noChangeArrowheads="1"/>
          </p:cNvPicPr>
          <p:nvPr/>
        </p:nvPicPr>
        <p:blipFill>
          <a:blip r:embed="rId6" cstate="print"/>
          <a:srcRect/>
          <a:stretch>
            <a:fillRect/>
          </a:stretch>
        </p:blipFill>
        <p:spPr bwMode="auto">
          <a:xfrm>
            <a:off x="5734879" y="1350067"/>
            <a:ext cx="3150704" cy="1228510"/>
          </a:xfrm>
          <a:prstGeom prst="rect">
            <a:avLst/>
          </a:prstGeom>
          <a:noFill/>
          <a:ln w="9525">
            <a:noFill/>
            <a:miter lim="800000"/>
            <a:headEnd/>
            <a:tailEnd/>
          </a:ln>
        </p:spPr>
      </p:pic>
    </p:spTree>
    <p:extLst>
      <p:ext uri="{BB962C8B-B14F-4D97-AF65-F5344CB8AC3E}">
        <p14:creationId xmlns:p14="http://schemas.microsoft.com/office/powerpoint/2010/main" xmlns="" val="27742570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of Experiment</a:t>
            </a:r>
            <a:endParaRPr lang="en-US" dirty="0"/>
          </a:p>
        </p:txBody>
      </p:sp>
      <p:sp>
        <p:nvSpPr>
          <p:cNvPr id="3" name="Content Placeholder 2"/>
          <p:cNvSpPr>
            <a:spLocks noGrp="1"/>
          </p:cNvSpPr>
          <p:nvPr>
            <p:ph idx="1"/>
          </p:nvPr>
        </p:nvSpPr>
        <p:spPr/>
        <p:txBody>
          <a:bodyPr/>
          <a:lstStyle/>
          <a:p>
            <a:pPr>
              <a:buNone/>
            </a:pPr>
            <a:r>
              <a:rPr lang="en-US" b="1" dirty="0" smtClean="0"/>
              <a:t>Analysis of Experimental Results:</a:t>
            </a:r>
          </a:p>
          <a:p>
            <a:r>
              <a:rPr lang="en-US" dirty="0" smtClean="0"/>
              <a:t>Four logical possibilities:</a:t>
            </a:r>
          </a:p>
          <a:p>
            <a:endParaRPr lang="en-US" dirty="0"/>
          </a:p>
        </p:txBody>
      </p:sp>
      <p:graphicFrame>
        <p:nvGraphicFramePr>
          <p:cNvPr id="4" name="Table 3"/>
          <p:cNvGraphicFramePr>
            <a:graphicFrameLocks noGrp="1"/>
          </p:cNvGraphicFramePr>
          <p:nvPr/>
        </p:nvGraphicFramePr>
        <p:xfrm>
          <a:off x="1295400" y="2743200"/>
          <a:ext cx="6400801" cy="2743200"/>
        </p:xfrm>
        <a:graphic>
          <a:graphicData uri="http://schemas.openxmlformats.org/drawingml/2006/table">
            <a:tbl>
              <a:tblPr/>
              <a:tblGrid>
                <a:gridCol w="2265575"/>
                <a:gridCol w="1847654"/>
                <a:gridCol w="2287572"/>
              </a:tblGrid>
              <a:tr h="609600">
                <a:tc>
                  <a:txBody>
                    <a:bodyPr/>
                    <a:lstStyle/>
                    <a:p>
                      <a:endParaRPr lang="en-US" sz="1400" dirty="0">
                        <a:latin typeface="Calibri"/>
                        <a:ea typeface="Times New Roman"/>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solidFill>
                            <a:srgbClr val="000000"/>
                          </a:solidFill>
                          <a:latin typeface="Times New Roman"/>
                          <a:ea typeface="Times New Roman"/>
                          <a:cs typeface="Times New Roman"/>
                        </a:rPr>
                        <a:t>Effect on Loaded</a:t>
                      </a:r>
                      <a:endParaRPr lang="en-US" sz="16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solidFill>
                            <a:srgbClr val="000000"/>
                          </a:solidFill>
                          <a:latin typeface="Times New Roman"/>
                          <a:ea typeface="Times New Roman"/>
                          <a:cs typeface="Times New Roman"/>
                        </a:rPr>
                        <a:t>No Effect on Loaded</a:t>
                      </a:r>
                      <a:endParaRPr lang="en-US" sz="16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0">
                <a:tc>
                  <a:txBody>
                    <a:bodyPr/>
                    <a:lstStyle/>
                    <a:p>
                      <a:pPr marL="0" marR="0" algn="ctr">
                        <a:spcBef>
                          <a:spcPts val="0"/>
                        </a:spcBef>
                        <a:spcAft>
                          <a:spcPts val="0"/>
                        </a:spcAft>
                      </a:pPr>
                      <a:r>
                        <a:rPr lang="en-US" sz="1600">
                          <a:solidFill>
                            <a:srgbClr val="000000"/>
                          </a:solidFill>
                          <a:latin typeface="Times New Roman"/>
                          <a:ea typeface="Times New Roman"/>
                          <a:cs typeface="Times New Roman"/>
                        </a:rPr>
                        <a:t>Effect on Control</a:t>
                      </a:r>
                      <a:endParaRPr lang="en-US" sz="16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FF0000"/>
                          </a:solidFill>
                          <a:latin typeface="Times New Roman"/>
                          <a:ea typeface="Times New Roman"/>
                          <a:cs typeface="Times New Roman"/>
                        </a:rPr>
                        <a:t>b) Another effect is </a:t>
                      </a:r>
                      <a:r>
                        <a:rPr lang="en-US" sz="1600" b="1" dirty="0" smtClean="0">
                          <a:solidFill>
                            <a:srgbClr val="FF0000"/>
                          </a:solidFill>
                          <a:latin typeface="Times New Roman"/>
                          <a:ea typeface="Times New Roman"/>
                          <a:cs typeface="Times New Roman"/>
                        </a:rPr>
                        <a:t>present (*)</a:t>
                      </a:r>
                      <a:endParaRPr lang="en-US" sz="1600" b="1" dirty="0">
                        <a:solidFill>
                          <a:srgbClr val="FF0000"/>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solidFill>
                            <a:srgbClr val="FF0000"/>
                          </a:solidFill>
                          <a:latin typeface="Times New Roman"/>
                          <a:ea typeface="Times New Roman"/>
                          <a:cs typeface="Times New Roman"/>
                        </a:rPr>
                        <a:t>c) Another effect is present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9200">
                <a:tc>
                  <a:txBody>
                    <a:bodyPr/>
                    <a:lstStyle/>
                    <a:p>
                      <a:pPr marL="0" marR="0" algn="ctr">
                        <a:spcBef>
                          <a:spcPts val="0"/>
                        </a:spcBef>
                        <a:spcAft>
                          <a:spcPts val="0"/>
                        </a:spcAft>
                      </a:pPr>
                      <a:r>
                        <a:rPr lang="en-US" sz="1600">
                          <a:solidFill>
                            <a:srgbClr val="000000"/>
                          </a:solidFill>
                          <a:latin typeface="Times New Roman"/>
                          <a:ea typeface="Times New Roman"/>
                          <a:cs typeface="Times New Roman"/>
                        </a:rPr>
                        <a:t>No Effect on Control</a:t>
                      </a:r>
                      <a:endParaRPr lang="en-US" sz="16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00B050"/>
                          </a:solidFill>
                          <a:latin typeface="Times New Roman"/>
                          <a:ea typeface="Times New Roman"/>
                          <a:cs typeface="Times New Roman"/>
                        </a:rPr>
                        <a:t>a) Evidence found for </a:t>
                      </a:r>
                      <a:r>
                        <a:rPr lang="en-US" sz="1600" b="1" dirty="0" smtClean="0">
                          <a:solidFill>
                            <a:srgbClr val="00B050"/>
                          </a:solidFill>
                          <a:latin typeface="Times New Roman"/>
                          <a:ea typeface="Times New Roman"/>
                          <a:cs typeface="Times New Roman"/>
                        </a:rPr>
                        <a:t>SRH</a:t>
                      </a:r>
                      <a:endParaRPr lang="en-US" sz="1600" b="1" dirty="0">
                        <a:solidFill>
                          <a:srgbClr val="00B050"/>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rgbClr val="0070C0"/>
                          </a:solidFill>
                          <a:latin typeface="Times New Roman"/>
                          <a:ea typeface="Times New Roman"/>
                          <a:cs typeface="Times New Roman"/>
                        </a:rPr>
                        <a:t>d) No evidence found, upper bound on </a:t>
                      </a:r>
                      <a:r>
                        <a:rPr lang="el-GR" sz="1600" b="1" dirty="0" smtClean="0">
                          <a:solidFill>
                            <a:srgbClr val="0070C0"/>
                          </a:solidFill>
                          <a:latin typeface="Calibri"/>
                          <a:ea typeface="Times New Roman"/>
                          <a:cs typeface="Times New Roman"/>
                        </a:rPr>
                        <a:t>τ</a:t>
                      </a:r>
                      <a:endParaRPr lang="en-US" sz="1600" b="1" dirty="0">
                        <a:solidFill>
                          <a:srgbClr val="0070C0"/>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401"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76200" cy="18097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smtClean="0"/>
              <a:t>Five exposures, two samples per exposure:</a:t>
            </a:r>
          </a:p>
          <a:p>
            <a:pPr lvl="1"/>
            <a:r>
              <a:rPr lang="en-US" dirty="0" smtClean="0">
                <a:solidFill>
                  <a:schemeClr val="accent2"/>
                </a:solidFill>
              </a:rPr>
              <a:t>3 Exposures: Pre-roughened samples</a:t>
            </a:r>
          </a:p>
          <a:p>
            <a:pPr lvl="1"/>
            <a:r>
              <a:rPr lang="en-US" dirty="0" smtClean="0">
                <a:solidFill>
                  <a:schemeClr val="accent2"/>
                </a:solidFill>
              </a:rPr>
              <a:t>Series of 3 increasing load levels</a:t>
            </a:r>
          </a:p>
          <a:p>
            <a:pPr lvl="1"/>
            <a:r>
              <a:rPr lang="en-US" dirty="0" smtClean="0">
                <a:solidFill>
                  <a:schemeClr val="accent2"/>
                </a:solidFill>
              </a:rPr>
              <a:t>Exposure 4 with smooth samples (+/- 0.05 µm)</a:t>
            </a:r>
            <a:endParaRPr lang="en-US" dirty="0">
              <a:solidFill>
                <a:schemeClr val="accent2"/>
              </a:solidFill>
            </a:endParaRPr>
          </a:p>
        </p:txBody>
      </p:sp>
      <p:sp>
        <p:nvSpPr>
          <p:cNvPr id="4" name="TextBox 3"/>
          <p:cNvSpPr txBox="1"/>
          <p:nvPr/>
        </p:nvSpPr>
        <p:spPr bwMode="auto">
          <a:xfrm>
            <a:off x="0" y="3175686"/>
            <a:ext cx="9144000" cy="338542"/>
          </a:xfrm>
          <a:prstGeom prst="rect">
            <a:avLst/>
          </a:prstGeom>
          <a:noFill/>
          <a:ln w="9525">
            <a:noFill/>
            <a:miter lim="800000"/>
            <a:headEnd/>
            <a:tailEnd/>
          </a:ln>
          <a:effectLst/>
        </p:spPr>
        <p:txBody>
          <a:bodyPr vert="horz" wrap="square" lIns="91429" tIns="45714" rIns="91429" bIns="45714" numCol="1" rtlCol="0" anchor="t" anchorCtr="0" compatLnSpc="1">
            <a:prstTxWarp prst="textNoShape">
              <a:avLst/>
            </a:prstTxWarp>
            <a:spAutoFit/>
          </a:bodyPr>
          <a:lstStyle/>
          <a:p>
            <a:pPr marL="343334" marR="0" indent="-343334" algn="ctr" defTabSz="914608" rtl="0" eaLnBrk="0" fontAlgn="base" latinLnBrk="0" hangingPunct="0">
              <a:lnSpc>
                <a:spcPct val="100000"/>
              </a:lnSpc>
              <a:spcBef>
                <a:spcPct val="20000"/>
              </a:spcBef>
              <a:spcAft>
                <a:spcPct val="0"/>
              </a:spcAft>
              <a:buClrTx/>
              <a:buSzTx/>
              <a:tabLst/>
            </a:pPr>
            <a:r>
              <a:rPr lang="en-US" sz="1600" b="1" kern="0" dirty="0" smtClean="0"/>
              <a:t>2014-2015 Exposure Summary</a:t>
            </a:r>
            <a:endParaRPr kumimoji="0" lang="en-US" sz="1600" b="1" i="0" u="none" strike="noStrike" kern="0" cap="none" spc="0" normalizeH="0" baseline="0" noProof="0" dirty="0" smtClean="0">
              <a:ln>
                <a:noFill/>
              </a:ln>
              <a:solidFill>
                <a:schemeClr val="tx1"/>
              </a:solidFill>
              <a:effectLst/>
              <a:uLnTx/>
              <a:uFillTx/>
              <a:latin typeface="+mn-lt"/>
              <a:ea typeface="+mn-ea"/>
              <a:cs typeface="+mn-cs"/>
            </a:endParaRPr>
          </a:p>
        </p:txBody>
      </p:sp>
      <p:graphicFrame>
        <p:nvGraphicFramePr>
          <p:cNvPr id="365570" name="Object 2"/>
          <p:cNvGraphicFramePr>
            <a:graphicFrameLocks noChangeAspect="1"/>
          </p:cNvGraphicFramePr>
          <p:nvPr/>
        </p:nvGraphicFramePr>
        <p:xfrm>
          <a:off x="874713" y="3590925"/>
          <a:ext cx="7778750" cy="2509838"/>
        </p:xfrm>
        <a:graphic>
          <a:graphicData uri="http://schemas.openxmlformats.org/presentationml/2006/ole">
            <p:oleObj spid="_x0000_s365573" name="Worksheet" r:id="rId4" imgW="6458068" imgH="2086020" progId="Excel.Sheet.12">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smtClean="0"/>
              <a:t>Amplification functions derived from line-scans:</a:t>
            </a:r>
          </a:p>
          <a:p>
            <a:pPr lvl="1"/>
            <a:r>
              <a:rPr lang="en-US" dirty="0" smtClean="0">
                <a:solidFill>
                  <a:schemeClr val="accent2"/>
                </a:solidFill>
              </a:rPr>
              <a:t>Pre and post-test profilometry reveals a change.</a:t>
            </a:r>
          </a:p>
          <a:p>
            <a:pPr lvl="1"/>
            <a:r>
              <a:rPr lang="en-US" dirty="0" smtClean="0">
                <a:solidFill>
                  <a:schemeClr val="accent2"/>
                </a:solidFill>
              </a:rPr>
              <a:t>Region of growth, and region of damping for </a:t>
            </a:r>
            <a:r>
              <a:rPr lang="el-GR" dirty="0" smtClean="0">
                <a:solidFill>
                  <a:schemeClr val="accent2"/>
                </a:solidFill>
                <a:latin typeface="Calibri"/>
              </a:rPr>
              <a:t>λ</a:t>
            </a:r>
            <a:r>
              <a:rPr lang="en-US" dirty="0" smtClean="0">
                <a:solidFill>
                  <a:schemeClr val="accent2"/>
                </a:solidFill>
              </a:rPr>
              <a:t> &lt; 0.1 mm</a:t>
            </a:r>
          </a:p>
          <a:p>
            <a:pPr lvl="1"/>
            <a:r>
              <a:rPr lang="en-US" dirty="0" smtClean="0">
                <a:solidFill>
                  <a:schemeClr val="accent2"/>
                </a:solidFill>
              </a:rPr>
              <a:t>No (significant) difference between series. No apparent dependence on the applied load.</a:t>
            </a:r>
            <a:endParaRPr lang="en-US" dirty="0">
              <a:solidFill>
                <a:srgbClr val="FF0000"/>
              </a:solidFill>
            </a:endParaRPr>
          </a:p>
        </p:txBody>
      </p:sp>
      <p:pic>
        <p:nvPicPr>
          <p:cNvPr id="4" name="Picture 3"/>
          <p:cNvPicPr/>
          <p:nvPr/>
        </p:nvPicPr>
        <p:blipFill>
          <a:blip r:embed="rId3" cstate="print"/>
          <a:srcRect/>
          <a:stretch>
            <a:fillRect/>
          </a:stretch>
        </p:blipFill>
        <p:spPr bwMode="auto">
          <a:xfrm>
            <a:off x="0" y="3138614"/>
            <a:ext cx="4399006" cy="3075417"/>
          </a:xfrm>
          <a:prstGeom prst="rect">
            <a:avLst/>
          </a:prstGeom>
          <a:noFill/>
          <a:ln w="9525">
            <a:noFill/>
            <a:miter lim="800000"/>
            <a:headEnd/>
            <a:tailEnd/>
          </a:ln>
        </p:spPr>
      </p:pic>
      <p:pic>
        <p:nvPicPr>
          <p:cNvPr id="5" name="Picture 4"/>
          <p:cNvPicPr/>
          <p:nvPr/>
        </p:nvPicPr>
        <p:blipFill>
          <a:blip r:embed="rId4" cstate="print"/>
          <a:srcRect/>
          <a:stretch>
            <a:fillRect/>
          </a:stretch>
        </p:blipFill>
        <p:spPr bwMode="auto">
          <a:xfrm>
            <a:off x="4287795" y="3113902"/>
            <a:ext cx="4559643" cy="2990335"/>
          </a:xfrm>
          <a:prstGeom prst="rect">
            <a:avLst/>
          </a:prstGeom>
          <a:noFill/>
          <a:ln w="9525">
            <a:noFill/>
            <a:miter lim="800000"/>
            <a:headEnd/>
            <a:tailEnd/>
          </a:ln>
        </p:spPr>
      </p:pic>
      <p:sp>
        <p:nvSpPr>
          <p:cNvPr id="6" name="TextBox 5"/>
          <p:cNvSpPr txBox="1"/>
          <p:nvPr/>
        </p:nvSpPr>
        <p:spPr bwMode="auto">
          <a:xfrm>
            <a:off x="5449329" y="6116595"/>
            <a:ext cx="2659680"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600" b="0" i="0" u="none" strike="noStrike" kern="0" cap="none" spc="0" normalizeH="0" baseline="0" noProof="0" dirty="0" smtClean="0">
                <a:ln>
                  <a:noFill/>
                </a:ln>
                <a:solidFill>
                  <a:schemeClr val="tx1"/>
                </a:solidFill>
                <a:effectLst/>
                <a:uLnTx/>
                <a:uFillTx/>
                <a:latin typeface="+mn-lt"/>
                <a:ea typeface="+mn-ea"/>
                <a:cs typeface="+mn-cs"/>
              </a:rPr>
              <a:t>7pt</a:t>
            </a:r>
            <a:r>
              <a:rPr kumimoji="0" lang="en-US" sz="1600" b="0" i="0" u="none" strike="noStrike" kern="0" cap="none" spc="0" normalizeH="0" noProof="0" dirty="0" smtClean="0">
                <a:ln>
                  <a:noFill/>
                </a:ln>
                <a:solidFill>
                  <a:schemeClr val="tx1"/>
                </a:solidFill>
                <a:effectLst/>
                <a:uLnTx/>
                <a:uFillTx/>
                <a:latin typeface="+mn-lt"/>
                <a:ea typeface="+mn-ea"/>
                <a:cs typeface="+mn-cs"/>
              </a:rPr>
              <a:t> frequency average of </a:t>
            </a:r>
            <a:r>
              <a:rPr kumimoji="0" lang="el-GR" sz="1600" b="0" i="0" u="none" strike="noStrike" kern="0" cap="none" spc="0" normalizeH="0" noProof="0" dirty="0" smtClean="0">
                <a:ln>
                  <a:noFill/>
                </a:ln>
                <a:solidFill>
                  <a:schemeClr val="tx1"/>
                </a:solidFill>
                <a:effectLst/>
                <a:uLnTx/>
                <a:uFillTx/>
                <a:latin typeface="+mn-lt"/>
                <a:ea typeface="+mn-ea"/>
                <a:cs typeface="+mn-cs"/>
              </a:rPr>
              <a:t>ψ</a:t>
            </a: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7" name="TextBox 6"/>
          <p:cNvSpPr txBox="1"/>
          <p:nvPr/>
        </p:nvSpPr>
        <p:spPr bwMode="auto">
          <a:xfrm>
            <a:off x="1239794" y="6170141"/>
            <a:ext cx="1835737"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600" b="0" i="0" u="none" strike="noStrike" kern="0" cap="none" spc="0" normalizeH="0" baseline="0" noProof="0" dirty="0" smtClean="0">
                <a:ln>
                  <a:noFill/>
                </a:ln>
                <a:solidFill>
                  <a:schemeClr val="tx1"/>
                </a:solidFill>
                <a:effectLst/>
                <a:uLnTx/>
                <a:uFillTx/>
                <a:latin typeface="+mn-lt"/>
                <a:ea typeface="+mn-ea"/>
                <a:cs typeface="+mn-cs"/>
              </a:rPr>
              <a:t>Amplification fn, </a:t>
            </a:r>
            <a:r>
              <a:rPr kumimoji="0" lang="el-GR" sz="1600" b="0" i="0" u="none" strike="noStrike" kern="0" cap="none" spc="0" normalizeH="0" noProof="0" dirty="0" smtClean="0">
                <a:ln>
                  <a:noFill/>
                </a:ln>
                <a:solidFill>
                  <a:schemeClr val="tx1"/>
                </a:solidFill>
                <a:effectLst/>
                <a:uLnTx/>
                <a:uFillTx/>
                <a:latin typeface="+mn-lt"/>
                <a:ea typeface="+mn-ea"/>
                <a:cs typeface="+mn-cs"/>
              </a:rPr>
              <a:t>ψ</a:t>
            </a: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smtClean="0"/>
              <a:t>Comparison of Fourier roughness statistics for 17 March exposure:</a:t>
            </a:r>
          </a:p>
          <a:p>
            <a:pPr lvl="1"/>
            <a:r>
              <a:rPr lang="en-US" dirty="0" smtClean="0">
                <a:solidFill>
                  <a:schemeClr val="accent2"/>
                </a:solidFill>
              </a:rPr>
              <a:t>SA7 was roughened with a different grit sequence than SA4</a:t>
            </a:r>
          </a:p>
          <a:p>
            <a:pPr lvl="1"/>
            <a:r>
              <a:rPr lang="en-US" dirty="0" smtClean="0">
                <a:solidFill>
                  <a:schemeClr val="accent2"/>
                </a:solidFill>
              </a:rPr>
              <a:t>Different initial roughness -&gt; </a:t>
            </a:r>
            <a:r>
              <a:rPr lang="en-US" i="1" dirty="0" smtClean="0">
                <a:solidFill>
                  <a:schemeClr val="accent2"/>
                </a:solidFill>
              </a:rPr>
              <a:t>But, same growth of initial features (multiplication of wave component magnitude)</a:t>
            </a:r>
            <a:endParaRPr lang="en-US" i="1" dirty="0">
              <a:solidFill>
                <a:schemeClr val="accent2"/>
              </a:solidFill>
            </a:endParaRPr>
          </a:p>
        </p:txBody>
      </p:sp>
      <p:pic>
        <p:nvPicPr>
          <p:cNvPr id="4" name="Picture 2" descr="C:\Aaron's Stuff 2008\GeorgiaTech\Research\ErosionProject\ExperimentalData_2014\17Mar2015_IADExposure\analysis\20Mar2015Results1.jpg"/>
          <p:cNvPicPr>
            <a:picLocks noChangeAspect="1" noChangeArrowheads="1"/>
          </p:cNvPicPr>
          <p:nvPr/>
        </p:nvPicPr>
        <p:blipFill>
          <a:blip r:embed="rId3" cstate="print"/>
          <a:srcRect/>
          <a:stretch>
            <a:fillRect/>
          </a:stretch>
        </p:blipFill>
        <p:spPr bwMode="auto">
          <a:xfrm>
            <a:off x="177112" y="2787486"/>
            <a:ext cx="4361935" cy="3271451"/>
          </a:xfrm>
          <a:prstGeom prst="rect">
            <a:avLst/>
          </a:prstGeom>
          <a:noFill/>
        </p:spPr>
      </p:pic>
      <p:pic>
        <p:nvPicPr>
          <p:cNvPr id="5" name="Picture 4" descr="C:\Aaron's Stuff 2008\GeorgiaTech\Research\ErosionProject\ExperimentalData_2014\17Mar2015_IADExposure\analysis\20Mar2015Results2.jpg"/>
          <p:cNvPicPr>
            <a:picLocks noChangeAspect="1" noChangeArrowheads="1"/>
          </p:cNvPicPr>
          <p:nvPr/>
        </p:nvPicPr>
        <p:blipFill>
          <a:blip r:embed="rId4" cstate="print"/>
          <a:srcRect/>
          <a:stretch>
            <a:fillRect/>
          </a:stretch>
        </p:blipFill>
        <p:spPr bwMode="auto">
          <a:xfrm>
            <a:off x="4349578" y="2775130"/>
            <a:ext cx="4361935" cy="327145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a:xfrm>
            <a:off x="678180" y="1249680"/>
            <a:ext cx="7772977" cy="4115360"/>
          </a:xfrm>
        </p:spPr>
        <p:txBody>
          <a:bodyPr/>
          <a:lstStyle/>
          <a:p>
            <a:pPr marL="457200" indent="-457200">
              <a:buFont typeface="+mj-lt"/>
              <a:buAutoNum type="arabicPeriod"/>
            </a:pPr>
            <a:r>
              <a:rPr lang="en-US" sz="2800" dirty="0" smtClean="0"/>
              <a:t>Introduction and Motivation</a:t>
            </a:r>
          </a:p>
          <a:p>
            <a:pPr marL="457200" indent="-457200">
              <a:buFont typeface="+mj-lt"/>
              <a:buAutoNum type="arabicPeriod"/>
            </a:pPr>
            <a:r>
              <a:rPr lang="en-US" sz="2800" dirty="0" smtClean="0"/>
              <a:t>Background/Prior Research</a:t>
            </a:r>
          </a:p>
          <a:p>
            <a:pPr marL="457200" indent="-457200">
              <a:buFont typeface="+mj-lt"/>
              <a:buAutoNum type="arabicPeriod"/>
            </a:pPr>
            <a:r>
              <a:rPr lang="en-US" sz="2800" dirty="0" smtClean="0"/>
              <a:t>Objectives</a:t>
            </a:r>
          </a:p>
          <a:p>
            <a:pPr marL="457200" indent="-457200">
              <a:buFont typeface="+mj-lt"/>
              <a:buAutoNum type="arabicPeriod"/>
            </a:pPr>
            <a:r>
              <a:rPr lang="en-US" sz="2800" dirty="0" smtClean="0"/>
              <a:t>Design of Stressed Erosion Experiment</a:t>
            </a:r>
          </a:p>
          <a:p>
            <a:pPr marL="457200" indent="-457200">
              <a:buFont typeface="+mj-lt"/>
              <a:buAutoNum type="arabicPeriod"/>
            </a:pPr>
            <a:r>
              <a:rPr lang="en-US" sz="2800" dirty="0" smtClean="0"/>
              <a:t>Results of Stressed Erosion Experiment</a:t>
            </a:r>
          </a:p>
          <a:p>
            <a:pPr marL="457200" indent="-457200">
              <a:buFont typeface="+mj-lt"/>
              <a:buAutoNum type="arabicPeriod"/>
            </a:pPr>
            <a:r>
              <a:rPr lang="en-US" sz="2800" dirty="0" smtClean="0"/>
              <a:t>Future Work</a:t>
            </a:r>
          </a:p>
          <a:p>
            <a:pPr marL="457200" indent="-457200">
              <a:buFont typeface="+mj-lt"/>
              <a:buAutoNum type="arabicPeriod"/>
            </a:pPr>
            <a:r>
              <a:rPr lang="en-US" sz="2800" dirty="0" smtClean="0"/>
              <a:t>Conclusions</a:t>
            </a:r>
            <a:endParaRPr lang="en-US" sz="2800" dirty="0"/>
          </a:p>
        </p:txBody>
      </p:sp>
    </p:spTree>
    <p:extLst>
      <p:ext uri="{BB962C8B-B14F-4D97-AF65-F5344CB8AC3E}">
        <p14:creationId xmlns:p14="http://schemas.microsoft.com/office/powerpoint/2010/main" xmlns="" val="34987437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smtClean="0"/>
              <a:t>Post test microscopy has revealed a very unusual surface on both control and loaded samples. SA6 (loaded, exposure 5) below:</a:t>
            </a:r>
            <a:endParaRPr lang="en-US" dirty="0"/>
          </a:p>
        </p:txBody>
      </p:sp>
      <p:grpSp>
        <p:nvGrpSpPr>
          <p:cNvPr id="18" name="Group 17"/>
          <p:cNvGrpSpPr/>
          <p:nvPr/>
        </p:nvGrpSpPr>
        <p:grpSpPr>
          <a:xfrm>
            <a:off x="1235675" y="1981200"/>
            <a:ext cx="2743200" cy="4876800"/>
            <a:chOff x="1816100" y="1701800"/>
            <a:chExt cx="2743200" cy="4876800"/>
          </a:xfrm>
        </p:grpSpPr>
        <p:pic>
          <p:nvPicPr>
            <p:cNvPr id="4" name="Picture 3" descr="C:\Aaron's Stuff 2008\GeorgiaTech\Research\ErosionProject\ErosionWriting2014\ThesisProposal\Figures\Figure_4_14-15_v2\figs\SA6_Pre_3_20x_col_v1.png"/>
            <p:cNvPicPr>
              <a:picLocks noChangeAspect="1" noChangeArrowheads="1"/>
            </p:cNvPicPr>
            <p:nvPr/>
          </p:nvPicPr>
          <p:blipFill>
            <a:blip r:embed="rId3" cstate="print"/>
            <a:srcRect/>
            <a:stretch>
              <a:fillRect/>
            </a:stretch>
          </p:blipFill>
          <p:spPr bwMode="auto">
            <a:xfrm>
              <a:off x="1816100" y="1778000"/>
              <a:ext cx="2743200" cy="2057400"/>
            </a:xfrm>
            <a:prstGeom prst="rect">
              <a:avLst/>
            </a:prstGeom>
            <a:noFill/>
          </p:spPr>
        </p:pic>
        <p:pic>
          <p:nvPicPr>
            <p:cNvPr id="6" name="Picture 5" descr="C:\Aaron's Stuff 2008\GeorgiaTech\Research\ErosionProject\ErosionWriting2014\ThesisProposal\Figures\Figure_4_14-15_v2\SA6_Pre_3_20x_las.jpeg"/>
            <p:cNvPicPr>
              <a:picLocks noChangeAspect="1" noChangeArrowheads="1"/>
            </p:cNvPicPr>
            <p:nvPr/>
          </p:nvPicPr>
          <p:blipFill>
            <a:blip r:embed="rId4" cstate="print"/>
            <a:srcRect/>
            <a:stretch>
              <a:fillRect/>
            </a:stretch>
          </p:blipFill>
          <p:spPr bwMode="auto">
            <a:xfrm>
              <a:off x="1816100" y="3835400"/>
              <a:ext cx="2743200" cy="2743200"/>
            </a:xfrm>
            <a:prstGeom prst="rect">
              <a:avLst/>
            </a:prstGeom>
            <a:noFill/>
          </p:spPr>
        </p:pic>
        <p:sp>
          <p:nvSpPr>
            <p:cNvPr id="9" name="TextBox 8"/>
            <p:cNvSpPr txBox="1"/>
            <p:nvPr/>
          </p:nvSpPr>
          <p:spPr>
            <a:xfrm>
              <a:off x="1892300" y="5996801"/>
              <a:ext cx="312906" cy="276999"/>
            </a:xfrm>
            <a:prstGeom prst="rect">
              <a:avLst/>
            </a:prstGeom>
            <a:noFill/>
          </p:spPr>
          <p:txBody>
            <a:bodyPr wrap="none" rtlCol="0">
              <a:spAutoFit/>
            </a:bodyPr>
            <a:lstStyle/>
            <a:p>
              <a:r>
                <a:rPr lang="en-US" sz="1200" dirty="0" smtClean="0">
                  <a:solidFill>
                    <a:srgbClr val="FFFF00"/>
                  </a:solidFill>
                  <a:latin typeface="Times New Roman" pitchFamily="18" charset="0"/>
                  <a:cs typeface="Times New Roman" pitchFamily="18" charset="0"/>
                </a:rPr>
                <a:t>b)</a:t>
              </a:r>
            </a:p>
          </p:txBody>
        </p:sp>
        <p:sp>
          <p:nvSpPr>
            <p:cNvPr id="12" name="TextBox 11"/>
            <p:cNvSpPr txBox="1"/>
            <p:nvPr/>
          </p:nvSpPr>
          <p:spPr>
            <a:xfrm>
              <a:off x="2273300" y="6045200"/>
              <a:ext cx="662361" cy="276999"/>
            </a:xfrm>
            <a:prstGeom prst="rect">
              <a:avLst/>
            </a:prstGeom>
            <a:noFill/>
          </p:spPr>
          <p:txBody>
            <a:bodyPr wrap="none" rtlCol="0">
              <a:spAutoFit/>
            </a:bodyPr>
            <a:lstStyle/>
            <a:p>
              <a:r>
                <a:rPr lang="en-US" sz="1200" b="1" dirty="0" smtClean="0">
                  <a:solidFill>
                    <a:srgbClr val="FFFF00"/>
                  </a:solidFill>
                  <a:latin typeface="Times New Roman" pitchFamily="18" charset="0"/>
                  <a:cs typeface="Times New Roman" pitchFamily="18" charset="0"/>
                </a:rPr>
                <a:t>200 </a:t>
              </a:r>
              <a:r>
                <a:rPr lang="en-US" sz="1200" b="1" dirty="0" smtClean="0">
                  <a:solidFill>
                    <a:srgbClr val="FFFF00"/>
                  </a:solidFill>
                  <a:latin typeface="Calibri"/>
                  <a:cs typeface="Times New Roman" pitchFamily="18" charset="0"/>
                </a:rPr>
                <a:t>µm</a:t>
              </a:r>
              <a:endParaRPr lang="en-US" sz="1200" b="1" dirty="0" smtClean="0">
                <a:solidFill>
                  <a:srgbClr val="FFFF00"/>
                </a:solidFill>
                <a:latin typeface="Times New Roman" pitchFamily="18" charset="0"/>
                <a:cs typeface="Times New Roman" pitchFamily="18" charset="0"/>
              </a:endParaRPr>
            </a:p>
          </p:txBody>
        </p:sp>
        <p:cxnSp>
          <p:nvCxnSpPr>
            <p:cNvPr id="14" name="Straight Arrow Connector 13"/>
            <p:cNvCxnSpPr/>
            <p:nvPr/>
          </p:nvCxnSpPr>
          <p:spPr>
            <a:xfrm>
              <a:off x="1816100" y="6426200"/>
              <a:ext cx="914400" cy="0"/>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580059" y="1701800"/>
              <a:ext cx="598241"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z (</a:t>
              </a:r>
              <a:r>
                <a:rPr lang="en-US" sz="1200" dirty="0" smtClean="0">
                  <a:latin typeface="Calibri"/>
                  <a:cs typeface="Times New Roman" pitchFamily="18" charset="0"/>
                </a:rPr>
                <a:t>µm)</a:t>
              </a:r>
              <a:endParaRPr lang="en-US" sz="1200" dirty="0" smtClean="0">
                <a:latin typeface="Times New Roman" pitchFamily="18" charset="0"/>
                <a:cs typeface="Times New Roman" pitchFamily="18" charset="0"/>
              </a:endParaRPr>
            </a:p>
          </p:txBody>
        </p:sp>
      </p:grpSp>
      <p:grpSp>
        <p:nvGrpSpPr>
          <p:cNvPr id="19" name="Group 18"/>
          <p:cNvGrpSpPr/>
          <p:nvPr/>
        </p:nvGrpSpPr>
        <p:grpSpPr>
          <a:xfrm>
            <a:off x="5102997" y="1981200"/>
            <a:ext cx="2743200" cy="4876800"/>
            <a:chOff x="4559300" y="1701800"/>
            <a:chExt cx="2743200" cy="4876800"/>
          </a:xfrm>
        </p:grpSpPr>
        <p:pic>
          <p:nvPicPr>
            <p:cNvPr id="5" name="Picture 2" descr="C:\Aaron's Stuff 2008\GeorgiaTech\Research\ErosionProject\ErosionWriting2014\ThesisProposal\Figures\Figure_4_14-15_v2\figs\SA6_Pst_3_20x_col_v1.png"/>
            <p:cNvPicPr>
              <a:picLocks noChangeAspect="1" noChangeArrowheads="1"/>
            </p:cNvPicPr>
            <p:nvPr/>
          </p:nvPicPr>
          <p:blipFill>
            <a:blip r:embed="rId5" cstate="print"/>
            <a:srcRect/>
            <a:stretch>
              <a:fillRect/>
            </a:stretch>
          </p:blipFill>
          <p:spPr bwMode="auto">
            <a:xfrm>
              <a:off x="4559300" y="1778000"/>
              <a:ext cx="2743200" cy="2057400"/>
            </a:xfrm>
            <a:prstGeom prst="rect">
              <a:avLst/>
            </a:prstGeom>
            <a:noFill/>
          </p:spPr>
        </p:pic>
        <p:pic>
          <p:nvPicPr>
            <p:cNvPr id="7" name="Picture 6" descr="C:\Aaron's Stuff 2008\GeorgiaTech\Research\ErosionProject\ErosionWriting2014\ThesisProposal\Figures\Figure_4_14-15_v2\SA6_Pst_3_20x_las.jpeg"/>
            <p:cNvPicPr>
              <a:picLocks noChangeAspect="1" noChangeArrowheads="1"/>
            </p:cNvPicPr>
            <p:nvPr/>
          </p:nvPicPr>
          <p:blipFill>
            <a:blip r:embed="rId6" cstate="print"/>
            <a:srcRect/>
            <a:stretch>
              <a:fillRect/>
            </a:stretch>
          </p:blipFill>
          <p:spPr bwMode="auto">
            <a:xfrm>
              <a:off x="4559300" y="3835400"/>
              <a:ext cx="2743200" cy="2743200"/>
            </a:xfrm>
            <a:prstGeom prst="rect">
              <a:avLst/>
            </a:prstGeom>
            <a:noFill/>
          </p:spPr>
        </p:pic>
        <p:sp>
          <p:nvSpPr>
            <p:cNvPr id="10" name="TextBox 9"/>
            <p:cNvSpPr txBox="1"/>
            <p:nvPr/>
          </p:nvSpPr>
          <p:spPr>
            <a:xfrm>
              <a:off x="4627394" y="5996801"/>
              <a:ext cx="312906" cy="276999"/>
            </a:xfrm>
            <a:prstGeom prst="rect">
              <a:avLst/>
            </a:prstGeom>
            <a:noFill/>
          </p:spPr>
          <p:txBody>
            <a:bodyPr wrap="none" rtlCol="0">
              <a:spAutoFit/>
            </a:bodyPr>
            <a:lstStyle/>
            <a:p>
              <a:r>
                <a:rPr lang="en-US" sz="1200" dirty="0" smtClean="0">
                  <a:solidFill>
                    <a:srgbClr val="FFFF00"/>
                  </a:solidFill>
                  <a:latin typeface="Times New Roman" pitchFamily="18" charset="0"/>
                  <a:cs typeface="Times New Roman" pitchFamily="18" charset="0"/>
                </a:rPr>
                <a:t>d)</a:t>
              </a:r>
            </a:p>
          </p:txBody>
        </p:sp>
        <p:sp>
          <p:nvSpPr>
            <p:cNvPr id="13" name="TextBox 12"/>
            <p:cNvSpPr txBox="1"/>
            <p:nvPr/>
          </p:nvSpPr>
          <p:spPr>
            <a:xfrm>
              <a:off x="4787900" y="6045200"/>
              <a:ext cx="662361" cy="276999"/>
            </a:xfrm>
            <a:prstGeom prst="rect">
              <a:avLst/>
            </a:prstGeom>
            <a:noFill/>
          </p:spPr>
          <p:txBody>
            <a:bodyPr wrap="none" rtlCol="0">
              <a:spAutoFit/>
            </a:bodyPr>
            <a:lstStyle/>
            <a:p>
              <a:r>
                <a:rPr lang="en-US" sz="1200" b="1" dirty="0" smtClean="0">
                  <a:solidFill>
                    <a:srgbClr val="FFFF00"/>
                  </a:solidFill>
                  <a:latin typeface="Times New Roman" pitchFamily="18" charset="0"/>
                  <a:cs typeface="Times New Roman" pitchFamily="18" charset="0"/>
                </a:rPr>
                <a:t>200 </a:t>
              </a:r>
              <a:r>
                <a:rPr lang="en-US" sz="1200" b="1" dirty="0" smtClean="0">
                  <a:solidFill>
                    <a:srgbClr val="FFFF00"/>
                  </a:solidFill>
                  <a:latin typeface="Calibri"/>
                  <a:cs typeface="Times New Roman" pitchFamily="18" charset="0"/>
                </a:rPr>
                <a:t>µm</a:t>
              </a:r>
              <a:endParaRPr lang="en-US" sz="1200" b="1" dirty="0" smtClean="0">
                <a:solidFill>
                  <a:srgbClr val="FFFF00"/>
                </a:solidFill>
                <a:latin typeface="Times New Roman" pitchFamily="18" charset="0"/>
                <a:cs typeface="Times New Roman" pitchFamily="18" charset="0"/>
              </a:endParaRPr>
            </a:p>
          </p:txBody>
        </p:sp>
        <p:cxnSp>
          <p:nvCxnSpPr>
            <p:cNvPr id="15" name="Straight Arrow Connector 14"/>
            <p:cNvCxnSpPr/>
            <p:nvPr/>
          </p:nvCxnSpPr>
          <p:spPr>
            <a:xfrm>
              <a:off x="4559300" y="6426200"/>
              <a:ext cx="914400" cy="0"/>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311900" y="1701800"/>
              <a:ext cx="598241"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z (</a:t>
              </a:r>
              <a:r>
                <a:rPr lang="en-US" sz="1200" dirty="0" smtClean="0">
                  <a:latin typeface="Calibri"/>
                  <a:cs typeface="Times New Roman" pitchFamily="18" charset="0"/>
                </a:rPr>
                <a:t>µm)</a:t>
              </a:r>
              <a:endParaRPr lang="en-US" sz="1200" dirty="0" smtClean="0">
                <a:latin typeface="Times New Roman" pitchFamily="18" charset="0"/>
                <a:cs typeface="Times New Roman" pitchFamily="18" charset="0"/>
              </a:endParaRPr>
            </a:p>
          </p:txBody>
        </p:sp>
      </p:grpSp>
      <p:sp>
        <p:nvSpPr>
          <p:cNvPr id="8" name="TextBox 7"/>
          <p:cNvSpPr txBox="1"/>
          <p:nvPr/>
        </p:nvSpPr>
        <p:spPr>
          <a:xfrm>
            <a:off x="1274462" y="3703595"/>
            <a:ext cx="304892"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a)</a:t>
            </a:r>
          </a:p>
        </p:txBody>
      </p:sp>
      <p:sp>
        <p:nvSpPr>
          <p:cNvPr id="11" name="TextBox 10"/>
          <p:cNvSpPr txBox="1"/>
          <p:nvPr/>
        </p:nvSpPr>
        <p:spPr>
          <a:xfrm>
            <a:off x="5067986" y="3731742"/>
            <a:ext cx="331916" cy="277000"/>
          </a:xfrm>
          <a:prstGeom prst="rect">
            <a:avLst/>
          </a:prstGeom>
          <a:noFill/>
        </p:spPr>
        <p:txBody>
          <a:bodyPr wrap="square" rtlCol="0">
            <a:spAutoFit/>
          </a:bodyPr>
          <a:lstStyle/>
          <a:p>
            <a:r>
              <a:rPr lang="en-US" sz="1200" dirty="0" smtClean="0">
                <a:latin typeface="Times New Roman" pitchFamily="18" charset="0"/>
                <a:cs typeface="Times New Roman" pitchFamily="18" charset="0"/>
              </a:rPr>
              <a:t>c)</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a:xfrm>
            <a:off x="152400" y="1219200"/>
            <a:ext cx="8839200" cy="461319"/>
          </a:xfrm>
        </p:spPr>
        <p:txBody>
          <a:bodyPr/>
          <a:lstStyle/>
          <a:p>
            <a:r>
              <a:rPr lang="en-US" dirty="0" smtClean="0"/>
              <a:t>Sample SA10 (Control), Center Location, Before (</a:t>
            </a:r>
            <a:r>
              <a:rPr lang="en-US" dirty="0" err="1" smtClean="0"/>
              <a:t>a,b</a:t>
            </a:r>
            <a:r>
              <a:rPr lang="en-US" dirty="0" smtClean="0"/>
              <a:t>) and after (</a:t>
            </a:r>
            <a:r>
              <a:rPr lang="en-US" dirty="0" err="1" smtClean="0"/>
              <a:t>c,d</a:t>
            </a:r>
            <a:r>
              <a:rPr lang="en-US" dirty="0" smtClean="0"/>
              <a:t>).</a:t>
            </a:r>
            <a:endParaRPr lang="en-US" dirty="0"/>
          </a:p>
        </p:txBody>
      </p:sp>
      <p:grpSp>
        <p:nvGrpSpPr>
          <p:cNvPr id="18" name="Group 17"/>
          <p:cNvGrpSpPr/>
          <p:nvPr/>
        </p:nvGrpSpPr>
        <p:grpSpPr>
          <a:xfrm>
            <a:off x="1334531" y="1981200"/>
            <a:ext cx="2743200" cy="4876800"/>
            <a:chOff x="1408671" y="1620795"/>
            <a:chExt cx="2743200" cy="4876800"/>
          </a:xfrm>
        </p:grpSpPr>
        <p:pic>
          <p:nvPicPr>
            <p:cNvPr id="4" name="Picture 3" descr="C:\Aaron's Stuff 2008\GeorgiaTech\Research\ErosionProject\ErosionWriting2014\ThesisProposal\Figures\Figure_4_14-15_v2\figs\SA10_Pre_3_20x_col_v1.png"/>
            <p:cNvPicPr>
              <a:picLocks noChangeAspect="1" noChangeArrowheads="1"/>
            </p:cNvPicPr>
            <p:nvPr/>
          </p:nvPicPr>
          <p:blipFill>
            <a:blip r:embed="rId2" cstate="print"/>
            <a:srcRect/>
            <a:stretch>
              <a:fillRect/>
            </a:stretch>
          </p:blipFill>
          <p:spPr bwMode="auto">
            <a:xfrm>
              <a:off x="1408671" y="1696995"/>
              <a:ext cx="2743200" cy="2057400"/>
            </a:xfrm>
            <a:prstGeom prst="rect">
              <a:avLst/>
            </a:prstGeom>
            <a:noFill/>
          </p:spPr>
        </p:pic>
        <p:pic>
          <p:nvPicPr>
            <p:cNvPr id="6" name="Picture 6" descr="C:\Aaron's Stuff 2008\GeorgiaTech\Research\ErosionProject\ErosionWriting2014\ThesisProposal\Figures\Figure_4_14-15_v2\SA10_Pre_3_20x_las.jpeg"/>
            <p:cNvPicPr>
              <a:picLocks noChangeAspect="1" noChangeArrowheads="1"/>
            </p:cNvPicPr>
            <p:nvPr/>
          </p:nvPicPr>
          <p:blipFill>
            <a:blip r:embed="rId3" cstate="print"/>
            <a:srcRect/>
            <a:stretch>
              <a:fillRect/>
            </a:stretch>
          </p:blipFill>
          <p:spPr bwMode="auto">
            <a:xfrm>
              <a:off x="1408671" y="3754395"/>
              <a:ext cx="2743200" cy="2743200"/>
            </a:xfrm>
            <a:prstGeom prst="rect">
              <a:avLst/>
            </a:prstGeom>
            <a:noFill/>
          </p:spPr>
        </p:pic>
        <p:sp>
          <p:nvSpPr>
            <p:cNvPr id="8" name="TextBox 7"/>
            <p:cNvSpPr txBox="1"/>
            <p:nvPr/>
          </p:nvSpPr>
          <p:spPr>
            <a:xfrm>
              <a:off x="1484871" y="3449595"/>
              <a:ext cx="304892"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a)</a:t>
              </a:r>
            </a:p>
          </p:txBody>
        </p:sp>
        <p:sp>
          <p:nvSpPr>
            <p:cNvPr id="9" name="TextBox 8"/>
            <p:cNvSpPr txBox="1"/>
            <p:nvPr/>
          </p:nvSpPr>
          <p:spPr>
            <a:xfrm>
              <a:off x="1484871" y="5915796"/>
              <a:ext cx="312906" cy="276999"/>
            </a:xfrm>
            <a:prstGeom prst="rect">
              <a:avLst/>
            </a:prstGeom>
            <a:noFill/>
          </p:spPr>
          <p:txBody>
            <a:bodyPr wrap="none" rtlCol="0">
              <a:spAutoFit/>
            </a:bodyPr>
            <a:lstStyle/>
            <a:p>
              <a:r>
                <a:rPr lang="en-US" sz="1200" dirty="0" smtClean="0">
                  <a:solidFill>
                    <a:srgbClr val="FFFF00"/>
                  </a:solidFill>
                  <a:latin typeface="Times New Roman" pitchFamily="18" charset="0"/>
                  <a:cs typeface="Times New Roman" pitchFamily="18" charset="0"/>
                </a:rPr>
                <a:t>b)</a:t>
              </a:r>
            </a:p>
          </p:txBody>
        </p:sp>
        <p:sp>
          <p:nvSpPr>
            <p:cNvPr id="12" name="TextBox 11"/>
            <p:cNvSpPr txBox="1"/>
            <p:nvPr/>
          </p:nvSpPr>
          <p:spPr>
            <a:xfrm>
              <a:off x="1865871" y="5964195"/>
              <a:ext cx="662361" cy="276999"/>
            </a:xfrm>
            <a:prstGeom prst="rect">
              <a:avLst/>
            </a:prstGeom>
            <a:noFill/>
          </p:spPr>
          <p:txBody>
            <a:bodyPr wrap="none" rtlCol="0">
              <a:spAutoFit/>
            </a:bodyPr>
            <a:lstStyle/>
            <a:p>
              <a:r>
                <a:rPr lang="en-US" sz="1200" b="1" dirty="0" smtClean="0">
                  <a:solidFill>
                    <a:srgbClr val="FFFF00"/>
                  </a:solidFill>
                  <a:latin typeface="Times New Roman" pitchFamily="18" charset="0"/>
                  <a:cs typeface="Times New Roman" pitchFamily="18" charset="0"/>
                </a:rPr>
                <a:t>200 </a:t>
              </a:r>
              <a:r>
                <a:rPr lang="en-US" sz="1200" b="1" dirty="0" smtClean="0">
                  <a:solidFill>
                    <a:srgbClr val="FFFF00"/>
                  </a:solidFill>
                  <a:latin typeface="Calibri"/>
                  <a:cs typeface="Times New Roman" pitchFamily="18" charset="0"/>
                </a:rPr>
                <a:t>µm</a:t>
              </a:r>
              <a:endParaRPr lang="en-US" sz="1200" b="1" dirty="0" smtClean="0">
                <a:solidFill>
                  <a:srgbClr val="FFFF00"/>
                </a:solidFill>
                <a:latin typeface="Times New Roman" pitchFamily="18" charset="0"/>
                <a:cs typeface="Times New Roman" pitchFamily="18" charset="0"/>
              </a:endParaRPr>
            </a:p>
          </p:txBody>
        </p:sp>
        <p:cxnSp>
          <p:nvCxnSpPr>
            <p:cNvPr id="14" name="Straight Arrow Connector 13"/>
            <p:cNvCxnSpPr/>
            <p:nvPr/>
          </p:nvCxnSpPr>
          <p:spPr>
            <a:xfrm>
              <a:off x="1408671" y="6345195"/>
              <a:ext cx="914400" cy="0"/>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172630" y="1620795"/>
              <a:ext cx="598241"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z (</a:t>
              </a:r>
              <a:r>
                <a:rPr lang="en-US" sz="1200" dirty="0" smtClean="0">
                  <a:latin typeface="Calibri"/>
                  <a:cs typeface="Times New Roman" pitchFamily="18" charset="0"/>
                </a:rPr>
                <a:t>µm)</a:t>
              </a:r>
              <a:endParaRPr lang="en-US" sz="1200" dirty="0" smtClean="0">
                <a:latin typeface="Times New Roman" pitchFamily="18" charset="0"/>
                <a:cs typeface="Times New Roman" pitchFamily="18" charset="0"/>
              </a:endParaRPr>
            </a:p>
          </p:txBody>
        </p:sp>
      </p:grpSp>
      <p:grpSp>
        <p:nvGrpSpPr>
          <p:cNvPr id="19" name="Group 18"/>
          <p:cNvGrpSpPr/>
          <p:nvPr/>
        </p:nvGrpSpPr>
        <p:grpSpPr>
          <a:xfrm>
            <a:off x="5053914" y="1981200"/>
            <a:ext cx="2743200" cy="4876800"/>
            <a:chOff x="4151871" y="1620795"/>
            <a:chExt cx="2743200" cy="4876800"/>
          </a:xfrm>
        </p:grpSpPr>
        <p:pic>
          <p:nvPicPr>
            <p:cNvPr id="5" name="Picture 2" descr="C:\Aaron's Stuff 2008\GeorgiaTech\Research\ErosionProject\ErosionWriting2014\ThesisProposal\Figures\Figure_4_14-15_v2\figs\SA10_Pst_3_20x_col_v1.png"/>
            <p:cNvPicPr>
              <a:picLocks noChangeAspect="1" noChangeArrowheads="1"/>
            </p:cNvPicPr>
            <p:nvPr/>
          </p:nvPicPr>
          <p:blipFill>
            <a:blip r:embed="rId4" cstate="print"/>
            <a:srcRect/>
            <a:stretch>
              <a:fillRect/>
            </a:stretch>
          </p:blipFill>
          <p:spPr bwMode="auto">
            <a:xfrm>
              <a:off x="4151871" y="1696995"/>
              <a:ext cx="2743200" cy="2057400"/>
            </a:xfrm>
            <a:prstGeom prst="rect">
              <a:avLst/>
            </a:prstGeom>
            <a:noFill/>
          </p:spPr>
        </p:pic>
        <p:pic>
          <p:nvPicPr>
            <p:cNvPr id="7" name="Picture 7" descr="C:\Aaron's Stuff 2008\GeorgiaTech\Research\ErosionProject\ErosionWriting2014\ThesisProposal\Figures\Figure_4_14-15_v2\Sch_Pst_3_20x_las.jpeg"/>
            <p:cNvPicPr>
              <a:picLocks noChangeAspect="1" noChangeArrowheads="1"/>
            </p:cNvPicPr>
            <p:nvPr/>
          </p:nvPicPr>
          <p:blipFill>
            <a:blip r:embed="rId5" cstate="print"/>
            <a:srcRect/>
            <a:stretch>
              <a:fillRect/>
            </a:stretch>
          </p:blipFill>
          <p:spPr bwMode="auto">
            <a:xfrm>
              <a:off x="4151871" y="3754395"/>
              <a:ext cx="2743200" cy="2743200"/>
            </a:xfrm>
            <a:prstGeom prst="rect">
              <a:avLst/>
            </a:prstGeom>
            <a:noFill/>
          </p:spPr>
        </p:pic>
        <p:sp>
          <p:nvSpPr>
            <p:cNvPr id="10" name="TextBox 9"/>
            <p:cNvSpPr txBox="1"/>
            <p:nvPr/>
          </p:nvSpPr>
          <p:spPr>
            <a:xfrm>
              <a:off x="4219965" y="5915796"/>
              <a:ext cx="312906" cy="276999"/>
            </a:xfrm>
            <a:prstGeom prst="rect">
              <a:avLst/>
            </a:prstGeom>
            <a:noFill/>
          </p:spPr>
          <p:txBody>
            <a:bodyPr wrap="none" rtlCol="0">
              <a:spAutoFit/>
            </a:bodyPr>
            <a:lstStyle/>
            <a:p>
              <a:r>
                <a:rPr lang="en-US" sz="1200" dirty="0" smtClean="0">
                  <a:solidFill>
                    <a:srgbClr val="FFFF00"/>
                  </a:solidFill>
                  <a:latin typeface="Times New Roman" pitchFamily="18" charset="0"/>
                  <a:cs typeface="Times New Roman" pitchFamily="18" charset="0"/>
                </a:rPr>
                <a:t>d)</a:t>
              </a:r>
            </a:p>
          </p:txBody>
        </p:sp>
        <p:sp>
          <p:nvSpPr>
            <p:cNvPr id="11" name="TextBox 10"/>
            <p:cNvSpPr txBox="1"/>
            <p:nvPr/>
          </p:nvSpPr>
          <p:spPr>
            <a:xfrm>
              <a:off x="4228071" y="3449595"/>
              <a:ext cx="304892"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c)</a:t>
              </a:r>
            </a:p>
          </p:txBody>
        </p:sp>
        <p:sp>
          <p:nvSpPr>
            <p:cNvPr id="13" name="TextBox 12"/>
            <p:cNvSpPr txBox="1"/>
            <p:nvPr/>
          </p:nvSpPr>
          <p:spPr>
            <a:xfrm>
              <a:off x="4380471" y="5964195"/>
              <a:ext cx="662361" cy="276999"/>
            </a:xfrm>
            <a:prstGeom prst="rect">
              <a:avLst/>
            </a:prstGeom>
            <a:noFill/>
          </p:spPr>
          <p:txBody>
            <a:bodyPr wrap="none" rtlCol="0">
              <a:spAutoFit/>
            </a:bodyPr>
            <a:lstStyle/>
            <a:p>
              <a:r>
                <a:rPr lang="en-US" sz="1200" b="1" dirty="0" smtClean="0">
                  <a:solidFill>
                    <a:srgbClr val="FFFF00"/>
                  </a:solidFill>
                  <a:latin typeface="Times New Roman" pitchFamily="18" charset="0"/>
                  <a:cs typeface="Times New Roman" pitchFamily="18" charset="0"/>
                </a:rPr>
                <a:t>200 </a:t>
              </a:r>
              <a:r>
                <a:rPr lang="en-US" sz="1200" b="1" dirty="0" smtClean="0">
                  <a:solidFill>
                    <a:srgbClr val="FFFF00"/>
                  </a:solidFill>
                  <a:latin typeface="Calibri"/>
                  <a:cs typeface="Times New Roman" pitchFamily="18" charset="0"/>
                </a:rPr>
                <a:t>µm</a:t>
              </a:r>
              <a:endParaRPr lang="en-US" sz="1200" b="1" dirty="0" smtClean="0">
                <a:solidFill>
                  <a:srgbClr val="FFFF00"/>
                </a:solidFill>
                <a:latin typeface="Times New Roman" pitchFamily="18" charset="0"/>
                <a:cs typeface="Times New Roman" pitchFamily="18" charset="0"/>
              </a:endParaRPr>
            </a:p>
          </p:txBody>
        </p:sp>
        <p:cxnSp>
          <p:nvCxnSpPr>
            <p:cNvPr id="15" name="Straight Arrow Connector 14"/>
            <p:cNvCxnSpPr/>
            <p:nvPr/>
          </p:nvCxnSpPr>
          <p:spPr>
            <a:xfrm>
              <a:off x="4151871" y="6345195"/>
              <a:ext cx="914400" cy="0"/>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904471" y="1620795"/>
              <a:ext cx="598241"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z (</a:t>
              </a:r>
              <a:r>
                <a:rPr lang="en-US" sz="1200" dirty="0" smtClean="0">
                  <a:latin typeface="Calibri"/>
                  <a:cs typeface="Times New Roman" pitchFamily="18" charset="0"/>
                </a:rPr>
                <a:t>µm)</a:t>
              </a:r>
              <a:endParaRPr lang="en-US" sz="1200" dirty="0" smtClean="0">
                <a:latin typeface="Times New Roman" pitchFamily="18" charset="0"/>
                <a:cs typeface="Times New Roman" pitchFamily="18" charset="0"/>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a:xfrm>
            <a:off x="152400" y="1219200"/>
            <a:ext cx="4572000" cy="5334000"/>
          </a:xfrm>
        </p:spPr>
        <p:txBody>
          <a:bodyPr/>
          <a:lstStyle/>
          <a:p>
            <a:r>
              <a:rPr lang="en-US" dirty="0" smtClean="0"/>
              <a:t>Post-test profile line-scans reveal that parabolic wells bounded with each other by sharp-edged cusps tile each surface.</a:t>
            </a:r>
          </a:p>
          <a:p>
            <a:endParaRPr lang="en-US" dirty="0" smtClean="0"/>
          </a:p>
        </p:txBody>
      </p:sp>
      <p:pic>
        <p:nvPicPr>
          <p:cNvPr id="97283" name="Picture 3" descr="C:\Aaron's Stuff 2008\GeorgiaTech\Research\ErosionProject\ExperimentalData_2014\17Mar2015_IADExposure\analysis\SA7BeforeAfter_1.jpg"/>
          <p:cNvPicPr>
            <a:picLocks noChangeAspect="1" noChangeArrowheads="1"/>
          </p:cNvPicPr>
          <p:nvPr/>
        </p:nvPicPr>
        <p:blipFill>
          <a:blip r:embed="rId3" cstate="print"/>
          <a:srcRect/>
          <a:stretch>
            <a:fillRect/>
          </a:stretch>
        </p:blipFill>
        <p:spPr bwMode="auto">
          <a:xfrm>
            <a:off x="632460" y="2665095"/>
            <a:ext cx="3558540" cy="2668905"/>
          </a:xfrm>
          <a:prstGeom prst="rect">
            <a:avLst/>
          </a:prstGeom>
          <a:noFill/>
        </p:spPr>
      </p:pic>
      <p:sp>
        <p:nvSpPr>
          <p:cNvPr id="7" name="TextBox 6"/>
          <p:cNvSpPr txBox="1"/>
          <p:nvPr/>
        </p:nvSpPr>
        <p:spPr>
          <a:xfrm>
            <a:off x="696871" y="5435649"/>
            <a:ext cx="2908617" cy="276999"/>
          </a:xfrm>
          <a:prstGeom prst="rect">
            <a:avLst/>
          </a:prstGeom>
          <a:noFill/>
        </p:spPr>
        <p:txBody>
          <a:bodyPr wrap="none" rtlCol="0">
            <a:spAutoFit/>
          </a:bodyPr>
          <a:lstStyle/>
          <a:p>
            <a:r>
              <a:rPr lang="en-US" sz="1200" b="1" dirty="0" smtClean="0">
                <a:latin typeface="Times New Roman" pitchFamily="18" charset="0"/>
                <a:cs typeface="Times New Roman" pitchFamily="18" charset="0"/>
              </a:rPr>
              <a:t>SA7 (Loaded) line-scans, before and after</a:t>
            </a:r>
            <a:endParaRPr lang="en-US" sz="1200" b="1" dirty="0">
              <a:latin typeface="Times New Roman" pitchFamily="18" charset="0"/>
              <a:cs typeface="Times New Roman" pitchFamily="18" charset="0"/>
            </a:endParaRPr>
          </a:p>
        </p:txBody>
      </p:sp>
      <p:sp>
        <p:nvSpPr>
          <p:cNvPr id="8" name="Content Placeholder 2"/>
          <p:cNvSpPr txBox="1">
            <a:spLocks/>
          </p:cNvSpPr>
          <p:nvPr/>
        </p:nvSpPr>
        <p:spPr bwMode="auto">
          <a:xfrm>
            <a:off x="4442460" y="1249680"/>
            <a:ext cx="4572000" cy="5334000"/>
          </a:xfrm>
          <a:prstGeom prst="rect">
            <a:avLst/>
          </a:prstGeom>
          <a:noFill/>
          <a:ln w="9525">
            <a:noFill/>
            <a:miter lim="800000"/>
            <a:headEnd/>
            <a:tailEnd/>
          </a:ln>
          <a:effectLst/>
        </p:spPr>
        <p:txBody>
          <a:bodyPr vert="horz" wrap="square" lIns="91429" tIns="45714" rIns="91429" bIns="45714" numCol="1" anchor="t" anchorCtr="0" compatLnSpc="1">
            <a:prstTxWarp prst="textNoShape">
              <a:avLst/>
            </a:prstTxWarp>
          </a:bodyPr>
          <a:lstStyle/>
          <a:p>
            <a:pPr marL="343334" marR="0" lvl="0" indent="-343334" algn="l" defTabSz="914608" rtl="0" eaLnBrk="0" fontAlgn="base" latinLnBrk="0" hangingPunct="0">
              <a:lnSpc>
                <a:spcPct val="100000"/>
              </a:lnSpc>
              <a:spcBef>
                <a:spcPct val="20000"/>
              </a:spcBef>
              <a:spcAft>
                <a:spcPct val="0"/>
              </a:spcAft>
              <a:buClrTx/>
              <a:buSzTx/>
              <a:buFont typeface="Arial" pitchFamily="34" charset="0"/>
              <a:buChar char="•"/>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X-ray Diffraction Crystallography (XRD) measurement shows that all sample</a:t>
            </a:r>
            <a:r>
              <a:rPr kumimoji="0" lang="en-US" sz="2000" b="0" i="0" u="none" strike="noStrike" kern="0" cap="none" spc="0" normalizeH="0" noProof="0" dirty="0" smtClean="0">
                <a:ln>
                  <a:noFill/>
                </a:ln>
                <a:solidFill>
                  <a:schemeClr val="tx1"/>
                </a:solidFill>
                <a:effectLst/>
                <a:uLnTx/>
                <a:uFillTx/>
                <a:latin typeface="+mn-lt"/>
                <a:ea typeface="+mn-ea"/>
                <a:cs typeface="+mn-cs"/>
              </a:rPr>
              <a:t> states</a:t>
            </a:r>
            <a:r>
              <a:rPr kumimoji="0" lang="en-US" sz="2000" b="0" i="0" u="none" strike="noStrike" kern="0" cap="none" spc="0" normalizeH="0" baseline="0" noProof="0" dirty="0" smtClean="0">
                <a:ln>
                  <a:noFill/>
                </a:ln>
                <a:solidFill>
                  <a:schemeClr val="tx1"/>
                </a:solidFill>
                <a:effectLst/>
                <a:uLnTx/>
                <a:uFillTx/>
                <a:latin typeface="+mn-lt"/>
                <a:ea typeface="+mn-ea"/>
                <a:cs typeface="+mn-cs"/>
              </a:rPr>
              <a:t> (pre-roughened, smooth, before and after exposure) </a:t>
            </a:r>
            <a:r>
              <a:rPr kumimoji="0" lang="en-US" sz="2000" b="0" i="0" u="none" strike="noStrike" kern="0" cap="none" spc="0" normalizeH="0" baseline="0" noProof="0" dirty="0" err="1" smtClean="0">
                <a:ln>
                  <a:noFill/>
                </a:ln>
                <a:solidFill>
                  <a:schemeClr val="tx1"/>
                </a:solidFill>
                <a:effectLst/>
                <a:uLnTx/>
                <a:uFillTx/>
                <a:latin typeface="+mn-lt"/>
                <a:ea typeface="+mn-ea"/>
                <a:cs typeface="+mn-cs"/>
              </a:rPr>
              <a:t>ar</a:t>
            </a:r>
            <a:r>
              <a:rPr lang="en-US" sz="2000" kern="0" dirty="0" smtClean="0"/>
              <a:t>e amorphous.</a:t>
            </a: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a:p>
            <a:pPr marL="343334" marR="0" lvl="0" indent="-343334" algn="l" defTabSz="914608" rtl="0" eaLnBrk="0" fontAlgn="base" latinLnBrk="0" hangingPunct="0">
              <a:lnSpc>
                <a:spcPct val="100000"/>
              </a:lnSpc>
              <a:spcBef>
                <a:spcPct val="20000"/>
              </a:spcBef>
              <a:spcAft>
                <a:spcPct val="0"/>
              </a:spcAft>
              <a:buClrTx/>
              <a:buSzTx/>
              <a:buFontTx/>
              <a:buChar char="•"/>
              <a:tabLst/>
              <a:defRPr/>
            </a:pP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p:txBody>
      </p:sp>
      <p:pic>
        <p:nvPicPr>
          <p:cNvPr id="9" name="Picture 8"/>
          <p:cNvPicPr/>
          <p:nvPr/>
        </p:nvPicPr>
        <p:blipFill>
          <a:blip r:embed="rId4" cstate="print"/>
          <a:srcRect/>
          <a:stretch>
            <a:fillRect/>
          </a:stretch>
        </p:blipFill>
        <p:spPr bwMode="auto">
          <a:xfrm>
            <a:off x="4810691" y="2954847"/>
            <a:ext cx="3657600" cy="2777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smtClean="0"/>
              <a:t>Sample SA9: Smooth (+/- 0.05 µm), as manufactured, with stylus mark</a:t>
            </a:r>
          </a:p>
          <a:p>
            <a:r>
              <a:rPr lang="en-US" dirty="0" smtClean="0"/>
              <a:t>Scribed area -&gt; developed cell-pattern</a:t>
            </a:r>
          </a:p>
          <a:p>
            <a:r>
              <a:rPr lang="en-US" dirty="0" smtClean="0"/>
              <a:t>Smooth areas -&gt; remained smooth</a:t>
            </a:r>
          </a:p>
          <a:p>
            <a:r>
              <a:rPr lang="en-US" dirty="0" smtClean="0"/>
              <a:t>11 hour exposure.</a:t>
            </a:r>
          </a:p>
        </p:txBody>
      </p:sp>
      <p:pic>
        <p:nvPicPr>
          <p:cNvPr id="4" name="Picture 2" descr="C:\Aaron's Stuff 2008\GeorgiaTech\Research\ErosionProject\ErosionWriting2014\ThesisProposal\Figures\Figure_5_17\Sch_SA9_Pre2_4_20x_vis.jpeg"/>
          <p:cNvPicPr>
            <a:picLocks noChangeAspect="1" noChangeArrowheads="1"/>
          </p:cNvPicPr>
          <p:nvPr/>
        </p:nvPicPr>
        <p:blipFill>
          <a:blip r:embed="rId2" cstate="print"/>
          <a:srcRect/>
          <a:stretch>
            <a:fillRect/>
          </a:stretch>
        </p:blipFill>
        <p:spPr bwMode="auto">
          <a:xfrm>
            <a:off x="1402492" y="2823519"/>
            <a:ext cx="2743200" cy="2743200"/>
          </a:xfrm>
          <a:prstGeom prst="rect">
            <a:avLst/>
          </a:prstGeom>
          <a:noFill/>
        </p:spPr>
      </p:pic>
      <p:pic>
        <p:nvPicPr>
          <p:cNvPr id="5" name="Picture 3" descr="C:\Aaron's Stuff 2008\GeorgiaTech\Research\ErosionProject\ErosionWriting2014\ThesisProposal\Figures\Figure_5_17\SA9_Pst_4_20x_vis.jpeg"/>
          <p:cNvPicPr>
            <a:picLocks noChangeAspect="1" noChangeArrowheads="1"/>
          </p:cNvPicPr>
          <p:nvPr/>
        </p:nvPicPr>
        <p:blipFill>
          <a:blip r:embed="rId3" cstate="print"/>
          <a:srcRect/>
          <a:stretch>
            <a:fillRect/>
          </a:stretch>
        </p:blipFill>
        <p:spPr bwMode="auto">
          <a:xfrm>
            <a:off x="4145692" y="2823519"/>
            <a:ext cx="2743200" cy="2743200"/>
          </a:xfrm>
          <a:prstGeom prst="rect">
            <a:avLst/>
          </a:prstGeom>
          <a:noFill/>
        </p:spPr>
      </p:pic>
      <p:sp>
        <p:nvSpPr>
          <p:cNvPr id="6" name="TextBox 5"/>
          <p:cNvSpPr txBox="1"/>
          <p:nvPr/>
        </p:nvSpPr>
        <p:spPr>
          <a:xfrm>
            <a:off x="1554892" y="5109519"/>
            <a:ext cx="655949" cy="276999"/>
          </a:xfrm>
          <a:prstGeom prst="rect">
            <a:avLst/>
          </a:prstGeom>
          <a:noFill/>
        </p:spPr>
        <p:txBody>
          <a:bodyPr wrap="none" rtlCol="0">
            <a:spAutoFit/>
          </a:bodyPr>
          <a:lstStyle/>
          <a:p>
            <a:r>
              <a:rPr lang="en-US" sz="1200" dirty="0" smtClean="0">
                <a:solidFill>
                  <a:srgbClr val="FFFF00"/>
                </a:solidFill>
                <a:latin typeface="Times New Roman" pitchFamily="18" charset="0"/>
                <a:cs typeface="Times New Roman" pitchFamily="18" charset="0"/>
              </a:rPr>
              <a:t>200 </a:t>
            </a:r>
            <a:r>
              <a:rPr lang="el-GR" sz="1200" dirty="0" smtClean="0">
                <a:solidFill>
                  <a:srgbClr val="FFFF00"/>
                </a:solidFill>
                <a:latin typeface="Times New Roman"/>
                <a:cs typeface="Times New Roman"/>
              </a:rPr>
              <a:t>μ</a:t>
            </a:r>
            <a:r>
              <a:rPr lang="en-US" sz="1200" dirty="0" smtClean="0">
                <a:solidFill>
                  <a:srgbClr val="FFFF00"/>
                </a:solidFill>
                <a:latin typeface="Times New Roman"/>
                <a:cs typeface="Times New Roman"/>
              </a:rPr>
              <a:t>m</a:t>
            </a:r>
            <a:endParaRPr lang="en-US" sz="1200" dirty="0">
              <a:solidFill>
                <a:srgbClr val="FFFF00"/>
              </a:solidFill>
              <a:latin typeface="Times New Roman" pitchFamily="18" charset="0"/>
              <a:cs typeface="Times New Roman" pitchFamily="18" charset="0"/>
            </a:endParaRPr>
          </a:p>
        </p:txBody>
      </p:sp>
      <p:sp>
        <p:nvSpPr>
          <p:cNvPr id="7" name="TextBox 6"/>
          <p:cNvSpPr txBox="1"/>
          <p:nvPr/>
        </p:nvSpPr>
        <p:spPr>
          <a:xfrm>
            <a:off x="4298092" y="5109519"/>
            <a:ext cx="655949" cy="276999"/>
          </a:xfrm>
          <a:prstGeom prst="rect">
            <a:avLst/>
          </a:prstGeom>
          <a:noFill/>
        </p:spPr>
        <p:txBody>
          <a:bodyPr wrap="none" rtlCol="0">
            <a:spAutoFit/>
          </a:bodyPr>
          <a:lstStyle/>
          <a:p>
            <a:r>
              <a:rPr lang="en-US" sz="1200" dirty="0" smtClean="0">
                <a:solidFill>
                  <a:srgbClr val="FFFF00"/>
                </a:solidFill>
                <a:latin typeface="Times New Roman" pitchFamily="18" charset="0"/>
                <a:cs typeface="Times New Roman" pitchFamily="18" charset="0"/>
              </a:rPr>
              <a:t>200 </a:t>
            </a:r>
            <a:r>
              <a:rPr lang="el-GR" sz="1200" dirty="0" smtClean="0">
                <a:solidFill>
                  <a:srgbClr val="FFFF00"/>
                </a:solidFill>
                <a:latin typeface="Times New Roman"/>
                <a:cs typeface="Times New Roman"/>
              </a:rPr>
              <a:t>μ</a:t>
            </a:r>
            <a:r>
              <a:rPr lang="en-US" sz="1200" dirty="0" smtClean="0">
                <a:solidFill>
                  <a:srgbClr val="FFFF00"/>
                </a:solidFill>
                <a:latin typeface="Times New Roman"/>
                <a:cs typeface="Times New Roman"/>
              </a:rPr>
              <a:t>m</a:t>
            </a:r>
            <a:endParaRPr lang="en-US" sz="1200" dirty="0">
              <a:solidFill>
                <a:srgbClr val="FFFF00"/>
              </a:solidFill>
              <a:latin typeface="Times New Roman" pitchFamily="18" charset="0"/>
              <a:cs typeface="Times New Roman" pitchFamily="18" charset="0"/>
            </a:endParaRPr>
          </a:p>
        </p:txBody>
      </p:sp>
      <p:sp>
        <p:nvSpPr>
          <p:cNvPr id="8" name="TextBox 7"/>
          <p:cNvSpPr txBox="1"/>
          <p:nvPr/>
        </p:nvSpPr>
        <p:spPr>
          <a:xfrm>
            <a:off x="3764692" y="5261919"/>
            <a:ext cx="304892" cy="276999"/>
          </a:xfrm>
          <a:prstGeom prst="rect">
            <a:avLst/>
          </a:prstGeom>
          <a:noFill/>
        </p:spPr>
        <p:txBody>
          <a:bodyPr wrap="none" rtlCol="0">
            <a:spAutoFit/>
          </a:bodyPr>
          <a:lstStyle/>
          <a:p>
            <a:r>
              <a:rPr lang="en-US" sz="1200" dirty="0" smtClean="0">
                <a:solidFill>
                  <a:srgbClr val="FFFF00"/>
                </a:solidFill>
                <a:latin typeface="Times New Roman" pitchFamily="18" charset="0"/>
                <a:cs typeface="Times New Roman" pitchFamily="18" charset="0"/>
              </a:rPr>
              <a:t>a)</a:t>
            </a:r>
            <a:endParaRPr lang="en-US" sz="1200" dirty="0">
              <a:solidFill>
                <a:srgbClr val="FFFF00"/>
              </a:solidFill>
              <a:latin typeface="Times New Roman" pitchFamily="18" charset="0"/>
              <a:cs typeface="Times New Roman" pitchFamily="18" charset="0"/>
            </a:endParaRPr>
          </a:p>
        </p:txBody>
      </p:sp>
      <p:sp>
        <p:nvSpPr>
          <p:cNvPr id="9" name="TextBox 8"/>
          <p:cNvSpPr txBox="1"/>
          <p:nvPr/>
        </p:nvSpPr>
        <p:spPr>
          <a:xfrm>
            <a:off x="6507892" y="5261919"/>
            <a:ext cx="312906" cy="276999"/>
          </a:xfrm>
          <a:prstGeom prst="rect">
            <a:avLst/>
          </a:prstGeom>
          <a:noFill/>
        </p:spPr>
        <p:txBody>
          <a:bodyPr wrap="none" rtlCol="0">
            <a:spAutoFit/>
          </a:bodyPr>
          <a:lstStyle/>
          <a:p>
            <a:r>
              <a:rPr lang="en-US" sz="1200" dirty="0" smtClean="0">
                <a:solidFill>
                  <a:srgbClr val="FFFF00"/>
                </a:solidFill>
                <a:latin typeface="Times New Roman" pitchFamily="18" charset="0"/>
                <a:cs typeface="Times New Roman" pitchFamily="18" charset="0"/>
              </a:rPr>
              <a:t>b)</a:t>
            </a:r>
            <a:endParaRPr lang="en-US" sz="1200" dirty="0">
              <a:solidFill>
                <a:srgbClr val="FFFF00"/>
              </a:solidFill>
              <a:latin typeface="Times New Roman" pitchFamily="18" charset="0"/>
              <a:cs typeface="Times New Roman" pitchFamily="18" charset="0"/>
            </a:endParaRPr>
          </a:p>
        </p:txBody>
      </p:sp>
      <p:sp>
        <p:nvSpPr>
          <p:cNvPr id="10" name="TextBox 9"/>
          <p:cNvSpPr txBox="1"/>
          <p:nvPr/>
        </p:nvSpPr>
        <p:spPr bwMode="auto">
          <a:xfrm>
            <a:off x="2075935" y="5696465"/>
            <a:ext cx="3873154"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lang="en-US" sz="1600" kern="0" noProof="0" dirty="0" smtClean="0"/>
              <a:t>SA9 a) Pre-test, b) Post-test laser image</a:t>
            </a: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Summary</a:t>
            </a:r>
            <a:endParaRPr lang="en-US" dirty="0"/>
          </a:p>
        </p:txBody>
      </p:sp>
      <p:sp>
        <p:nvSpPr>
          <p:cNvPr id="3" name="Content Placeholder 2"/>
          <p:cNvSpPr>
            <a:spLocks noGrp="1"/>
          </p:cNvSpPr>
          <p:nvPr>
            <p:ph idx="1"/>
          </p:nvPr>
        </p:nvSpPr>
        <p:spPr/>
        <p:txBody>
          <a:bodyPr/>
          <a:lstStyle/>
          <a:p>
            <a:r>
              <a:rPr lang="en-US" dirty="0" smtClean="0"/>
              <a:t>Results indicate the presence of a growth process resulting in a parabolic cell pattern.</a:t>
            </a:r>
          </a:p>
          <a:p>
            <a:pPr lvl="1"/>
            <a:r>
              <a:rPr lang="en-US" dirty="0" smtClean="0">
                <a:solidFill>
                  <a:schemeClr val="accent2"/>
                </a:solidFill>
              </a:rPr>
              <a:t>Forms wherever initial surface roughness is present.</a:t>
            </a:r>
          </a:p>
          <a:p>
            <a:pPr lvl="1"/>
            <a:r>
              <a:rPr lang="en-US" dirty="0" smtClean="0">
                <a:solidFill>
                  <a:srgbClr val="FF0000"/>
                </a:solidFill>
              </a:rPr>
              <a:t>Pattern is not a function of mechanical load. </a:t>
            </a:r>
            <a:r>
              <a:rPr lang="en-US" dirty="0" smtClean="0">
                <a:solidFill>
                  <a:schemeClr val="accent2"/>
                </a:solidFill>
              </a:rPr>
              <a:t>No dependence on mechanical load detected so far. (Would require loaded </a:t>
            </a:r>
            <a:r>
              <a:rPr lang="el-GR" dirty="0" smtClean="0">
                <a:solidFill>
                  <a:schemeClr val="accent2"/>
                </a:solidFill>
              </a:rPr>
              <a:t>Ψ</a:t>
            </a:r>
            <a:r>
              <a:rPr lang="en-US" dirty="0" smtClean="0">
                <a:solidFill>
                  <a:schemeClr val="accent2"/>
                </a:solidFill>
              </a:rPr>
              <a:t> to differ from control by more than ± 0.15). </a:t>
            </a:r>
          </a:p>
          <a:p>
            <a:pPr lvl="1"/>
            <a:r>
              <a:rPr lang="en-US" dirty="0" smtClean="0">
                <a:solidFill>
                  <a:schemeClr val="accent2"/>
                </a:solidFill>
              </a:rPr>
              <a:t>XRD analysis of samples show no crystallization/phase change in the material itself.</a:t>
            </a:r>
          </a:p>
          <a:p>
            <a:pPr lvl="1"/>
            <a:r>
              <a:rPr lang="en-US" dirty="0" smtClean="0">
                <a:solidFill>
                  <a:srgbClr val="FF0000"/>
                </a:solidFill>
              </a:rPr>
              <a:t>Outcome b) has obtained: </a:t>
            </a:r>
            <a:r>
              <a:rPr lang="en-US" dirty="0" smtClean="0">
                <a:solidFill>
                  <a:schemeClr val="accent2"/>
                </a:solidFill>
              </a:rPr>
              <a:t>The same growth pattern is observed on both loaded and </a:t>
            </a:r>
            <a:r>
              <a:rPr lang="en-US" dirty="0" smtClean="0">
                <a:solidFill>
                  <a:schemeClr val="accent2"/>
                </a:solidFill>
              </a:rPr>
              <a:t>u</a:t>
            </a:r>
            <a:r>
              <a:rPr lang="en-US" dirty="0" smtClean="0">
                <a:solidFill>
                  <a:schemeClr val="accent2"/>
                </a:solidFill>
              </a:rPr>
              <a:t>nloaded </a:t>
            </a:r>
            <a:r>
              <a:rPr lang="en-US" dirty="0" smtClean="0">
                <a:solidFill>
                  <a:schemeClr val="accent2"/>
                </a:solidFill>
              </a:rPr>
              <a:t>samples. No evidence supporting the SRH has been collected, at loads of up to 30 </a:t>
            </a:r>
            <a:r>
              <a:rPr lang="en-US" dirty="0" err="1" smtClean="0">
                <a:solidFill>
                  <a:schemeClr val="accent2"/>
                </a:solidFill>
              </a:rPr>
              <a:t>MPa</a:t>
            </a:r>
            <a:r>
              <a:rPr lang="en-US" dirty="0" smtClean="0">
                <a:solidFill>
                  <a:schemeClr val="accent2"/>
                </a:solidFill>
              </a:rPr>
              <a:t> </a:t>
            </a:r>
            <a:r>
              <a:rPr lang="en-US" dirty="0" smtClean="0">
                <a:solidFill>
                  <a:schemeClr val="accent2"/>
                </a:solidFill>
              </a:rPr>
              <a:t>(initial load).</a:t>
            </a:r>
          </a:p>
          <a:p>
            <a:pPr lvl="1"/>
            <a:endParaRPr lang="en-US" dirty="0" smtClean="0"/>
          </a:p>
          <a:p>
            <a:r>
              <a:rPr lang="en-US" dirty="0" smtClean="0"/>
              <a:t>Proposed work:</a:t>
            </a:r>
          </a:p>
          <a:p>
            <a:pPr lvl="1"/>
            <a:r>
              <a:rPr lang="en-US" dirty="0" smtClean="0">
                <a:solidFill>
                  <a:schemeClr val="accent2"/>
                </a:solidFill>
              </a:rPr>
              <a:t>Finish stressed erosion experiment.</a:t>
            </a:r>
          </a:p>
          <a:p>
            <a:pPr lvl="1"/>
            <a:r>
              <a:rPr lang="en-US" dirty="0" smtClean="0">
                <a:solidFill>
                  <a:schemeClr val="accent2"/>
                </a:solidFill>
              </a:rPr>
              <a:t>Test one additional hypothesis to attempt explaining growth process.</a:t>
            </a:r>
            <a:endParaRPr lang="en-US" dirty="0">
              <a:solidFill>
                <a:schemeClr val="accent2"/>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 Revisit Modeling</a:t>
            </a:r>
            <a:endParaRPr lang="en-US" dirty="0"/>
          </a:p>
        </p:txBody>
      </p:sp>
      <p:sp>
        <p:nvSpPr>
          <p:cNvPr id="3" name="Content Placeholder 2"/>
          <p:cNvSpPr>
            <a:spLocks noGrp="1"/>
          </p:cNvSpPr>
          <p:nvPr>
            <p:ph idx="1"/>
          </p:nvPr>
        </p:nvSpPr>
        <p:spPr/>
        <p:txBody>
          <a:bodyPr/>
          <a:lstStyle/>
          <a:p>
            <a:r>
              <a:rPr lang="en-US" dirty="0" smtClean="0"/>
              <a:t>Revisit Thermo-mechanical Modeling.</a:t>
            </a:r>
          </a:p>
          <a:p>
            <a:pPr lvl="1"/>
            <a:r>
              <a:rPr lang="en-US" dirty="0" smtClean="0">
                <a:solidFill>
                  <a:schemeClr val="accent2"/>
                </a:solidFill>
              </a:rPr>
              <a:t>Ensure boundary conditions, physical assumptions are reasonable.</a:t>
            </a:r>
          </a:p>
          <a:p>
            <a:pPr lvl="1"/>
            <a:r>
              <a:rPr lang="en-US" dirty="0" smtClean="0">
                <a:solidFill>
                  <a:schemeClr val="accent2"/>
                </a:solidFill>
              </a:rPr>
              <a:t>Ensure temperature gradient (10 K) and thermo-mechanical stress (~600 </a:t>
            </a:r>
            <a:r>
              <a:rPr lang="en-US" dirty="0" err="1" smtClean="0">
                <a:solidFill>
                  <a:schemeClr val="accent2"/>
                </a:solidFill>
              </a:rPr>
              <a:t>kPa</a:t>
            </a:r>
            <a:r>
              <a:rPr lang="en-US" dirty="0" smtClean="0">
                <a:solidFill>
                  <a:schemeClr val="accent2"/>
                </a:solidFill>
              </a:rPr>
              <a:t>) estimates for HET channel walls are reasonable.</a:t>
            </a:r>
            <a:endParaRPr lang="en-US" dirty="0">
              <a:solidFill>
                <a:schemeClr val="accent2"/>
              </a:solidFill>
            </a:endParaRPr>
          </a:p>
          <a:p>
            <a:pPr marL="0" indent="0">
              <a:buNone/>
            </a:pPr>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a:p>
            <a:r>
              <a:rPr lang="en-US" dirty="0" smtClean="0"/>
              <a:t>Revisit Numerical Modeling of Strain Relief Hypothesis.</a:t>
            </a:r>
          </a:p>
          <a:p>
            <a:pPr lvl="1"/>
            <a:r>
              <a:rPr lang="en-US" dirty="0" smtClean="0">
                <a:solidFill>
                  <a:srgbClr val="333399"/>
                </a:solidFill>
              </a:rPr>
              <a:t>Ensure model is well converged.</a:t>
            </a:r>
          </a:p>
          <a:p>
            <a:pPr lvl="1"/>
            <a:r>
              <a:rPr lang="en-US" dirty="0" smtClean="0">
                <a:solidFill>
                  <a:srgbClr val="333399"/>
                </a:solidFill>
              </a:rPr>
              <a:t>Ensure model is doing what we think it does.</a:t>
            </a:r>
            <a:endParaRPr lang="en-US" dirty="0" smtClean="0"/>
          </a:p>
          <a:p>
            <a:r>
              <a:rPr lang="en-US" b="1" dirty="0" smtClean="0"/>
              <a:t>Result</a:t>
            </a:r>
            <a:r>
              <a:rPr lang="en-US" dirty="0" smtClean="0"/>
              <a:t>: Improved confidence in pre-test models.</a:t>
            </a:r>
            <a:endParaRPr lang="en-US" dirty="0"/>
          </a:p>
        </p:txBody>
      </p:sp>
      <p:pic>
        <p:nvPicPr>
          <p:cNvPr id="4" name="Picture 3"/>
          <p:cNvPicPr/>
          <p:nvPr/>
        </p:nvPicPr>
        <p:blipFill>
          <a:blip r:embed="rId3" cstate="print"/>
          <a:srcRect/>
          <a:stretch>
            <a:fillRect/>
          </a:stretch>
        </p:blipFill>
        <p:spPr bwMode="auto">
          <a:xfrm>
            <a:off x="853440" y="2709108"/>
            <a:ext cx="2971800" cy="2285603"/>
          </a:xfrm>
          <a:prstGeom prst="rect">
            <a:avLst/>
          </a:prstGeom>
          <a:noFill/>
          <a:ln w="9525">
            <a:noFill/>
            <a:miter lim="800000"/>
            <a:headEnd/>
            <a:tailEnd/>
          </a:ln>
        </p:spPr>
      </p:pic>
      <p:pic>
        <p:nvPicPr>
          <p:cNvPr id="5" name="Picture 4" descr="C:\Aaron's Stuff 2008\GeorgiaTech\Research\ErosionProject\ErosionWriting2014\ThesisProposal\Figures\Figure4_2_1\fig1.bmp"/>
          <p:cNvPicPr/>
          <p:nvPr/>
        </p:nvPicPr>
        <p:blipFill>
          <a:blip r:embed="rId4" cstate="print"/>
          <a:srcRect/>
          <a:stretch>
            <a:fillRect/>
          </a:stretch>
        </p:blipFill>
        <p:spPr bwMode="auto">
          <a:xfrm>
            <a:off x="4242435" y="2662136"/>
            <a:ext cx="3657600" cy="2413838"/>
          </a:xfrm>
          <a:prstGeom prst="rect">
            <a:avLst/>
          </a:prstGeom>
          <a:noFill/>
          <a:ln w="9525">
            <a:noFill/>
            <a:miter lim="800000"/>
            <a:headEnd/>
            <a:tailEnd/>
          </a:ln>
        </p:spPr>
      </p:pic>
    </p:spTree>
    <p:extLst>
      <p:ext uri="{BB962C8B-B14F-4D97-AF65-F5344CB8AC3E}">
        <p14:creationId xmlns:p14="http://schemas.microsoft.com/office/powerpoint/2010/main" xmlns="" val="8933753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 Re-Characterize</a:t>
            </a:r>
            <a:br>
              <a:rPr lang="en-US" dirty="0" smtClean="0"/>
            </a:br>
            <a:r>
              <a:rPr lang="en-US" dirty="0" smtClean="0"/>
              <a:t>Load Relaxation</a:t>
            </a:r>
            <a:endParaRPr lang="en-US" dirty="0"/>
          </a:p>
        </p:txBody>
      </p:sp>
      <p:sp>
        <p:nvSpPr>
          <p:cNvPr id="3" name="Content Placeholder 2"/>
          <p:cNvSpPr>
            <a:spLocks noGrp="1"/>
          </p:cNvSpPr>
          <p:nvPr>
            <p:ph idx="1"/>
          </p:nvPr>
        </p:nvSpPr>
        <p:spPr>
          <a:xfrm>
            <a:off x="152400" y="1219200"/>
            <a:ext cx="4747591" cy="5334000"/>
          </a:xfrm>
        </p:spPr>
        <p:txBody>
          <a:bodyPr/>
          <a:lstStyle/>
          <a:p>
            <a:r>
              <a:rPr lang="en-US" dirty="0" smtClean="0"/>
              <a:t>Test fixture is designed with spring stack to maintain load when heated.</a:t>
            </a:r>
          </a:p>
          <a:p>
            <a:pPr lvl="1"/>
            <a:r>
              <a:rPr lang="en-US" sz="1800" dirty="0" smtClean="0">
                <a:solidFill>
                  <a:schemeClr val="accent2"/>
                </a:solidFill>
              </a:rPr>
              <a:t>Spring constant: 1540 ± 63 </a:t>
            </a:r>
            <a:r>
              <a:rPr lang="en-US" sz="1800" dirty="0" err="1" smtClean="0">
                <a:solidFill>
                  <a:schemeClr val="accent2"/>
                </a:solidFill>
              </a:rPr>
              <a:t>kN</a:t>
            </a:r>
            <a:r>
              <a:rPr lang="en-US" sz="1800" dirty="0" smtClean="0">
                <a:solidFill>
                  <a:schemeClr val="accent2"/>
                </a:solidFill>
              </a:rPr>
              <a:t>/m.</a:t>
            </a:r>
          </a:p>
          <a:p>
            <a:pPr lvl="1"/>
            <a:r>
              <a:rPr lang="en-US" sz="1800" dirty="0" smtClean="0">
                <a:solidFill>
                  <a:schemeClr val="accent2"/>
                </a:solidFill>
              </a:rPr>
              <a:t>Predicted relaxation: 0.446 µ</a:t>
            </a:r>
            <a:r>
              <a:rPr lang="el-GR" sz="1800" dirty="0" smtClean="0">
                <a:solidFill>
                  <a:schemeClr val="accent2"/>
                </a:solidFill>
                <a:cs typeface="Times New Roman"/>
              </a:rPr>
              <a:t>ε</a:t>
            </a:r>
            <a:r>
              <a:rPr lang="en-US" sz="1800" dirty="0" smtClean="0">
                <a:solidFill>
                  <a:schemeClr val="accent2"/>
                </a:solidFill>
              </a:rPr>
              <a:t>/C</a:t>
            </a:r>
          </a:p>
          <a:p>
            <a:r>
              <a:rPr lang="en-US" dirty="0" smtClean="0"/>
              <a:t>In situ measurement of load </a:t>
            </a:r>
            <a:r>
              <a:rPr lang="en-US" dirty="0" smtClean="0"/>
              <a:t>relaxation </a:t>
            </a:r>
            <a:r>
              <a:rPr lang="en-US" dirty="0" smtClean="0"/>
              <a:t>limited. (SGs fail at 220 C).</a:t>
            </a:r>
          </a:p>
          <a:p>
            <a:pPr lvl="1"/>
            <a:r>
              <a:rPr lang="en-US" sz="1800" dirty="0" smtClean="0">
                <a:solidFill>
                  <a:schemeClr val="accent2"/>
                </a:solidFill>
              </a:rPr>
              <a:t>During exposures, clamp reaches temperatures of ~220 C.</a:t>
            </a:r>
          </a:p>
          <a:p>
            <a:pPr lvl="1"/>
            <a:r>
              <a:rPr lang="en-US" sz="1800" dirty="0" smtClean="0">
                <a:solidFill>
                  <a:schemeClr val="accent2"/>
                </a:solidFill>
              </a:rPr>
              <a:t>Samples ~ 500 C.</a:t>
            </a:r>
          </a:p>
          <a:p>
            <a:pPr lvl="1"/>
            <a:r>
              <a:rPr lang="en-US" sz="1800" dirty="0" smtClean="0">
                <a:solidFill>
                  <a:schemeClr val="accent2"/>
                </a:solidFill>
              </a:rPr>
              <a:t>6.3 µ</a:t>
            </a:r>
            <a:r>
              <a:rPr lang="el-GR" sz="1800" dirty="0" smtClean="0">
                <a:solidFill>
                  <a:schemeClr val="accent2"/>
                </a:solidFill>
                <a:cs typeface="Times New Roman"/>
              </a:rPr>
              <a:t>ε</a:t>
            </a:r>
            <a:r>
              <a:rPr lang="en-US" sz="1800" dirty="0" smtClean="0">
                <a:solidFill>
                  <a:schemeClr val="accent2"/>
                </a:solidFill>
                <a:cs typeface="Times New Roman"/>
              </a:rPr>
              <a:t>/C temperature sensitivity.</a:t>
            </a:r>
            <a:endParaRPr lang="en-US" sz="1800" dirty="0" smtClean="0">
              <a:solidFill>
                <a:schemeClr val="accent2"/>
              </a:solidFill>
            </a:endParaRPr>
          </a:p>
          <a:p>
            <a:pPr lvl="1"/>
            <a:r>
              <a:rPr lang="en-US" sz="1800" dirty="0" smtClean="0">
                <a:solidFill>
                  <a:schemeClr val="accent2"/>
                </a:solidFill>
              </a:rPr>
              <a:t>Relaxed load currently based on extrapolation from relaxation tests, and in situ measurements of clamp temperature.</a:t>
            </a:r>
          </a:p>
          <a:p>
            <a:pPr lvl="1"/>
            <a:r>
              <a:rPr lang="en-US" sz="1800" dirty="0" smtClean="0">
                <a:solidFill>
                  <a:schemeClr val="accent2"/>
                </a:solidFill>
              </a:rPr>
              <a:t>Flat portion: 0.415 µ</a:t>
            </a:r>
            <a:r>
              <a:rPr lang="el-GR" sz="1800" dirty="0" smtClean="0">
                <a:solidFill>
                  <a:schemeClr val="accent2"/>
                </a:solidFill>
                <a:cs typeface="Times New Roman"/>
              </a:rPr>
              <a:t>ε</a:t>
            </a:r>
            <a:r>
              <a:rPr lang="en-US" sz="1800" dirty="0" smtClean="0">
                <a:solidFill>
                  <a:schemeClr val="accent2"/>
                </a:solidFill>
                <a:cs typeface="Times New Roman"/>
              </a:rPr>
              <a:t>/C.</a:t>
            </a:r>
            <a:endParaRPr lang="en-US" sz="1800" dirty="0" smtClean="0">
              <a:solidFill>
                <a:schemeClr val="accent2"/>
              </a:solidFill>
            </a:endParaRPr>
          </a:p>
        </p:txBody>
      </p:sp>
      <p:pic>
        <p:nvPicPr>
          <p:cNvPr id="4" name="Picture 1" descr="E:\GeorgiaTech\ExperimentalData2015\TestPics_2015\TestPics_June2015\CAM01475.jpg"/>
          <p:cNvPicPr>
            <a:picLocks noChangeAspect="1" noChangeArrowheads="1"/>
          </p:cNvPicPr>
          <p:nvPr/>
        </p:nvPicPr>
        <p:blipFill>
          <a:blip r:embed="rId3" cstate="print"/>
          <a:srcRect/>
          <a:stretch>
            <a:fillRect/>
          </a:stretch>
        </p:blipFill>
        <p:spPr bwMode="auto">
          <a:xfrm>
            <a:off x="5233035" y="1068705"/>
            <a:ext cx="3657600" cy="2743200"/>
          </a:xfrm>
          <a:prstGeom prst="rect">
            <a:avLst/>
          </a:prstGeom>
          <a:noFill/>
        </p:spPr>
      </p:pic>
      <p:sp>
        <p:nvSpPr>
          <p:cNvPr id="5" name="TextBox 4"/>
          <p:cNvSpPr txBox="1"/>
          <p:nvPr/>
        </p:nvSpPr>
        <p:spPr bwMode="auto">
          <a:xfrm>
            <a:off x="5172076" y="3800475"/>
            <a:ext cx="3895776" cy="566297"/>
          </a:xfrm>
          <a:prstGeom prst="rect">
            <a:avLst/>
          </a:prstGeom>
          <a:noFill/>
          <a:ln w="9525">
            <a:noFill/>
            <a:miter lim="800000"/>
            <a:headEnd/>
            <a:tailEnd/>
          </a:ln>
          <a:effectLst/>
        </p:spPr>
        <p:txBody>
          <a:bodyPr vert="horz" wrap="square" lIns="91429" tIns="45714" rIns="91429" bIns="45714" numCol="1" rtlCol="0" anchor="t" anchorCtr="0" compatLnSpc="1">
            <a:prstTxWarp prst="textNoShape">
              <a:avLst/>
            </a:prstTxWarp>
            <a:spAutoFit/>
          </a:bodyPr>
          <a:lstStyle/>
          <a:p>
            <a:pPr marL="343334" marR="0" indent="-343334" algn="ctr" defTabSz="914608" rtl="0" eaLnBrk="0" fontAlgn="base" latinLnBrk="0" hangingPunct="0">
              <a:lnSpc>
                <a:spcPct val="100000"/>
              </a:lnSpc>
              <a:spcBef>
                <a:spcPct val="20000"/>
              </a:spcBef>
              <a:spcAft>
                <a:spcPct val="0"/>
              </a:spcAft>
              <a:buClrTx/>
              <a:buSzTx/>
              <a:tabLst/>
            </a:pPr>
            <a:r>
              <a:rPr lang="en-US" sz="1400" b="1" kern="0" dirty="0" smtClean="0">
                <a:latin typeface="Times New Roman" pitchFamily="18" charset="0"/>
                <a:cs typeface="Times New Roman" pitchFamily="18" charset="0"/>
              </a:rPr>
              <a:t>Above: </a:t>
            </a:r>
            <a:r>
              <a:rPr lang="en-US" sz="1400" kern="0" dirty="0" smtClean="0">
                <a:latin typeface="Times New Roman" pitchFamily="18" charset="0"/>
                <a:cs typeface="Times New Roman" pitchFamily="18" charset="0"/>
              </a:rPr>
              <a:t>Insulated SG and TC on sample</a:t>
            </a:r>
          </a:p>
          <a:p>
            <a:pPr marL="343334" marR="0" indent="-343334" algn="ctr" defTabSz="914608" rtl="0" eaLnBrk="0" fontAlgn="base" latinLnBrk="0" hangingPunct="0">
              <a:lnSpc>
                <a:spcPct val="100000"/>
              </a:lnSpc>
              <a:spcBef>
                <a:spcPct val="20000"/>
              </a:spcBef>
              <a:spcAft>
                <a:spcPct val="0"/>
              </a:spcAft>
              <a:buClrTx/>
              <a:buSzTx/>
              <a:tabLst/>
            </a:pPr>
            <a:r>
              <a:rPr kumimoji="0" lang="en-US" sz="1400" b="1"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Below: </a:t>
            </a:r>
            <a:r>
              <a:rPr kumimoji="0" lang="en-US" sz="1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Clamp</a:t>
            </a:r>
            <a:r>
              <a:rPr kumimoji="0" lang="en-US" sz="1400" b="0" i="0" u="none" strike="noStrike" kern="0" cap="none" spc="0" normalizeH="0" noProof="0" dirty="0" smtClean="0">
                <a:ln>
                  <a:noFill/>
                </a:ln>
                <a:solidFill>
                  <a:schemeClr val="tx1"/>
                </a:solidFill>
                <a:effectLst/>
                <a:uLnTx/>
                <a:uFillTx/>
                <a:latin typeface="Times New Roman" pitchFamily="18" charset="0"/>
                <a:cs typeface="Times New Roman" pitchFamily="18" charset="0"/>
              </a:rPr>
              <a:t> relaxation with temperature</a:t>
            </a:r>
            <a:endParaRPr kumimoji="0" lang="en-US" sz="1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endParaRPr>
          </a:p>
        </p:txBody>
      </p:sp>
      <p:pic>
        <p:nvPicPr>
          <p:cNvPr id="405506" name="Picture 2"/>
          <p:cNvPicPr>
            <a:picLocks noChangeAspect="1" noChangeArrowheads="1"/>
          </p:cNvPicPr>
          <p:nvPr/>
        </p:nvPicPr>
        <p:blipFill>
          <a:blip r:embed="rId4" cstate="print"/>
          <a:srcRect/>
          <a:stretch>
            <a:fillRect/>
          </a:stretch>
        </p:blipFill>
        <p:spPr bwMode="auto">
          <a:xfrm>
            <a:off x="5002609" y="4314825"/>
            <a:ext cx="4141391" cy="2543175"/>
          </a:xfrm>
          <a:prstGeom prst="rect">
            <a:avLst/>
          </a:prstGeom>
          <a:noFill/>
          <a:ln w="9525">
            <a:noFill/>
            <a:miter lim="800000"/>
            <a:headEnd/>
            <a:tailEnd/>
          </a:ln>
        </p:spPr>
      </p:pic>
      <p:sp>
        <p:nvSpPr>
          <p:cNvPr id="8" name="TextBox 7"/>
          <p:cNvSpPr txBox="1"/>
          <p:nvPr/>
        </p:nvSpPr>
        <p:spPr bwMode="auto">
          <a:xfrm>
            <a:off x="5648325" y="4629150"/>
            <a:ext cx="1476664"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err="1" smtClean="0">
                <a:ln>
                  <a:noFill/>
                </a:ln>
                <a:solidFill>
                  <a:schemeClr val="tx1"/>
                </a:solidFill>
                <a:effectLst/>
                <a:uLnTx/>
                <a:uFillTx/>
                <a:latin typeface="Times New Roman" pitchFamily="18" charset="0"/>
                <a:cs typeface="Times New Roman" pitchFamily="18" charset="0"/>
              </a:rPr>
              <a:t>Sampl</a:t>
            </a:r>
            <a:r>
              <a:rPr lang="en-US" sz="1200" kern="0" dirty="0" smtClean="0">
                <a:latin typeface="Times New Roman" pitchFamily="18" charset="0"/>
                <a:cs typeface="Times New Roman" pitchFamily="18" charset="0"/>
              </a:rPr>
              <a:t>e Temperature</a:t>
            </a:r>
            <a:endParaRPr kumimoji="0" lang="en-US" sz="12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9" name="TextBox 8"/>
          <p:cNvSpPr txBox="1"/>
          <p:nvPr/>
        </p:nvSpPr>
        <p:spPr bwMode="auto">
          <a:xfrm>
            <a:off x="6875145" y="5040630"/>
            <a:ext cx="1476664"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Projected Relaxation</a:t>
            </a:r>
          </a:p>
        </p:txBody>
      </p:sp>
      <p:cxnSp>
        <p:nvCxnSpPr>
          <p:cNvPr id="11" name="Straight Arrow Connector 10"/>
          <p:cNvCxnSpPr/>
          <p:nvPr/>
        </p:nvCxnSpPr>
        <p:spPr bwMode="auto">
          <a:xfrm flipH="1" flipV="1">
            <a:off x="8467725" y="5362575"/>
            <a:ext cx="9525" cy="1066800"/>
          </a:xfrm>
          <a:prstGeom prst="straightConnector1">
            <a:avLst/>
          </a:prstGeom>
          <a:solidFill>
            <a:srgbClr val="0000FF"/>
          </a:solidFill>
          <a:ln w="9525" cap="flat" cmpd="sng" algn="ctr">
            <a:solidFill>
              <a:srgbClr val="C00000"/>
            </a:solidFill>
            <a:prstDash val="solid"/>
            <a:round/>
            <a:headEnd type="none" w="med" len="med"/>
            <a:tailEnd type="arrow"/>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2" name="Straight Arrow Connector 11"/>
          <p:cNvCxnSpPr/>
          <p:nvPr/>
        </p:nvCxnSpPr>
        <p:spPr bwMode="auto">
          <a:xfrm flipH="1" flipV="1">
            <a:off x="8524876" y="5229225"/>
            <a:ext cx="19049" cy="257175"/>
          </a:xfrm>
          <a:prstGeom prst="straightConnector1">
            <a:avLst/>
          </a:prstGeom>
          <a:solidFill>
            <a:srgbClr val="0000FF"/>
          </a:solidFill>
          <a:ln w="9525" cap="flat" cmpd="sng" algn="ctr">
            <a:solidFill>
              <a:srgbClr val="C00000"/>
            </a:solidFill>
            <a:prstDash val="solid"/>
            <a:round/>
            <a:headEnd type="arrow" w="med" len="med"/>
            <a:tailEnd type="arrow"/>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4" name="TextBox 13"/>
          <p:cNvSpPr txBox="1"/>
          <p:nvPr/>
        </p:nvSpPr>
        <p:spPr bwMode="auto">
          <a:xfrm>
            <a:off x="7505700" y="5779770"/>
            <a:ext cx="1059883"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rgbClr val="FF0000"/>
                </a:solidFill>
                <a:effectLst/>
                <a:uLnTx/>
                <a:uFillTx/>
                <a:latin typeface="Times New Roman" pitchFamily="18" charset="0"/>
                <a:cs typeface="Times New Roman" pitchFamily="18" charset="0"/>
              </a:rPr>
              <a:t>7.6</a:t>
            </a:r>
            <a:r>
              <a:rPr kumimoji="0" lang="en-US" sz="1200" b="0" i="0" u="none" strike="noStrike" kern="0" cap="none" spc="0" normalizeH="0" noProof="0" dirty="0" smtClean="0">
                <a:ln>
                  <a:noFill/>
                </a:ln>
                <a:solidFill>
                  <a:srgbClr val="FF0000"/>
                </a:solidFill>
                <a:effectLst/>
                <a:uLnTx/>
                <a:uFillTx/>
                <a:latin typeface="Times New Roman" pitchFamily="18" charset="0"/>
                <a:cs typeface="Times New Roman" pitchFamily="18" charset="0"/>
              </a:rPr>
              <a:t> ± 0.8 </a:t>
            </a:r>
            <a:r>
              <a:rPr kumimoji="0" lang="en-US" sz="1200" b="0" i="0" u="none" strike="noStrike" kern="0" cap="none" spc="0" normalizeH="0" noProof="0" dirty="0" err="1" smtClean="0">
                <a:ln>
                  <a:noFill/>
                </a:ln>
                <a:solidFill>
                  <a:srgbClr val="FF0000"/>
                </a:solidFill>
                <a:effectLst/>
                <a:uLnTx/>
                <a:uFillTx/>
                <a:latin typeface="Times New Roman" pitchFamily="18" charset="0"/>
                <a:cs typeface="Times New Roman" pitchFamily="18" charset="0"/>
              </a:rPr>
              <a:t>MPa</a:t>
            </a:r>
            <a:endParaRPr kumimoji="0" lang="en-US" sz="1200" b="0" i="0" u="none" strike="noStrike" kern="0" cap="none" spc="0" normalizeH="0" baseline="0" noProof="0" dirty="0" smtClean="0">
              <a:ln>
                <a:noFill/>
              </a:ln>
              <a:solidFill>
                <a:srgbClr val="FF0000"/>
              </a:solidFill>
              <a:effectLst/>
              <a:uLnTx/>
              <a:uFillTx/>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 Re-Characterize </a:t>
            </a:r>
            <a:br>
              <a:rPr lang="en-US" dirty="0" smtClean="0"/>
            </a:br>
            <a:r>
              <a:rPr lang="en-US" dirty="0" smtClean="0"/>
              <a:t>Load Relaxation</a:t>
            </a:r>
            <a:endParaRPr lang="en-US" dirty="0"/>
          </a:p>
        </p:txBody>
      </p:sp>
      <p:sp>
        <p:nvSpPr>
          <p:cNvPr id="3" name="Content Placeholder 2"/>
          <p:cNvSpPr>
            <a:spLocks noGrp="1"/>
          </p:cNvSpPr>
          <p:nvPr>
            <p:ph idx="1"/>
          </p:nvPr>
        </p:nvSpPr>
        <p:spPr>
          <a:xfrm>
            <a:off x="118110" y="1200150"/>
            <a:ext cx="4966252" cy="5334000"/>
          </a:xfrm>
        </p:spPr>
        <p:txBody>
          <a:bodyPr/>
          <a:lstStyle/>
          <a:p>
            <a:r>
              <a:rPr lang="en-US" dirty="0" smtClean="0"/>
              <a:t>Oven characterization test of spring constant and thermal expansion:</a:t>
            </a:r>
          </a:p>
          <a:p>
            <a:pPr lvl="1"/>
            <a:r>
              <a:rPr lang="en-US" dirty="0" smtClean="0">
                <a:solidFill>
                  <a:schemeClr val="accent2"/>
                </a:solidFill>
              </a:rPr>
              <a:t>Use DIC system or extensometer (extensometer would be most sensitive).</a:t>
            </a:r>
          </a:p>
          <a:p>
            <a:pPr lvl="1"/>
            <a:r>
              <a:rPr lang="en-US" dirty="0" smtClean="0">
                <a:solidFill>
                  <a:schemeClr val="accent2"/>
                </a:solidFill>
              </a:rPr>
              <a:t>Measure spring constant as a fn of temperature. (0.06 mm deflection for 10 kg weight)</a:t>
            </a:r>
          </a:p>
          <a:p>
            <a:pPr lvl="1"/>
            <a:r>
              <a:rPr lang="en-US" dirty="0" smtClean="0">
                <a:solidFill>
                  <a:schemeClr val="accent2"/>
                </a:solidFill>
              </a:rPr>
              <a:t>Measure threaded rod thermal expansion as a fn of temperature.</a:t>
            </a:r>
          </a:p>
          <a:p>
            <a:pPr lvl="1"/>
            <a:r>
              <a:rPr lang="en-US" dirty="0" smtClean="0">
                <a:solidFill>
                  <a:schemeClr val="accent2"/>
                </a:solidFill>
                <a:sym typeface="Wingdings" pitchFamily="2" charset="2"/>
              </a:rPr>
              <a:t></a:t>
            </a:r>
            <a:r>
              <a:rPr lang="en-US" dirty="0" smtClean="0">
                <a:solidFill>
                  <a:schemeClr val="accent2"/>
                </a:solidFill>
              </a:rPr>
              <a:t>Clamp relaxation as a function of clamp temperature.</a:t>
            </a:r>
          </a:p>
          <a:p>
            <a:r>
              <a:rPr lang="en-US" dirty="0" smtClean="0"/>
              <a:t>Result: A more certain measurement technique for the relaxed load of the clamp system.</a:t>
            </a:r>
            <a:endParaRPr lang="en-US" dirty="0"/>
          </a:p>
        </p:txBody>
      </p:sp>
      <p:sp>
        <p:nvSpPr>
          <p:cNvPr id="4" name="Rectangle 3"/>
          <p:cNvSpPr/>
          <p:nvPr/>
        </p:nvSpPr>
        <p:spPr bwMode="auto">
          <a:xfrm>
            <a:off x="6581775" y="2847975"/>
            <a:ext cx="2352675" cy="2409825"/>
          </a:xfrm>
          <a:prstGeom prst="rect">
            <a:avLst/>
          </a:prstGeom>
          <a:no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5" name="Rectangle 4"/>
          <p:cNvSpPr/>
          <p:nvPr/>
        </p:nvSpPr>
        <p:spPr bwMode="auto">
          <a:xfrm rot="373326">
            <a:off x="5204461" y="3695701"/>
            <a:ext cx="800100" cy="327660"/>
          </a:xfrm>
          <a:prstGeom prst="rect">
            <a:avLst/>
          </a:prstGeom>
          <a:solidFill>
            <a:schemeClr val="bg2">
              <a:lumMod val="75000"/>
            </a:schemeClr>
          </a:solidFill>
          <a:ln w="1905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6" name="Rectangle 5"/>
          <p:cNvSpPr/>
          <p:nvPr/>
        </p:nvSpPr>
        <p:spPr bwMode="auto">
          <a:xfrm rot="373326">
            <a:off x="5090161" y="3802381"/>
            <a:ext cx="800100" cy="327660"/>
          </a:xfrm>
          <a:prstGeom prst="rect">
            <a:avLst/>
          </a:prstGeom>
          <a:solidFill>
            <a:schemeClr val="bg2">
              <a:lumMod val="75000"/>
            </a:schemeClr>
          </a:solidFill>
          <a:ln w="1905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7" name="Rectangle 6"/>
          <p:cNvSpPr/>
          <p:nvPr/>
        </p:nvSpPr>
        <p:spPr bwMode="auto">
          <a:xfrm>
            <a:off x="7437120" y="5059680"/>
            <a:ext cx="891540" cy="182880"/>
          </a:xfrm>
          <a:prstGeom prst="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8" name="Rectangle 7"/>
          <p:cNvSpPr/>
          <p:nvPr/>
        </p:nvSpPr>
        <p:spPr bwMode="auto">
          <a:xfrm>
            <a:off x="7802404" y="3416618"/>
            <a:ext cx="144780" cy="1645920"/>
          </a:xfrm>
          <a:prstGeom prst="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0" name="Trapezoid 9"/>
          <p:cNvSpPr/>
          <p:nvPr/>
        </p:nvSpPr>
        <p:spPr bwMode="auto">
          <a:xfrm flipV="1">
            <a:off x="7710487" y="4950617"/>
            <a:ext cx="328614" cy="114301"/>
          </a:xfrm>
          <a:prstGeom prst="trapezoid">
            <a:avLst>
              <a:gd name="adj" fmla="val 59884"/>
            </a:avLst>
          </a:prstGeom>
          <a:solidFill>
            <a:schemeClr val="bg1">
              <a:lumMod val="6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1" name="Trapezoid 10"/>
          <p:cNvSpPr/>
          <p:nvPr/>
        </p:nvSpPr>
        <p:spPr bwMode="auto">
          <a:xfrm>
            <a:off x="7705724" y="4843462"/>
            <a:ext cx="328614" cy="107154"/>
          </a:xfrm>
          <a:prstGeom prst="trapezoid">
            <a:avLst>
              <a:gd name="adj" fmla="val 59884"/>
            </a:avLst>
          </a:prstGeom>
          <a:solidFill>
            <a:schemeClr val="bg1">
              <a:lumMod val="6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2" name="Trapezoid 11"/>
          <p:cNvSpPr/>
          <p:nvPr/>
        </p:nvSpPr>
        <p:spPr bwMode="auto">
          <a:xfrm flipV="1">
            <a:off x="7708105" y="4729160"/>
            <a:ext cx="328614" cy="114301"/>
          </a:xfrm>
          <a:prstGeom prst="trapezoid">
            <a:avLst>
              <a:gd name="adj" fmla="val 59884"/>
            </a:avLst>
          </a:prstGeom>
          <a:solidFill>
            <a:schemeClr val="bg1">
              <a:lumMod val="6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3" name="Trapezoid 12"/>
          <p:cNvSpPr/>
          <p:nvPr/>
        </p:nvSpPr>
        <p:spPr bwMode="auto">
          <a:xfrm>
            <a:off x="7703342" y="4622005"/>
            <a:ext cx="328614" cy="107154"/>
          </a:xfrm>
          <a:prstGeom prst="trapezoid">
            <a:avLst>
              <a:gd name="adj" fmla="val 59884"/>
            </a:avLst>
          </a:prstGeom>
          <a:solidFill>
            <a:schemeClr val="bg1">
              <a:lumMod val="6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4" name="Trapezoid 13"/>
          <p:cNvSpPr/>
          <p:nvPr/>
        </p:nvSpPr>
        <p:spPr bwMode="auto">
          <a:xfrm flipV="1">
            <a:off x="7712868" y="4507705"/>
            <a:ext cx="328614" cy="114301"/>
          </a:xfrm>
          <a:prstGeom prst="trapezoid">
            <a:avLst>
              <a:gd name="adj" fmla="val 59884"/>
            </a:avLst>
          </a:prstGeom>
          <a:solidFill>
            <a:schemeClr val="bg1">
              <a:lumMod val="6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5" name="Trapezoid 14"/>
          <p:cNvSpPr/>
          <p:nvPr/>
        </p:nvSpPr>
        <p:spPr bwMode="auto">
          <a:xfrm>
            <a:off x="7708105" y="4400550"/>
            <a:ext cx="328614" cy="107154"/>
          </a:xfrm>
          <a:prstGeom prst="trapezoid">
            <a:avLst>
              <a:gd name="adj" fmla="val 59884"/>
            </a:avLst>
          </a:prstGeom>
          <a:solidFill>
            <a:schemeClr val="bg1">
              <a:lumMod val="6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6" name="Rectangle 15"/>
          <p:cNvSpPr/>
          <p:nvPr/>
        </p:nvSpPr>
        <p:spPr bwMode="auto">
          <a:xfrm>
            <a:off x="7684294" y="4008121"/>
            <a:ext cx="388144" cy="385286"/>
          </a:xfrm>
          <a:prstGeom prst="rect">
            <a:avLst/>
          </a:prstGeom>
          <a:solidFill>
            <a:schemeClr val="bg1">
              <a:lumMod val="6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7" name="Rectangle 16"/>
          <p:cNvSpPr/>
          <p:nvPr/>
        </p:nvSpPr>
        <p:spPr bwMode="auto">
          <a:xfrm>
            <a:off x="7289006" y="3592830"/>
            <a:ext cx="1181100" cy="416720"/>
          </a:xfrm>
          <a:prstGeom prst="rect">
            <a:avLst/>
          </a:prstGeom>
          <a:solidFill>
            <a:schemeClr val="tx1">
              <a:lumMod val="65000"/>
              <a:lumOff val="3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8" name="TextBox 17"/>
          <p:cNvSpPr txBox="1"/>
          <p:nvPr/>
        </p:nvSpPr>
        <p:spPr bwMode="auto">
          <a:xfrm>
            <a:off x="8107680" y="2872740"/>
            <a:ext cx="551732"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chemeClr val="tx1"/>
                </a:solidFill>
                <a:effectLst/>
                <a:uLnTx/>
                <a:uFillTx/>
                <a:latin typeface="+mn-lt"/>
                <a:ea typeface="+mn-ea"/>
                <a:cs typeface="+mn-cs"/>
              </a:rPr>
              <a:t>Oven</a:t>
            </a:r>
            <a:endParaRPr kumimoji="0" lang="en-US" sz="11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9" name="TextBox 18"/>
          <p:cNvSpPr txBox="1"/>
          <p:nvPr/>
        </p:nvSpPr>
        <p:spPr bwMode="auto">
          <a:xfrm>
            <a:off x="7038340" y="3293110"/>
            <a:ext cx="662339"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chemeClr val="tx1"/>
                </a:solidFill>
                <a:effectLst/>
                <a:uLnTx/>
                <a:uFillTx/>
                <a:latin typeface="+mn-lt"/>
                <a:ea typeface="+mn-ea"/>
                <a:cs typeface="+mn-cs"/>
              </a:rPr>
              <a:t>Weight</a:t>
            </a:r>
            <a:endParaRPr kumimoji="0" lang="en-US" sz="11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20" name="TextBox 19"/>
          <p:cNvSpPr txBox="1"/>
          <p:nvPr/>
        </p:nvSpPr>
        <p:spPr bwMode="auto">
          <a:xfrm>
            <a:off x="6667500" y="4404360"/>
            <a:ext cx="1055075"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chemeClr val="tx1"/>
                </a:solidFill>
                <a:effectLst/>
                <a:uLnTx/>
                <a:uFillTx/>
                <a:latin typeface="+mn-lt"/>
                <a:ea typeface="+mn-ea"/>
                <a:cs typeface="+mn-cs"/>
              </a:rPr>
              <a:t>Spring</a:t>
            </a:r>
            <a:r>
              <a:rPr kumimoji="0" lang="en-US" sz="1200" b="0" i="0" u="none" strike="noStrike" kern="0" cap="none" spc="0" normalizeH="0" noProof="0" dirty="0" smtClean="0">
                <a:ln>
                  <a:noFill/>
                </a:ln>
                <a:solidFill>
                  <a:schemeClr val="tx1"/>
                </a:solidFill>
                <a:effectLst/>
                <a:uLnTx/>
                <a:uFillTx/>
                <a:latin typeface="+mn-lt"/>
                <a:ea typeface="+mn-ea"/>
                <a:cs typeface="+mn-cs"/>
              </a:rPr>
              <a:t> Stack</a:t>
            </a:r>
            <a:endParaRPr kumimoji="0" lang="en-US" sz="11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21" name="TextBox 20"/>
          <p:cNvSpPr txBox="1"/>
          <p:nvPr/>
        </p:nvSpPr>
        <p:spPr bwMode="auto">
          <a:xfrm>
            <a:off x="5372100" y="3352800"/>
            <a:ext cx="1005381"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chemeClr val="tx1"/>
                </a:solidFill>
                <a:effectLst/>
                <a:uLnTx/>
                <a:uFillTx/>
                <a:latin typeface="+mn-lt"/>
                <a:ea typeface="+mn-ea"/>
                <a:cs typeface="+mn-cs"/>
              </a:rPr>
              <a:t>DIC System</a:t>
            </a:r>
            <a:endParaRPr kumimoji="0" lang="en-US" sz="11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22" name="TextBox 21"/>
          <p:cNvSpPr txBox="1"/>
          <p:nvPr/>
        </p:nvSpPr>
        <p:spPr bwMode="auto">
          <a:xfrm>
            <a:off x="5372100" y="4236720"/>
            <a:ext cx="1258656"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lang="en-US" sz="1200" kern="0" dirty="0" smtClean="0"/>
              <a:t>Viewing Pattern</a:t>
            </a:r>
            <a:endParaRPr kumimoji="0" lang="en-US" sz="1100" b="0" i="0" u="none" strike="noStrike" kern="0" cap="none" spc="0" normalizeH="0" baseline="0" noProof="0" dirty="0" smtClean="0">
              <a:ln>
                <a:noFill/>
              </a:ln>
              <a:solidFill>
                <a:schemeClr val="tx1"/>
              </a:solidFill>
              <a:effectLst/>
              <a:uLnTx/>
              <a:uFillTx/>
              <a:latin typeface="+mn-lt"/>
              <a:ea typeface="+mn-ea"/>
              <a:cs typeface="+mn-cs"/>
            </a:endParaRPr>
          </a:p>
        </p:txBody>
      </p:sp>
      <p:cxnSp>
        <p:nvCxnSpPr>
          <p:cNvPr id="30" name="Straight Connector 29"/>
          <p:cNvCxnSpPr/>
          <p:nvPr/>
        </p:nvCxnSpPr>
        <p:spPr bwMode="auto">
          <a:xfrm flipH="1">
            <a:off x="6584950" y="3543300"/>
            <a:ext cx="6352" cy="1092200"/>
          </a:xfrm>
          <a:prstGeom prst="line">
            <a:avLst/>
          </a:prstGeom>
          <a:solidFill>
            <a:srgbClr val="0000FF"/>
          </a:solidFill>
          <a:ln w="47625" cap="flat"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2" name="Straight Connector 31"/>
          <p:cNvCxnSpPr/>
          <p:nvPr/>
        </p:nvCxnSpPr>
        <p:spPr bwMode="auto">
          <a:xfrm>
            <a:off x="7665720" y="4015740"/>
            <a:ext cx="1" cy="342900"/>
          </a:xfrm>
          <a:prstGeom prst="line">
            <a:avLst/>
          </a:prstGeom>
          <a:solidFill>
            <a:srgbClr val="0000FF"/>
          </a:solidFill>
          <a:ln w="4762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4" name="Straight Connector 33"/>
          <p:cNvCxnSpPr/>
          <p:nvPr/>
        </p:nvCxnSpPr>
        <p:spPr bwMode="auto">
          <a:xfrm flipH="1">
            <a:off x="7659052" y="4863465"/>
            <a:ext cx="1906" cy="200501"/>
          </a:xfrm>
          <a:prstGeom prst="line">
            <a:avLst/>
          </a:prstGeom>
          <a:solidFill>
            <a:srgbClr val="0000FF"/>
          </a:solidFill>
          <a:ln w="4762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40" name="TextBox 39"/>
          <p:cNvSpPr txBox="1"/>
          <p:nvPr/>
        </p:nvSpPr>
        <p:spPr bwMode="auto">
          <a:xfrm>
            <a:off x="5943600" y="3144520"/>
            <a:ext cx="729665" cy="276987"/>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lang="en-US" sz="1200" kern="0" dirty="0" smtClean="0"/>
              <a:t>Window</a:t>
            </a:r>
            <a:endParaRPr kumimoji="0" lang="en-US" sz="1100" b="0" i="0" u="none" strike="noStrike" kern="0" cap="none" spc="0" normalizeH="0" baseline="0" noProof="0" dirty="0" smtClean="0">
              <a:ln>
                <a:noFill/>
              </a:ln>
              <a:solidFill>
                <a:schemeClr val="tx1"/>
              </a:solidFill>
              <a:effectLst/>
              <a:uLnTx/>
              <a:uFillTx/>
              <a:latin typeface="+mn-lt"/>
              <a:ea typeface="+mn-ea"/>
              <a:cs typeface="+mn-cs"/>
            </a:endParaRPr>
          </a:p>
        </p:txBody>
      </p:sp>
      <p:cxnSp>
        <p:nvCxnSpPr>
          <p:cNvPr id="41" name="Straight Arrow Connector 40"/>
          <p:cNvCxnSpPr/>
          <p:nvPr/>
        </p:nvCxnSpPr>
        <p:spPr bwMode="auto">
          <a:xfrm>
            <a:off x="6370320" y="3360420"/>
            <a:ext cx="240030" cy="500380"/>
          </a:xfrm>
          <a:prstGeom prst="straightConnector1">
            <a:avLst/>
          </a:prstGeom>
          <a:solidFill>
            <a:srgbClr val="0000FF"/>
          </a:solidFill>
          <a:ln w="9525" cap="flat" cmpd="sng" algn="ctr">
            <a:solidFill>
              <a:schemeClr val="tx1"/>
            </a:solidFill>
            <a:prstDash val="solid"/>
            <a:round/>
            <a:headEnd type="none" w="med" len="med"/>
            <a:tailEnd type="arrow"/>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4" name="Straight Arrow Connector 23"/>
          <p:cNvCxnSpPr/>
          <p:nvPr/>
        </p:nvCxnSpPr>
        <p:spPr bwMode="auto">
          <a:xfrm flipV="1">
            <a:off x="6560820" y="4207114"/>
            <a:ext cx="1123474" cy="180736"/>
          </a:xfrm>
          <a:prstGeom prst="straightConnector1">
            <a:avLst/>
          </a:prstGeom>
          <a:solidFill>
            <a:srgbClr val="0000FF"/>
          </a:solidFill>
          <a:ln w="9525" cap="flat" cmpd="sng" algn="ctr">
            <a:solidFill>
              <a:schemeClr val="tx1"/>
            </a:solidFill>
            <a:prstDash val="solid"/>
            <a:round/>
            <a:headEnd type="none" w="med" len="med"/>
            <a:tailEnd type="arrow"/>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6" name="Straight Arrow Connector 25"/>
          <p:cNvCxnSpPr/>
          <p:nvPr/>
        </p:nvCxnSpPr>
        <p:spPr bwMode="auto">
          <a:xfrm>
            <a:off x="6522720" y="4395470"/>
            <a:ext cx="1074420" cy="572770"/>
          </a:xfrm>
          <a:prstGeom prst="straightConnector1">
            <a:avLst/>
          </a:prstGeom>
          <a:solidFill>
            <a:srgbClr val="0000FF"/>
          </a:solidFill>
          <a:ln w="9525" cap="flat" cmpd="sng" algn="ctr">
            <a:solidFill>
              <a:schemeClr val="tx1"/>
            </a:solidFill>
            <a:prstDash val="solid"/>
            <a:round/>
            <a:headEnd type="none" w="med" len="med"/>
            <a:tailEnd type="arrow"/>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 </a:t>
            </a:r>
            <a:br>
              <a:rPr lang="en-US" dirty="0" smtClean="0"/>
            </a:br>
            <a:r>
              <a:rPr lang="en-US" dirty="0" smtClean="0"/>
              <a:t>Two More Exposures</a:t>
            </a:r>
            <a:endParaRPr lang="en-US" dirty="0"/>
          </a:p>
        </p:txBody>
      </p:sp>
      <p:sp>
        <p:nvSpPr>
          <p:cNvPr id="3" name="Content Placeholder 2"/>
          <p:cNvSpPr>
            <a:spLocks noGrp="1"/>
          </p:cNvSpPr>
          <p:nvPr>
            <p:ph idx="1"/>
          </p:nvPr>
        </p:nvSpPr>
        <p:spPr>
          <a:xfrm>
            <a:off x="152400" y="1219200"/>
            <a:ext cx="5600700" cy="5334000"/>
          </a:xfrm>
        </p:spPr>
        <p:txBody>
          <a:bodyPr/>
          <a:lstStyle/>
          <a:p>
            <a:r>
              <a:rPr lang="en-US" sz="1800" dirty="0" smtClean="0"/>
              <a:t>Two More Exposures</a:t>
            </a:r>
          </a:p>
          <a:p>
            <a:pPr lvl="1"/>
            <a:r>
              <a:rPr lang="en-US" sz="1800" dirty="0" smtClean="0">
                <a:solidFill>
                  <a:srgbClr val="333399"/>
                </a:solidFill>
              </a:rPr>
              <a:t>Perform two more exposures. One with fused silica samples, and one with HP boron nitride.</a:t>
            </a:r>
          </a:p>
          <a:p>
            <a:pPr lvl="1"/>
            <a:r>
              <a:rPr lang="en-US" sz="1800" dirty="0" smtClean="0">
                <a:solidFill>
                  <a:srgbClr val="333399"/>
                </a:solidFill>
              </a:rPr>
              <a:t>BN and borosil have a more complicated microstructure than fused silica.</a:t>
            </a:r>
          </a:p>
          <a:p>
            <a:pPr lvl="1"/>
            <a:r>
              <a:rPr lang="en-US" sz="1800" dirty="0" smtClean="0">
                <a:solidFill>
                  <a:srgbClr val="333399"/>
                </a:solidFill>
              </a:rPr>
              <a:t>Potential ways to measure load:</a:t>
            </a:r>
          </a:p>
          <a:p>
            <a:pPr lvl="2"/>
            <a:r>
              <a:rPr lang="en-US" sz="1600" dirty="0" smtClean="0">
                <a:solidFill>
                  <a:srgbClr val="333399"/>
                </a:solidFill>
              </a:rPr>
              <a:t>Clamp temperature + oven testing -&gt; load relaxation.</a:t>
            </a:r>
          </a:p>
          <a:p>
            <a:pPr lvl="2"/>
            <a:r>
              <a:rPr lang="en-US" sz="1600" dirty="0" smtClean="0">
                <a:solidFill>
                  <a:srgbClr val="333399"/>
                </a:solidFill>
              </a:rPr>
              <a:t>Turn plasma on and off to keep T &lt; 200 C.</a:t>
            </a:r>
          </a:p>
          <a:p>
            <a:pPr lvl="2"/>
            <a:r>
              <a:rPr lang="en-US" sz="1600" dirty="0" smtClean="0">
                <a:solidFill>
                  <a:srgbClr val="333399"/>
                </a:solidFill>
              </a:rPr>
              <a:t>Look into other load-measurement schemes. (High temp strain gages, for example).</a:t>
            </a:r>
          </a:p>
          <a:p>
            <a:r>
              <a:rPr lang="en-US" sz="1800" b="1" dirty="0" smtClean="0"/>
              <a:t>Result: </a:t>
            </a:r>
            <a:r>
              <a:rPr lang="en-US" sz="1800" dirty="0" smtClean="0"/>
              <a:t>Experimentally test feature development in different material with a more complex microstructure (Hot pressed powder, crystalline grains, </a:t>
            </a:r>
            <a:r>
              <a:rPr lang="en-US" sz="1800" dirty="0" err="1" smtClean="0"/>
              <a:t>microcracks</a:t>
            </a:r>
            <a:r>
              <a:rPr lang="en-US" sz="1800" dirty="0" smtClean="0"/>
              <a:t>). </a:t>
            </a:r>
          </a:p>
          <a:p>
            <a:r>
              <a:rPr lang="en-US" sz="1800" dirty="0" smtClean="0"/>
              <a:t>Verify the load the test fixture is applying.</a:t>
            </a:r>
            <a:endParaRPr lang="en-US" sz="1800" dirty="0"/>
          </a:p>
        </p:txBody>
      </p:sp>
      <p:pic>
        <p:nvPicPr>
          <p:cNvPr id="404482" name="Picture 2"/>
          <p:cNvPicPr>
            <a:picLocks noChangeAspect="1" noChangeArrowheads="1"/>
          </p:cNvPicPr>
          <p:nvPr/>
        </p:nvPicPr>
        <p:blipFill>
          <a:blip r:embed="rId3" cstate="print"/>
          <a:srcRect/>
          <a:stretch>
            <a:fillRect/>
          </a:stretch>
        </p:blipFill>
        <p:spPr bwMode="auto">
          <a:xfrm>
            <a:off x="5638027" y="1333500"/>
            <a:ext cx="3372623" cy="2519363"/>
          </a:xfrm>
          <a:prstGeom prst="rect">
            <a:avLst/>
          </a:prstGeom>
          <a:noFill/>
          <a:ln w="9525">
            <a:noFill/>
            <a:miter lim="800000"/>
            <a:headEnd/>
            <a:tailEnd/>
          </a:ln>
        </p:spPr>
      </p:pic>
      <p:sp>
        <p:nvSpPr>
          <p:cNvPr id="8" name="TextBox 7"/>
          <p:cNvSpPr txBox="1"/>
          <p:nvPr/>
        </p:nvSpPr>
        <p:spPr bwMode="auto">
          <a:xfrm>
            <a:off x="5438775" y="3867150"/>
            <a:ext cx="3845902"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lang="en-US" sz="1600" kern="0" dirty="0" smtClean="0"/>
              <a:t>SEM image of M26 BN-SiO</a:t>
            </a:r>
            <a:r>
              <a:rPr lang="en-US" sz="1600" kern="0" baseline="-25000" dirty="0" smtClean="0"/>
              <a:t>2</a:t>
            </a:r>
            <a:r>
              <a:rPr lang="en-US" sz="1600" kern="0" dirty="0" smtClean="0"/>
              <a:t> composite.</a:t>
            </a: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2657962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 SPVH</a:t>
            </a:r>
            <a:endParaRPr lang="en-US" dirty="0"/>
          </a:p>
        </p:txBody>
      </p:sp>
      <p:sp>
        <p:nvSpPr>
          <p:cNvPr id="3" name="Content Placeholder 2"/>
          <p:cNvSpPr>
            <a:spLocks noGrp="1"/>
          </p:cNvSpPr>
          <p:nvPr>
            <p:ph idx="1"/>
          </p:nvPr>
        </p:nvSpPr>
        <p:spPr>
          <a:xfrm>
            <a:off x="152400" y="1219200"/>
            <a:ext cx="8839200" cy="3043881"/>
          </a:xfrm>
        </p:spPr>
        <p:txBody>
          <a:bodyPr/>
          <a:lstStyle/>
          <a:p>
            <a:pPr>
              <a:buNone/>
            </a:pPr>
            <a:r>
              <a:rPr lang="en-US" b="1" dirty="0" smtClean="0"/>
              <a:t>Sheath Potential Variation Hypothesis (SPVH):</a:t>
            </a:r>
          </a:p>
          <a:p>
            <a:r>
              <a:rPr lang="en-US" dirty="0" smtClean="0"/>
              <a:t>Plasma sheath: Boundary between plasma and dielectric wall.</a:t>
            </a:r>
          </a:p>
          <a:p>
            <a:r>
              <a:rPr lang="en-US" dirty="0" smtClean="0"/>
              <a:t>Forms to keep net current to dielectric wall zero.</a:t>
            </a:r>
          </a:p>
          <a:p>
            <a:r>
              <a:rPr lang="en-US" dirty="0" smtClean="0"/>
              <a:t>Hypothesis: </a:t>
            </a:r>
          </a:p>
          <a:p>
            <a:pPr lvl="1"/>
            <a:r>
              <a:rPr lang="en-US" dirty="0" smtClean="0">
                <a:solidFill>
                  <a:schemeClr val="accent2"/>
                </a:solidFill>
              </a:rPr>
              <a:t>Surface structure perturbs sheath potential.</a:t>
            </a:r>
          </a:p>
          <a:p>
            <a:pPr lvl="1"/>
            <a:r>
              <a:rPr lang="en-US" dirty="0" smtClean="0">
                <a:solidFill>
                  <a:schemeClr val="accent2"/>
                </a:solidFill>
              </a:rPr>
              <a:t>Sheath potential effects ion impact energy.</a:t>
            </a:r>
          </a:p>
          <a:p>
            <a:pPr lvl="1"/>
            <a:r>
              <a:rPr lang="en-US" dirty="0" smtClean="0">
                <a:solidFill>
                  <a:schemeClr val="accent2"/>
                </a:solidFill>
              </a:rPr>
              <a:t>Erosion rate proportional to (</a:t>
            </a:r>
            <a:r>
              <a:rPr lang="en-US" dirty="0" err="1" smtClean="0">
                <a:solidFill>
                  <a:schemeClr val="accent2"/>
                </a:solidFill>
              </a:rPr>
              <a:t>E</a:t>
            </a:r>
            <a:r>
              <a:rPr lang="en-US" baseline="-25000" dirty="0" err="1" smtClean="0">
                <a:solidFill>
                  <a:schemeClr val="accent2"/>
                </a:solidFill>
              </a:rPr>
              <a:t>impact</a:t>
            </a:r>
            <a:r>
              <a:rPr lang="en-US" dirty="0" smtClean="0">
                <a:solidFill>
                  <a:schemeClr val="accent2"/>
                </a:solidFill>
              </a:rPr>
              <a:t>-E</a:t>
            </a:r>
            <a:r>
              <a:rPr lang="en-US" baseline="-25000" dirty="0" smtClean="0">
                <a:solidFill>
                  <a:schemeClr val="accent2"/>
                </a:solidFill>
              </a:rPr>
              <a:t>th</a:t>
            </a:r>
            <a:r>
              <a:rPr lang="en-US" dirty="0" smtClean="0">
                <a:solidFill>
                  <a:schemeClr val="accent2"/>
                </a:solidFill>
              </a:rPr>
              <a:t>)</a:t>
            </a:r>
          </a:p>
          <a:p>
            <a:pPr lvl="1"/>
            <a:r>
              <a:rPr lang="en-US" dirty="0" smtClean="0">
                <a:solidFill>
                  <a:schemeClr val="accent2"/>
                </a:solidFill>
              </a:rPr>
              <a:t>Erosion grows surface profile</a:t>
            </a:r>
          </a:p>
        </p:txBody>
      </p:sp>
      <p:pic>
        <p:nvPicPr>
          <p:cNvPr id="4" name="Picture 3"/>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84058" y="3910649"/>
            <a:ext cx="3543300" cy="2570734"/>
          </a:xfrm>
          <a:prstGeom prst="rect">
            <a:avLst/>
          </a:prstGeom>
          <a:noFill/>
          <a:ln>
            <a:noFill/>
          </a:ln>
        </p:spPr>
      </p:pic>
      <p:sp>
        <p:nvSpPr>
          <p:cNvPr id="5" name="TextBox 4"/>
          <p:cNvSpPr txBox="1"/>
          <p:nvPr/>
        </p:nvSpPr>
        <p:spPr bwMode="auto">
          <a:xfrm>
            <a:off x="160638" y="4534930"/>
            <a:ext cx="4956882" cy="1077206"/>
          </a:xfrm>
          <a:prstGeom prst="rect">
            <a:avLst/>
          </a:prstGeom>
          <a:noFill/>
          <a:ln w="9525">
            <a:noFill/>
            <a:miter lim="800000"/>
            <a:headEnd/>
            <a:tailEnd/>
          </a:ln>
          <a:effectLst/>
        </p:spPr>
        <p:txBody>
          <a:bodyPr vert="horz" wrap="squar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buFont typeface="Arial" pitchFamily="34" charset="0"/>
              <a:buChar char="•"/>
              <a:tabLst/>
            </a:pPr>
            <a:r>
              <a:rPr kumimoji="0" lang="en-US" sz="2000" b="0" i="0" u="none" strike="noStrike" kern="0" cap="none" spc="0" normalizeH="0" baseline="0" noProof="0" dirty="0" smtClean="0">
                <a:ln>
                  <a:noFill/>
                </a:ln>
                <a:solidFill>
                  <a:schemeClr val="tx1"/>
                </a:solidFill>
                <a:effectLst/>
                <a:uLnTx/>
                <a:uFillTx/>
                <a:latin typeface="+mn-lt"/>
                <a:ea typeface="+mn-ea"/>
                <a:cs typeface="+mn-cs"/>
              </a:rPr>
              <a:t>Sam Langendorf measured potential contours  over grooved sample.</a:t>
            </a:r>
          </a:p>
          <a:p>
            <a:pPr marL="343334" marR="0" indent="-343334" defTabSz="914608" rtl="0" eaLnBrk="0" fontAlgn="base" latinLnBrk="0" hangingPunct="0">
              <a:lnSpc>
                <a:spcPct val="100000"/>
              </a:lnSpc>
              <a:spcBef>
                <a:spcPct val="20000"/>
              </a:spcBef>
              <a:spcAft>
                <a:spcPct val="0"/>
              </a:spcAft>
              <a:buClrTx/>
              <a:buSzTx/>
              <a:buFont typeface="Arial" pitchFamily="34" charset="0"/>
              <a:buChar char="•"/>
              <a:tabLst/>
            </a:pPr>
            <a:r>
              <a:rPr lang="en-US" sz="2000" kern="0" dirty="0" smtClean="0"/>
              <a:t>5mm grooves, ~5mm Debye length.</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and Motivation</a:t>
            </a:r>
            <a:endParaRPr lang="en-US" dirty="0"/>
          </a:p>
        </p:txBody>
      </p:sp>
      <p:sp>
        <p:nvSpPr>
          <p:cNvPr id="3" name="Content Placeholder 2"/>
          <p:cNvSpPr>
            <a:spLocks noGrp="1"/>
          </p:cNvSpPr>
          <p:nvPr>
            <p:ph idx="1"/>
          </p:nvPr>
        </p:nvSpPr>
        <p:spPr>
          <a:xfrm>
            <a:off x="4420" y="1219200"/>
            <a:ext cx="3927500" cy="5334000"/>
          </a:xfrm>
        </p:spPr>
        <p:txBody>
          <a:bodyPr/>
          <a:lstStyle/>
          <a:p>
            <a:pPr>
              <a:buNone/>
            </a:pPr>
            <a:r>
              <a:rPr lang="en-US" b="1" dirty="0" smtClean="0"/>
              <a:t>Types of Rocket Propulsion:</a:t>
            </a:r>
          </a:p>
          <a:p>
            <a:endParaRPr lang="en-US" b="1" dirty="0" smtClean="0"/>
          </a:p>
          <a:p>
            <a:pPr>
              <a:buNone/>
            </a:pPr>
            <a:endParaRPr lang="en-US" b="1" dirty="0" smtClean="0"/>
          </a:p>
          <a:p>
            <a:r>
              <a:rPr lang="en-US" b="1" dirty="0" smtClean="0"/>
              <a:t>Chemical Propulsion:</a:t>
            </a:r>
          </a:p>
          <a:p>
            <a:pPr lvl="1"/>
            <a:r>
              <a:rPr lang="en-US" sz="1800" dirty="0" smtClean="0">
                <a:solidFill>
                  <a:schemeClr val="accent2"/>
                </a:solidFill>
              </a:rPr>
              <a:t>Isps (exhaust velocities) less than 450 sec.</a:t>
            </a:r>
          </a:p>
          <a:p>
            <a:pPr lvl="1"/>
            <a:r>
              <a:rPr lang="en-US" sz="1800" dirty="0" smtClean="0">
                <a:solidFill>
                  <a:schemeClr val="accent2"/>
                </a:solidFill>
              </a:rPr>
              <a:t>Large thrusts (10 </a:t>
            </a:r>
            <a:r>
              <a:rPr lang="en-US" sz="1800" dirty="0" err="1" smtClean="0">
                <a:solidFill>
                  <a:schemeClr val="accent2"/>
                </a:solidFill>
              </a:rPr>
              <a:t>kN</a:t>
            </a:r>
            <a:r>
              <a:rPr lang="en-US" sz="1800" dirty="0" smtClean="0">
                <a:solidFill>
                  <a:schemeClr val="accent2"/>
                </a:solidFill>
              </a:rPr>
              <a:t> – 1 MN).</a:t>
            </a:r>
          </a:p>
          <a:p>
            <a:pPr lvl="1"/>
            <a:r>
              <a:rPr lang="en-US" sz="1800" dirty="0" smtClean="0">
                <a:solidFill>
                  <a:schemeClr val="accent2"/>
                </a:solidFill>
              </a:rPr>
              <a:t>Impulsive maneuvers.</a:t>
            </a:r>
          </a:p>
          <a:p>
            <a:r>
              <a:rPr lang="en-US" b="1" dirty="0" smtClean="0"/>
              <a:t>Electric Propulsion:</a:t>
            </a:r>
          </a:p>
          <a:p>
            <a:pPr lvl="1"/>
            <a:r>
              <a:rPr lang="en-US" sz="1800" dirty="0" smtClean="0">
                <a:solidFill>
                  <a:schemeClr val="accent2"/>
                </a:solidFill>
              </a:rPr>
              <a:t>Isps between 1000 and 4000 sec.</a:t>
            </a:r>
          </a:p>
          <a:p>
            <a:pPr lvl="1"/>
            <a:r>
              <a:rPr lang="en-US" sz="1800" dirty="0" smtClean="0">
                <a:solidFill>
                  <a:schemeClr val="accent2"/>
                </a:solidFill>
              </a:rPr>
              <a:t>Low thrust (</a:t>
            </a:r>
            <a:r>
              <a:rPr lang="en-US" sz="1800" dirty="0" err="1" smtClean="0">
                <a:solidFill>
                  <a:schemeClr val="accent2"/>
                </a:solidFill>
              </a:rPr>
              <a:t>mN</a:t>
            </a:r>
            <a:r>
              <a:rPr lang="en-US" sz="1800" dirty="0" smtClean="0">
                <a:solidFill>
                  <a:schemeClr val="accent2"/>
                </a:solidFill>
              </a:rPr>
              <a:t> to 100s </a:t>
            </a:r>
            <a:r>
              <a:rPr lang="en-US" sz="1800" dirty="0" err="1" smtClean="0">
                <a:solidFill>
                  <a:schemeClr val="accent2"/>
                </a:solidFill>
              </a:rPr>
              <a:t>mN</a:t>
            </a:r>
            <a:r>
              <a:rPr lang="en-US" sz="1800" dirty="0" smtClean="0">
                <a:solidFill>
                  <a:schemeClr val="accent2"/>
                </a:solidFill>
              </a:rPr>
              <a:t>).</a:t>
            </a:r>
          </a:p>
          <a:p>
            <a:pPr lvl="1"/>
            <a:r>
              <a:rPr lang="en-US" sz="1800" dirty="0" smtClean="0">
                <a:solidFill>
                  <a:schemeClr val="accent2"/>
                </a:solidFill>
              </a:rPr>
              <a:t>Low thrust spiral maneuvering.</a:t>
            </a:r>
          </a:p>
          <a:p>
            <a:pPr lvl="1"/>
            <a:endParaRPr lang="en-US" dirty="0" smtClean="0"/>
          </a:p>
          <a:p>
            <a:endParaRPr lang="en-US" dirty="0"/>
          </a:p>
        </p:txBody>
      </p:sp>
      <p:pic>
        <p:nvPicPr>
          <p:cNvPr id="4" name="Picture 2" descr="C:\Users\Aaron\Downloads\spacex-falcon1.jpg"/>
          <p:cNvPicPr>
            <a:picLocks noChangeAspect="1" noChangeArrowheads="1"/>
          </p:cNvPicPr>
          <p:nvPr/>
        </p:nvPicPr>
        <p:blipFill>
          <a:blip r:embed="rId4" cstate="print"/>
          <a:srcRect l="30357" r="32143" b="24444"/>
          <a:stretch>
            <a:fillRect/>
          </a:stretch>
        </p:blipFill>
        <p:spPr bwMode="auto">
          <a:xfrm>
            <a:off x="4403918" y="1386840"/>
            <a:ext cx="1600200" cy="2590800"/>
          </a:xfrm>
          <a:prstGeom prst="rect">
            <a:avLst/>
          </a:prstGeom>
          <a:noFill/>
        </p:spPr>
      </p:pic>
      <p:pic>
        <p:nvPicPr>
          <p:cNvPr id="5" name="Picture 3" descr="C:\Users\Aaron\Downloads\Ion_Engine_Test_Firing_-_GPN-2000-000482.jpg"/>
          <p:cNvPicPr>
            <a:picLocks noChangeAspect="1" noChangeArrowheads="1"/>
          </p:cNvPicPr>
          <p:nvPr/>
        </p:nvPicPr>
        <p:blipFill>
          <a:blip r:embed="rId5" cstate="print"/>
          <a:srcRect/>
          <a:stretch>
            <a:fillRect/>
          </a:stretch>
        </p:blipFill>
        <p:spPr bwMode="auto">
          <a:xfrm>
            <a:off x="6309360" y="1549400"/>
            <a:ext cx="2763520" cy="2181727"/>
          </a:xfrm>
          <a:prstGeom prst="rect">
            <a:avLst/>
          </a:prstGeom>
          <a:noFill/>
        </p:spPr>
      </p:pic>
      <p:pic>
        <p:nvPicPr>
          <p:cNvPr id="6" name="Picture 4" descr="C:\Users\Aaron\Downloads\2000px-Hohmann_transfer_orbit.svg.png"/>
          <p:cNvPicPr>
            <a:picLocks noChangeAspect="1" noChangeArrowheads="1"/>
          </p:cNvPicPr>
          <p:nvPr/>
        </p:nvPicPr>
        <p:blipFill>
          <a:blip r:embed="rId6" cstate="print"/>
          <a:srcRect/>
          <a:stretch>
            <a:fillRect/>
          </a:stretch>
        </p:blipFill>
        <p:spPr bwMode="auto">
          <a:xfrm>
            <a:off x="4221038" y="4086838"/>
            <a:ext cx="1895282" cy="2274338"/>
          </a:xfrm>
          <a:prstGeom prst="rect">
            <a:avLst/>
          </a:prstGeom>
          <a:noFill/>
        </p:spPr>
      </p:pic>
      <p:graphicFrame>
        <p:nvGraphicFramePr>
          <p:cNvPr id="360450" name="Object 2"/>
          <p:cNvGraphicFramePr>
            <a:graphicFrameLocks noChangeAspect="1"/>
          </p:cNvGraphicFramePr>
          <p:nvPr/>
        </p:nvGraphicFramePr>
        <p:xfrm>
          <a:off x="-2740992" y="1674744"/>
          <a:ext cx="8915400" cy="609600"/>
        </p:xfrm>
        <a:graphic>
          <a:graphicData uri="http://schemas.openxmlformats.org/presentationml/2006/ole">
            <p:oleObj spid="_x0000_s360453" name="Document" r:id="rId7" imgW="5485703" imgH="375432" progId="Word.Document.12">
              <p:embed/>
            </p:oleObj>
          </a:graphicData>
        </a:graphic>
      </p:graphicFrame>
      <p:grpSp>
        <p:nvGrpSpPr>
          <p:cNvPr id="10" name="Group 9"/>
          <p:cNvGrpSpPr/>
          <p:nvPr/>
        </p:nvGrpSpPr>
        <p:grpSpPr>
          <a:xfrm>
            <a:off x="6736080" y="4272280"/>
            <a:ext cx="2135038" cy="2133600"/>
            <a:chOff x="2133600" y="2362200"/>
            <a:chExt cx="2135038" cy="2133600"/>
          </a:xfrm>
        </p:grpSpPr>
        <p:sp>
          <p:nvSpPr>
            <p:cNvPr id="11" name="Oval 10"/>
            <p:cNvSpPr/>
            <p:nvPr/>
          </p:nvSpPr>
          <p:spPr>
            <a:xfrm>
              <a:off x="3048000" y="32766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743200" y="2971800"/>
              <a:ext cx="914400" cy="9144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133600" y="2362200"/>
              <a:ext cx="2133600" cy="21336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2418272" y="2681377"/>
              <a:ext cx="1850366" cy="1605951"/>
            </a:xfrm>
            <a:custGeom>
              <a:avLst/>
              <a:gdLst>
                <a:gd name="connsiteX0" fmla="*/ 782128 w 1850366"/>
                <a:gd name="connsiteY0" fmla="*/ 1200510 h 1605951"/>
                <a:gd name="connsiteX1" fmla="*/ 971909 w 1850366"/>
                <a:gd name="connsiteY1" fmla="*/ 1209136 h 1605951"/>
                <a:gd name="connsiteX2" fmla="*/ 1187570 w 1850366"/>
                <a:gd name="connsiteY2" fmla="*/ 1140125 h 1605951"/>
                <a:gd name="connsiteX3" fmla="*/ 1368724 w 1850366"/>
                <a:gd name="connsiteY3" fmla="*/ 915838 h 1605951"/>
                <a:gd name="connsiteX4" fmla="*/ 1437736 w 1850366"/>
                <a:gd name="connsiteY4" fmla="*/ 484517 h 1605951"/>
                <a:gd name="connsiteX5" fmla="*/ 1066800 w 1850366"/>
                <a:gd name="connsiteY5" fmla="*/ 61823 h 1605951"/>
                <a:gd name="connsiteX6" fmla="*/ 359434 w 1850366"/>
                <a:gd name="connsiteY6" fmla="*/ 113581 h 1605951"/>
                <a:gd name="connsiteX7" fmla="*/ 31630 w 1850366"/>
                <a:gd name="connsiteY7" fmla="*/ 622540 h 1605951"/>
                <a:gd name="connsiteX8" fmla="*/ 169653 w 1850366"/>
                <a:gd name="connsiteY8" fmla="*/ 1286774 h 1605951"/>
                <a:gd name="connsiteX9" fmla="*/ 661358 w 1850366"/>
                <a:gd name="connsiteY9" fmla="*/ 1588698 h 1605951"/>
                <a:gd name="connsiteX10" fmla="*/ 1394603 w 1850366"/>
                <a:gd name="connsiteY10" fmla="*/ 1390291 h 1605951"/>
                <a:gd name="connsiteX11" fmla="*/ 1791419 w 1850366"/>
                <a:gd name="connsiteY11" fmla="*/ 769189 h 1605951"/>
                <a:gd name="connsiteX12" fmla="*/ 1748286 w 1850366"/>
                <a:gd name="connsiteY12" fmla="*/ 311989 h 160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0366" h="1605951">
                  <a:moveTo>
                    <a:pt x="782128" y="1200510"/>
                  </a:moveTo>
                  <a:cubicBezTo>
                    <a:pt x="843231" y="1209855"/>
                    <a:pt x="904335" y="1219200"/>
                    <a:pt x="971909" y="1209136"/>
                  </a:cubicBezTo>
                  <a:cubicBezTo>
                    <a:pt x="1039483" y="1199072"/>
                    <a:pt x="1121434" y="1189008"/>
                    <a:pt x="1187570" y="1140125"/>
                  </a:cubicBezTo>
                  <a:cubicBezTo>
                    <a:pt x="1253706" y="1091242"/>
                    <a:pt x="1327030" y="1025106"/>
                    <a:pt x="1368724" y="915838"/>
                  </a:cubicBezTo>
                  <a:cubicBezTo>
                    <a:pt x="1410418" y="806570"/>
                    <a:pt x="1488057" y="626853"/>
                    <a:pt x="1437736" y="484517"/>
                  </a:cubicBezTo>
                  <a:cubicBezTo>
                    <a:pt x="1387415" y="342181"/>
                    <a:pt x="1246517" y="123646"/>
                    <a:pt x="1066800" y="61823"/>
                  </a:cubicBezTo>
                  <a:cubicBezTo>
                    <a:pt x="887083" y="0"/>
                    <a:pt x="531962" y="20128"/>
                    <a:pt x="359434" y="113581"/>
                  </a:cubicBezTo>
                  <a:cubicBezTo>
                    <a:pt x="186906" y="207034"/>
                    <a:pt x="63260" y="427008"/>
                    <a:pt x="31630" y="622540"/>
                  </a:cubicBezTo>
                  <a:cubicBezTo>
                    <a:pt x="0" y="818072"/>
                    <a:pt x="64698" y="1125748"/>
                    <a:pt x="169653" y="1286774"/>
                  </a:cubicBezTo>
                  <a:cubicBezTo>
                    <a:pt x="274608" y="1447800"/>
                    <a:pt x="457200" y="1571445"/>
                    <a:pt x="661358" y="1588698"/>
                  </a:cubicBezTo>
                  <a:cubicBezTo>
                    <a:pt x="865516" y="1605951"/>
                    <a:pt x="1206260" y="1526876"/>
                    <a:pt x="1394603" y="1390291"/>
                  </a:cubicBezTo>
                  <a:cubicBezTo>
                    <a:pt x="1582946" y="1253706"/>
                    <a:pt x="1732472" y="948906"/>
                    <a:pt x="1791419" y="769189"/>
                  </a:cubicBezTo>
                  <a:cubicBezTo>
                    <a:pt x="1850366" y="589472"/>
                    <a:pt x="1799326" y="450730"/>
                    <a:pt x="1748286" y="311989"/>
                  </a:cubicBezTo>
                </a:path>
              </a:pathLst>
            </a:cu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5" name="TextBox 14"/>
          <p:cNvSpPr txBox="1"/>
          <p:nvPr/>
        </p:nvSpPr>
        <p:spPr bwMode="auto">
          <a:xfrm>
            <a:off x="4683760" y="1046480"/>
            <a:ext cx="1037441"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600" b="0" i="0" u="none" strike="noStrike" kern="0" cap="none" spc="0" normalizeH="0" baseline="0" noProof="0" dirty="0" smtClean="0">
                <a:ln>
                  <a:noFill/>
                </a:ln>
                <a:solidFill>
                  <a:schemeClr val="tx1"/>
                </a:solidFill>
                <a:effectLst/>
                <a:uLnTx/>
                <a:uFillTx/>
                <a:latin typeface="+mn-lt"/>
                <a:ea typeface="+mn-ea"/>
                <a:cs typeface="+mn-cs"/>
              </a:rPr>
              <a:t>Chemical</a:t>
            </a:r>
          </a:p>
        </p:txBody>
      </p:sp>
      <p:sp>
        <p:nvSpPr>
          <p:cNvPr id="16" name="TextBox 15"/>
          <p:cNvSpPr txBox="1"/>
          <p:nvPr/>
        </p:nvSpPr>
        <p:spPr bwMode="auto">
          <a:xfrm>
            <a:off x="7112000" y="1066800"/>
            <a:ext cx="856302"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600" b="0" i="0" u="none" strike="noStrike" kern="0" cap="none" spc="0" normalizeH="0" baseline="0" noProof="0" dirty="0" smtClean="0">
                <a:ln>
                  <a:noFill/>
                </a:ln>
                <a:solidFill>
                  <a:schemeClr val="tx1"/>
                </a:solidFill>
                <a:effectLst/>
                <a:uLnTx/>
                <a:uFillTx/>
                <a:latin typeface="+mn-lt"/>
                <a:ea typeface="+mn-ea"/>
                <a:cs typeface="+mn-cs"/>
              </a:rPr>
              <a:t>Electric</a:t>
            </a:r>
          </a:p>
        </p:txBody>
      </p:sp>
      <p:sp>
        <p:nvSpPr>
          <p:cNvPr id="17" name="Rectangle 16"/>
          <p:cNvSpPr/>
          <p:nvPr/>
        </p:nvSpPr>
        <p:spPr bwMode="auto">
          <a:xfrm>
            <a:off x="4064000" y="1087120"/>
            <a:ext cx="2194560" cy="5445760"/>
          </a:xfrm>
          <a:prstGeom prst="rect">
            <a:avLst/>
          </a:prstGeom>
          <a:noFill/>
          <a:ln w="158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8" name="Rectangle 17"/>
          <p:cNvSpPr/>
          <p:nvPr/>
        </p:nvSpPr>
        <p:spPr bwMode="auto">
          <a:xfrm>
            <a:off x="6258560" y="1087120"/>
            <a:ext cx="2885440" cy="5445760"/>
          </a:xfrm>
          <a:prstGeom prst="rect">
            <a:avLst/>
          </a:prstGeom>
          <a:noFill/>
          <a:ln w="1587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 SPVH</a:t>
            </a:r>
            <a:endParaRPr lang="en-US" dirty="0"/>
          </a:p>
        </p:txBody>
      </p:sp>
      <p:sp>
        <p:nvSpPr>
          <p:cNvPr id="3" name="Content Placeholder 2"/>
          <p:cNvSpPr>
            <a:spLocks noGrp="1"/>
          </p:cNvSpPr>
          <p:nvPr>
            <p:ph idx="1"/>
          </p:nvPr>
        </p:nvSpPr>
        <p:spPr/>
        <p:txBody>
          <a:bodyPr/>
          <a:lstStyle/>
          <a:p>
            <a:r>
              <a:rPr lang="en-US" dirty="0" smtClean="0"/>
              <a:t>Proposed Computational Modeling of SPVH:</a:t>
            </a:r>
          </a:p>
          <a:p>
            <a:pPr lvl="1"/>
            <a:r>
              <a:rPr lang="en-US" dirty="0" smtClean="0">
                <a:solidFill>
                  <a:schemeClr val="accent2"/>
                </a:solidFill>
              </a:rPr>
              <a:t>Solve fluid equations for ion motion and sheath potential.</a:t>
            </a:r>
          </a:p>
          <a:p>
            <a:pPr lvl="1"/>
            <a:r>
              <a:rPr lang="en-US" dirty="0" smtClean="0">
                <a:solidFill>
                  <a:schemeClr val="accent2"/>
                </a:solidFill>
              </a:rPr>
              <a:t>Fluid equations for classical plasma sheath extended to 2D.</a:t>
            </a:r>
          </a:p>
          <a:p>
            <a:pPr lvl="1"/>
            <a:r>
              <a:rPr lang="en-US" dirty="0" smtClean="0">
                <a:solidFill>
                  <a:schemeClr val="accent2"/>
                </a:solidFill>
              </a:rPr>
              <a:t>Solve for potential/ion impact energy profile over shape.</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r>
              <a:rPr lang="en-US" dirty="0" smtClean="0">
                <a:solidFill>
                  <a:schemeClr val="accent2"/>
                </a:solidFill>
              </a:rPr>
              <a:t>If reasonable boundary conditions lead to instability: Success. Experimental testing of </a:t>
            </a:r>
            <a:r>
              <a:rPr lang="en-US" dirty="0" smtClean="0">
                <a:solidFill>
                  <a:schemeClr val="accent2"/>
                </a:solidFill>
              </a:rPr>
              <a:t>SPVH, then, for future efforts.</a:t>
            </a:r>
            <a:endParaRPr lang="en-US" dirty="0" smtClean="0">
              <a:solidFill>
                <a:schemeClr val="accent2"/>
              </a:solidFill>
            </a:endParaRPr>
          </a:p>
        </p:txBody>
      </p:sp>
      <p:pic>
        <p:nvPicPr>
          <p:cNvPr id="5" name="Picture 2"/>
          <p:cNvPicPr>
            <a:picLocks noChangeAspect="1" noChangeArrowheads="1"/>
          </p:cNvPicPr>
          <p:nvPr/>
        </p:nvPicPr>
        <p:blipFill>
          <a:blip r:embed="rId2" cstate="print"/>
          <a:srcRect/>
          <a:stretch>
            <a:fillRect/>
          </a:stretch>
        </p:blipFill>
        <p:spPr bwMode="auto">
          <a:xfrm>
            <a:off x="4796481" y="3680492"/>
            <a:ext cx="2963936" cy="1493129"/>
          </a:xfrm>
          <a:prstGeom prst="rect">
            <a:avLst/>
          </a:prstGeom>
          <a:noFill/>
          <a:ln w="9525">
            <a:noFill/>
            <a:miter lim="800000"/>
            <a:headEnd/>
            <a:tailEnd/>
          </a:ln>
        </p:spPr>
      </p:pic>
      <p:cxnSp>
        <p:nvCxnSpPr>
          <p:cNvPr id="6" name="Straight Arrow Connector 5"/>
          <p:cNvCxnSpPr/>
          <p:nvPr/>
        </p:nvCxnSpPr>
        <p:spPr>
          <a:xfrm flipH="1">
            <a:off x="7768281" y="3690896"/>
            <a:ext cx="139700" cy="3683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6244281" y="3684546"/>
            <a:ext cx="0" cy="1841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7038031" y="3690896"/>
            <a:ext cx="0" cy="1841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374331" y="3684546"/>
            <a:ext cx="0" cy="1841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180781" y="4675146"/>
            <a:ext cx="12700" cy="4508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523681" y="4637046"/>
            <a:ext cx="50800" cy="3619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768031" y="4656096"/>
            <a:ext cx="82550" cy="3937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57462" y="3391177"/>
            <a:ext cx="960119" cy="276999"/>
          </a:xfrm>
          <a:prstGeom prst="rect">
            <a:avLst/>
          </a:prstGeom>
          <a:noFill/>
        </p:spPr>
        <p:txBody>
          <a:bodyPr wrap="square" rtlCol="0">
            <a:spAutoFit/>
          </a:bodyPr>
          <a:lstStyle/>
          <a:p>
            <a:r>
              <a:rPr lang="en-US" sz="1200" dirty="0" smtClean="0">
                <a:latin typeface="Times New Roman" pitchFamily="18" charset="0"/>
                <a:cs typeface="Times New Roman" pitchFamily="18" charset="0"/>
              </a:rPr>
              <a:t>Symmetry</a:t>
            </a:r>
            <a:endParaRPr lang="en-US" sz="1200" dirty="0">
              <a:latin typeface="Times New Roman" pitchFamily="18" charset="0"/>
              <a:cs typeface="Times New Roman" pitchFamily="18" charset="0"/>
            </a:endParaRPr>
          </a:p>
        </p:txBody>
      </p:sp>
      <p:sp>
        <p:nvSpPr>
          <p:cNvPr id="14" name="TextBox 13"/>
          <p:cNvSpPr txBox="1"/>
          <p:nvPr/>
        </p:nvSpPr>
        <p:spPr>
          <a:xfrm>
            <a:off x="7754312" y="4051577"/>
            <a:ext cx="960119" cy="461665"/>
          </a:xfrm>
          <a:prstGeom prst="rect">
            <a:avLst/>
          </a:prstGeom>
          <a:noFill/>
        </p:spPr>
        <p:txBody>
          <a:bodyPr wrap="square" rtlCol="0">
            <a:spAutoFit/>
          </a:bodyPr>
          <a:lstStyle/>
          <a:p>
            <a:r>
              <a:rPr lang="en-US" sz="1200" dirty="0" err="1" smtClean="0">
                <a:latin typeface="Times New Roman" pitchFamily="18" charset="0"/>
                <a:cs typeface="Times New Roman" pitchFamily="18" charset="0"/>
              </a:rPr>
              <a:t>u</a:t>
            </a:r>
            <a:r>
              <a:rPr lang="en-US" sz="1200" baseline="-25000" dirty="0" err="1" smtClean="0">
                <a:latin typeface="Times New Roman" pitchFamily="18" charset="0"/>
                <a:cs typeface="Times New Roman" pitchFamily="18" charset="0"/>
              </a:rPr>
              <a:t>ix</a:t>
            </a:r>
            <a:r>
              <a:rPr lang="en-US" sz="1200" dirty="0" smtClean="0">
                <a:latin typeface="Times New Roman" pitchFamily="18" charset="0"/>
                <a:cs typeface="Times New Roman" pitchFamily="18" charset="0"/>
              </a:rPr>
              <a:t>=0</a:t>
            </a:r>
          </a:p>
          <a:p>
            <a:r>
              <a:rPr lang="en-US" sz="1200" dirty="0" smtClean="0">
                <a:latin typeface="Times New Roman" pitchFamily="18" charset="0"/>
                <a:cs typeface="Times New Roman" pitchFamily="18" charset="0"/>
              </a:rPr>
              <a:t>d</a:t>
            </a:r>
            <a:r>
              <a:rPr lang="el-GR" sz="1200" dirty="0" smtClean="0">
                <a:latin typeface="Times New Roman" pitchFamily="18" charset="0"/>
                <a:cs typeface="Times New Roman" pitchFamily="18" charset="0"/>
              </a:rPr>
              <a:t>Φ</a:t>
            </a:r>
            <a:r>
              <a:rPr lang="en-US" sz="1200" dirty="0" smtClean="0">
                <a:latin typeface="Times New Roman" pitchFamily="18" charset="0"/>
                <a:cs typeface="Times New Roman" pitchFamily="18" charset="0"/>
              </a:rPr>
              <a:t>/</a:t>
            </a:r>
            <a:r>
              <a:rPr lang="en-US" sz="1200" dirty="0" err="1" smtClean="0">
                <a:latin typeface="Times New Roman" pitchFamily="18" charset="0"/>
                <a:cs typeface="Times New Roman" pitchFamily="18" charset="0"/>
              </a:rPr>
              <a:t>dx</a:t>
            </a:r>
            <a:r>
              <a:rPr lang="en-US" sz="1200" dirty="0" smtClean="0">
                <a:latin typeface="Times New Roman" pitchFamily="18" charset="0"/>
                <a:cs typeface="Times New Roman" pitchFamily="18" charset="0"/>
              </a:rPr>
              <a:t>=0</a:t>
            </a:r>
            <a:endParaRPr lang="en-US" sz="1200" dirty="0">
              <a:latin typeface="Times New Roman" pitchFamily="18" charset="0"/>
              <a:cs typeface="Times New Roman" pitchFamily="18" charset="0"/>
            </a:endParaRPr>
          </a:p>
        </p:txBody>
      </p:sp>
      <p:cxnSp>
        <p:nvCxnSpPr>
          <p:cNvPr id="15" name="Straight Arrow Connector 14"/>
          <p:cNvCxnSpPr/>
          <p:nvPr/>
        </p:nvCxnSpPr>
        <p:spPr>
          <a:xfrm flipH="1" flipV="1">
            <a:off x="6676081" y="4656096"/>
            <a:ext cx="82550" cy="2603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703262" y="3327677"/>
            <a:ext cx="1106169" cy="276999"/>
          </a:xfrm>
          <a:prstGeom prst="rect">
            <a:avLst/>
          </a:prstGeom>
          <a:noFill/>
        </p:spPr>
        <p:txBody>
          <a:bodyPr wrap="square" rtlCol="0">
            <a:spAutoFit/>
          </a:bodyPr>
          <a:lstStyle/>
          <a:p>
            <a:r>
              <a:rPr lang="en-US" sz="1200" dirty="0" err="1" smtClean="0">
                <a:latin typeface="Times New Roman" pitchFamily="18" charset="0"/>
                <a:cs typeface="Times New Roman" pitchFamily="18" charset="0"/>
              </a:rPr>
              <a:t>u</a:t>
            </a:r>
            <a:r>
              <a:rPr lang="en-US" sz="1200" baseline="-25000" dirty="0" err="1" smtClean="0">
                <a:latin typeface="Times New Roman" pitchFamily="18" charset="0"/>
                <a:cs typeface="Times New Roman" pitchFamily="18" charset="0"/>
              </a:rPr>
              <a:t>iy</a:t>
            </a:r>
            <a:r>
              <a:rPr lang="en-US" sz="1200" dirty="0" smtClean="0">
                <a:latin typeface="Times New Roman" pitchFamily="18" charset="0"/>
                <a:cs typeface="Times New Roman" pitchFamily="18" charset="0"/>
              </a:rPr>
              <a:t> = </a:t>
            </a:r>
            <a:r>
              <a:rPr lang="en-US" sz="1200" dirty="0" err="1" smtClean="0">
                <a:latin typeface="Times New Roman" pitchFamily="18" charset="0"/>
                <a:cs typeface="Times New Roman" pitchFamily="18" charset="0"/>
              </a:rPr>
              <a:t>v</a:t>
            </a:r>
            <a:r>
              <a:rPr lang="en-US" sz="1200" baseline="-25000" dirty="0" err="1" smtClean="0">
                <a:latin typeface="Times New Roman" pitchFamily="18" charset="0"/>
                <a:cs typeface="Times New Roman" pitchFamily="18" charset="0"/>
              </a:rPr>
              <a:t>bohm</a:t>
            </a:r>
            <a:endParaRPr lang="en-US" sz="1200" baseline="-25000" dirty="0">
              <a:latin typeface="Times New Roman" pitchFamily="18" charset="0"/>
              <a:cs typeface="Times New Roman" pitchFamily="18" charset="0"/>
            </a:endParaRPr>
          </a:p>
        </p:txBody>
      </p:sp>
      <p:sp>
        <p:nvSpPr>
          <p:cNvPr id="17" name="TextBox 16"/>
          <p:cNvSpPr txBox="1"/>
          <p:nvPr/>
        </p:nvSpPr>
        <p:spPr>
          <a:xfrm>
            <a:off x="6585912" y="3353077"/>
            <a:ext cx="1106169" cy="276999"/>
          </a:xfrm>
          <a:prstGeom prst="rect">
            <a:avLst/>
          </a:prstGeom>
          <a:noFill/>
        </p:spPr>
        <p:txBody>
          <a:bodyPr wrap="square" rtlCol="0">
            <a:spAutoFit/>
          </a:bodyPr>
          <a:lstStyle/>
          <a:p>
            <a:r>
              <a:rPr lang="el-GR" sz="1200" dirty="0" smtClean="0">
                <a:latin typeface="Times New Roman" pitchFamily="18" charset="0"/>
                <a:cs typeface="Times New Roman" pitchFamily="18" charset="0"/>
              </a:rPr>
              <a:t>Φ</a:t>
            </a:r>
            <a:r>
              <a:rPr lang="en-US" sz="1200" dirty="0" smtClean="0">
                <a:latin typeface="Times New Roman" pitchFamily="18" charset="0"/>
                <a:cs typeface="Times New Roman" pitchFamily="18" charset="0"/>
              </a:rPr>
              <a:t>=d</a:t>
            </a:r>
            <a:r>
              <a:rPr lang="el-GR" sz="1200" dirty="0" smtClean="0">
                <a:latin typeface="Times New Roman" pitchFamily="18" charset="0"/>
                <a:cs typeface="Times New Roman" pitchFamily="18" charset="0"/>
              </a:rPr>
              <a:t>Φ</a:t>
            </a:r>
            <a:r>
              <a:rPr lang="en-US" sz="1200" dirty="0" smtClean="0">
                <a:latin typeface="Times New Roman" pitchFamily="18" charset="0"/>
                <a:cs typeface="Times New Roman" pitchFamily="18" charset="0"/>
              </a:rPr>
              <a:t>/</a:t>
            </a:r>
            <a:r>
              <a:rPr lang="en-US" sz="1200" dirty="0" err="1" smtClean="0">
                <a:latin typeface="Times New Roman" pitchFamily="18" charset="0"/>
                <a:cs typeface="Times New Roman" pitchFamily="18" charset="0"/>
              </a:rPr>
              <a:t>dy</a:t>
            </a:r>
            <a:r>
              <a:rPr lang="en-US" sz="1200" dirty="0" smtClean="0">
                <a:latin typeface="Times New Roman" pitchFamily="18" charset="0"/>
                <a:cs typeface="Times New Roman" pitchFamily="18" charset="0"/>
              </a:rPr>
              <a:t>=0</a:t>
            </a:r>
            <a:endParaRPr lang="en-US" sz="1200" baseline="-25000" dirty="0">
              <a:latin typeface="Times New Roman" pitchFamily="18" charset="0"/>
              <a:cs typeface="Times New Roman" pitchFamily="18" charset="0"/>
            </a:endParaRPr>
          </a:p>
        </p:txBody>
      </p:sp>
      <p:cxnSp>
        <p:nvCxnSpPr>
          <p:cNvPr id="18" name="Straight Arrow Connector 17"/>
          <p:cNvCxnSpPr/>
          <p:nvPr/>
        </p:nvCxnSpPr>
        <p:spPr>
          <a:xfrm>
            <a:off x="4599631" y="3608346"/>
            <a:ext cx="222250" cy="279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33262" y="3359427"/>
            <a:ext cx="960119" cy="276999"/>
          </a:xfrm>
          <a:prstGeom prst="rect">
            <a:avLst/>
          </a:prstGeom>
          <a:noFill/>
        </p:spPr>
        <p:txBody>
          <a:bodyPr wrap="square" rtlCol="0">
            <a:spAutoFit/>
          </a:bodyPr>
          <a:lstStyle/>
          <a:p>
            <a:r>
              <a:rPr lang="en-US" sz="1200" dirty="0" smtClean="0">
                <a:latin typeface="Times New Roman" pitchFamily="18" charset="0"/>
                <a:cs typeface="Times New Roman" pitchFamily="18" charset="0"/>
              </a:rPr>
              <a:t>Symmetry</a:t>
            </a:r>
            <a:endParaRPr lang="en-US" sz="1200" dirty="0">
              <a:latin typeface="Times New Roman" pitchFamily="18" charset="0"/>
              <a:cs typeface="Times New Roman" pitchFamily="18" charset="0"/>
            </a:endParaRPr>
          </a:p>
        </p:txBody>
      </p:sp>
      <p:sp>
        <p:nvSpPr>
          <p:cNvPr id="20" name="TextBox 19"/>
          <p:cNvSpPr txBox="1"/>
          <p:nvPr/>
        </p:nvSpPr>
        <p:spPr>
          <a:xfrm>
            <a:off x="5760412" y="3168927"/>
            <a:ext cx="1106169" cy="276999"/>
          </a:xfrm>
          <a:prstGeom prst="rect">
            <a:avLst/>
          </a:prstGeom>
          <a:noFill/>
        </p:spPr>
        <p:txBody>
          <a:bodyPr wrap="square" rtlCol="0">
            <a:spAutoFit/>
          </a:bodyPr>
          <a:lstStyle/>
          <a:p>
            <a:r>
              <a:rPr lang="en-US" sz="1200" dirty="0" err="1" smtClean="0">
                <a:latin typeface="Times New Roman" pitchFamily="18" charset="0"/>
                <a:cs typeface="Times New Roman" pitchFamily="18" charset="0"/>
              </a:rPr>
              <a:t>n</a:t>
            </a:r>
            <a:r>
              <a:rPr lang="en-US" sz="1200" baseline="-25000" dirty="0" err="1" smtClean="0">
                <a:latin typeface="Times New Roman" pitchFamily="18" charset="0"/>
                <a:cs typeface="Times New Roman" pitchFamily="18" charset="0"/>
              </a:rPr>
              <a:t>i</a:t>
            </a:r>
            <a:r>
              <a:rPr lang="en-US" sz="1200" dirty="0" smtClean="0">
                <a:latin typeface="Times New Roman" pitchFamily="18" charset="0"/>
                <a:cs typeface="Times New Roman" pitchFamily="18" charset="0"/>
              </a:rPr>
              <a:t>=n</a:t>
            </a:r>
            <a:r>
              <a:rPr lang="en-US" sz="1200" baseline="-25000" dirty="0" smtClean="0">
                <a:latin typeface="Times New Roman" pitchFamily="18" charset="0"/>
                <a:cs typeface="Times New Roman" pitchFamily="18" charset="0"/>
              </a:rPr>
              <a:t>e</a:t>
            </a:r>
            <a:endParaRPr lang="en-US" sz="1200" baseline="-25000" dirty="0">
              <a:latin typeface="Times New Roman" pitchFamily="18" charset="0"/>
              <a:cs typeface="Times New Roman" pitchFamily="18" charset="0"/>
            </a:endParaRPr>
          </a:p>
        </p:txBody>
      </p:sp>
      <p:sp>
        <p:nvSpPr>
          <p:cNvPr id="21" name="TextBox 20"/>
          <p:cNvSpPr txBox="1"/>
          <p:nvPr/>
        </p:nvSpPr>
        <p:spPr>
          <a:xfrm>
            <a:off x="6484312" y="5048527"/>
            <a:ext cx="1106169" cy="276999"/>
          </a:xfrm>
          <a:prstGeom prst="rect">
            <a:avLst/>
          </a:prstGeom>
          <a:noFill/>
        </p:spPr>
        <p:txBody>
          <a:bodyPr wrap="square" rtlCol="0">
            <a:spAutoFit/>
          </a:bodyPr>
          <a:lstStyle/>
          <a:p>
            <a:r>
              <a:rPr lang="el-GR" sz="1200" dirty="0" smtClean="0">
                <a:latin typeface="Times New Roman" pitchFamily="18" charset="0"/>
                <a:cs typeface="Times New Roman" pitchFamily="18" charset="0"/>
              </a:rPr>
              <a:t>Γ</a:t>
            </a:r>
            <a:r>
              <a:rPr lang="en-US" sz="1200" baseline="-25000" dirty="0" err="1" smtClean="0">
                <a:latin typeface="Times New Roman" pitchFamily="18" charset="0"/>
                <a:cs typeface="Times New Roman" pitchFamily="18" charset="0"/>
              </a:rPr>
              <a:t>i</a:t>
            </a:r>
            <a:r>
              <a:rPr lang="en-US" sz="1200" dirty="0" smtClean="0">
                <a:latin typeface="Times New Roman" pitchFamily="18" charset="0"/>
                <a:cs typeface="Times New Roman" pitchFamily="18" charset="0"/>
              </a:rPr>
              <a:t>=</a:t>
            </a:r>
            <a:r>
              <a:rPr lang="el-GR" sz="1200" dirty="0" smtClean="0">
                <a:latin typeface="Times New Roman" pitchFamily="18" charset="0"/>
                <a:cs typeface="Times New Roman" pitchFamily="18" charset="0"/>
              </a:rPr>
              <a:t>Γ</a:t>
            </a:r>
            <a:r>
              <a:rPr lang="en-US" sz="1200" baseline="-25000" dirty="0" smtClean="0">
                <a:latin typeface="Times New Roman" pitchFamily="18" charset="0"/>
                <a:cs typeface="Times New Roman" pitchFamily="18" charset="0"/>
              </a:rPr>
              <a:t>e</a:t>
            </a:r>
            <a:endParaRPr lang="en-US" sz="1200" baseline="-25000" dirty="0">
              <a:latin typeface="Times New Roman" pitchFamily="18" charset="0"/>
              <a:cs typeface="Times New Roman" pitchFamily="18" charset="0"/>
            </a:endParaRPr>
          </a:p>
        </p:txBody>
      </p:sp>
      <p:cxnSp>
        <p:nvCxnSpPr>
          <p:cNvPr id="22" name="Straight Arrow Connector 21"/>
          <p:cNvCxnSpPr/>
          <p:nvPr/>
        </p:nvCxnSpPr>
        <p:spPr>
          <a:xfrm>
            <a:off x="7399981" y="4357646"/>
            <a:ext cx="50800" cy="4381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641281" y="4529096"/>
            <a:ext cx="6350" cy="5270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4936181" y="4389396"/>
            <a:ext cx="6350" cy="5270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113981" y="4414796"/>
            <a:ext cx="114300" cy="4000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041081" y="4116346"/>
            <a:ext cx="670376" cy="276999"/>
          </a:xfrm>
          <a:prstGeom prst="rect">
            <a:avLst/>
          </a:prstGeom>
          <a:noFill/>
        </p:spPr>
        <p:txBody>
          <a:bodyPr wrap="none" rtlCol="0">
            <a:spAutoFit/>
          </a:bodyPr>
          <a:lstStyle/>
          <a:p>
            <a:r>
              <a:rPr lang="el-GR" sz="1200" dirty="0" smtClean="0">
                <a:latin typeface="Times New Roman" pitchFamily="18" charset="0"/>
                <a:cs typeface="Times New Roman" pitchFamily="18" charset="0"/>
              </a:rPr>
              <a:t>Φ</a:t>
            </a:r>
            <a:r>
              <a:rPr lang="en-US" sz="1200" dirty="0" smtClean="0">
                <a:latin typeface="Times New Roman" pitchFamily="18" charset="0"/>
                <a:cs typeface="Times New Roman" pitchFamily="18" charset="0"/>
              </a:rPr>
              <a:t>, </a:t>
            </a:r>
            <a:r>
              <a:rPr lang="en-US" sz="1200" b="1" dirty="0" err="1" smtClean="0">
                <a:latin typeface="Times New Roman" pitchFamily="18" charset="0"/>
                <a:cs typeface="Times New Roman" pitchFamily="18" charset="0"/>
              </a:rPr>
              <a:t>u</a:t>
            </a:r>
            <a:r>
              <a:rPr lang="en-US" sz="1200" b="1" baseline="-25000" dirty="0" err="1" smtClean="0">
                <a:latin typeface="Times New Roman" pitchFamily="18" charset="0"/>
                <a:cs typeface="Times New Roman" pitchFamily="18" charset="0"/>
              </a:rPr>
              <a:t>i</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n</a:t>
            </a:r>
            <a:r>
              <a:rPr lang="en-US" sz="1200" baseline="-25000" dirty="0" err="1" smtClean="0">
                <a:latin typeface="Times New Roman" pitchFamily="18" charset="0"/>
                <a:cs typeface="Times New Roman" pitchFamily="18" charset="0"/>
              </a:rPr>
              <a:t>i</a:t>
            </a:r>
            <a:endParaRPr lang="en-US" sz="1200" baseline="-25000" dirty="0">
              <a:latin typeface="Times New Roman" pitchFamily="18" charset="0"/>
              <a:cs typeface="Times New Roman" pitchFamily="18" charset="0"/>
            </a:endParaRPr>
          </a:p>
        </p:txBody>
      </p:sp>
      <p:cxnSp>
        <p:nvCxnSpPr>
          <p:cNvPr id="27" name="Straight Arrow Connector 26"/>
          <p:cNvCxnSpPr/>
          <p:nvPr/>
        </p:nvCxnSpPr>
        <p:spPr>
          <a:xfrm>
            <a:off x="6296669" y="4180640"/>
            <a:ext cx="173831" cy="2381"/>
          </a:xfrm>
          <a:prstGeom prst="straightConnector1">
            <a:avLst/>
          </a:prstGeom>
          <a:ln w="6350">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sp>
        <p:nvSpPr>
          <p:cNvPr id="358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8401"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64973" y="3299256"/>
            <a:ext cx="1677329" cy="236068"/>
          </a:xfrm>
          <a:prstGeom prst="rect">
            <a:avLst/>
          </a:prstGeom>
          <a:noFill/>
        </p:spPr>
      </p:pic>
      <p:sp>
        <p:nvSpPr>
          <p:cNvPr id="3584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8403"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52614" y="3707028"/>
            <a:ext cx="2410383" cy="534261"/>
          </a:xfrm>
          <a:prstGeom prst="rect">
            <a:avLst/>
          </a:prstGeom>
          <a:noFill/>
        </p:spPr>
      </p:pic>
      <p:sp>
        <p:nvSpPr>
          <p:cNvPr id="3584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8405"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877329" y="4448433"/>
            <a:ext cx="1118220" cy="236069"/>
          </a:xfrm>
          <a:prstGeom prst="rect">
            <a:avLst/>
          </a:prstGeom>
          <a:noFill/>
        </p:spPr>
      </p:pic>
      <p:sp>
        <p:nvSpPr>
          <p:cNvPr id="35840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8407" name="Picture 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877328" y="4856210"/>
            <a:ext cx="2261288" cy="236068"/>
          </a:xfrm>
          <a:prstGeom prst="rect">
            <a:avLst/>
          </a:prstGeom>
          <a:noFill/>
        </p:spPr>
      </p:pic>
      <p:sp>
        <p:nvSpPr>
          <p:cNvPr id="36" name="TextBox 35"/>
          <p:cNvSpPr txBox="1"/>
          <p:nvPr/>
        </p:nvSpPr>
        <p:spPr bwMode="auto">
          <a:xfrm>
            <a:off x="667265" y="2879124"/>
            <a:ext cx="2327859"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600" b="1" i="0" u="none" strike="noStrike" kern="0" cap="none" spc="0" normalizeH="0" baseline="0" noProof="0" dirty="0" smtClean="0">
                <a:ln>
                  <a:noFill/>
                </a:ln>
                <a:solidFill>
                  <a:schemeClr val="tx1"/>
                </a:solidFill>
                <a:effectLst/>
                <a:uLnTx/>
                <a:uFillTx/>
                <a:latin typeface="+mn-lt"/>
                <a:ea typeface="+mn-ea"/>
                <a:cs typeface="+mn-cs"/>
              </a:rPr>
              <a:t>Governing Equations:</a:t>
            </a:r>
          </a:p>
        </p:txBody>
      </p:sp>
      <p:sp>
        <p:nvSpPr>
          <p:cNvPr id="3584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 name="TextBox 38"/>
          <p:cNvSpPr txBox="1"/>
          <p:nvPr/>
        </p:nvSpPr>
        <p:spPr bwMode="auto">
          <a:xfrm>
            <a:off x="5144529" y="2870887"/>
            <a:ext cx="2499380"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600" b="1" i="0" u="none" strike="noStrike" kern="0" cap="none" spc="0" normalizeH="0" baseline="0" noProof="0" dirty="0" smtClean="0">
                <a:ln>
                  <a:noFill/>
                </a:ln>
                <a:solidFill>
                  <a:schemeClr val="tx1"/>
                </a:solidFill>
                <a:effectLst/>
                <a:uLnTx/>
                <a:uFillTx/>
                <a:latin typeface="+mn-lt"/>
                <a:ea typeface="+mn-ea"/>
                <a:cs typeface="+mn-cs"/>
              </a:rPr>
              <a:t>Computational</a:t>
            </a:r>
            <a:r>
              <a:rPr kumimoji="0" lang="en-US" sz="1600" b="1" i="0" u="none" strike="noStrike" kern="0" cap="none" spc="0" normalizeH="0" noProof="0" dirty="0" smtClean="0">
                <a:ln>
                  <a:noFill/>
                </a:ln>
                <a:solidFill>
                  <a:schemeClr val="tx1"/>
                </a:solidFill>
                <a:effectLst/>
                <a:uLnTx/>
                <a:uFillTx/>
                <a:latin typeface="+mn-lt"/>
                <a:ea typeface="+mn-ea"/>
                <a:cs typeface="+mn-cs"/>
              </a:rPr>
              <a:t> Domain</a:t>
            </a:r>
            <a:r>
              <a:rPr kumimoji="0" lang="en-US" sz="1600" b="1" i="0" u="none" strike="noStrike" kern="0" cap="none" spc="0" normalizeH="0" baseline="0" noProof="0" dirty="0" smtClean="0">
                <a:ln>
                  <a:noFill/>
                </a:ln>
                <a:solidFill>
                  <a:schemeClr val="tx1"/>
                </a:solidFill>
                <a:effectLst/>
                <a:uLnTx/>
                <a:uFillTx/>
                <a:latin typeface="+mn-lt"/>
                <a:ea typeface="+mn-ea"/>
                <a:cs typeface="+mn-cs"/>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a:xfrm>
            <a:off x="152400" y="5068956"/>
            <a:ext cx="8839200" cy="1384852"/>
          </a:xfrm>
        </p:spPr>
        <p:txBody>
          <a:bodyPr/>
          <a:lstStyle/>
          <a:p>
            <a:pPr>
              <a:buNone/>
            </a:pPr>
            <a:r>
              <a:rPr lang="en-US" sz="1800" dirty="0" smtClean="0"/>
              <a:t>Acknowledgements:</a:t>
            </a:r>
          </a:p>
          <a:p>
            <a:r>
              <a:rPr lang="en-US" sz="1600" dirty="0" smtClean="0"/>
              <a:t>This work is funded through AFOSR and by an ASEE National Defense Science and Engineering Graduate Fellowship. </a:t>
            </a:r>
          </a:p>
          <a:p>
            <a:r>
              <a:rPr lang="en-US" sz="1600" dirty="0" smtClean="0"/>
              <a:t>Thomas Burton of the University of Alabama, for help with XRD measurements.</a:t>
            </a:r>
          </a:p>
          <a:p>
            <a:r>
              <a:rPr lang="en-US" sz="1600" dirty="0" smtClean="0"/>
              <a:t>Sam Langendorf, of HPEPL, for discussing sheath physics, and the results of his experiments with me.</a:t>
            </a:r>
          </a:p>
          <a:p>
            <a:endParaRPr lang="en-US" dirty="0" smtClean="0"/>
          </a:p>
        </p:txBody>
      </p:sp>
      <p:graphicFrame>
        <p:nvGraphicFramePr>
          <p:cNvPr id="4" name="Table 3"/>
          <p:cNvGraphicFramePr>
            <a:graphicFrameLocks noGrp="1"/>
          </p:cNvGraphicFramePr>
          <p:nvPr/>
        </p:nvGraphicFramePr>
        <p:xfrm>
          <a:off x="159026" y="1088887"/>
          <a:ext cx="8845826" cy="3997960"/>
        </p:xfrm>
        <a:graphic>
          <a:graphicData uri="http://schemas.openxmlformats.org/drawingml/2006/table">
            <a:tbl>
              <a:tblPr firstRow="1" bandRow="1">
                <a:tableStyleId>{5C22544A-7EE6-4342-B048-85BDC9FD1C3A}</a:tableStyleId>
              </a:tblPr>
              <a:tblGrid>
                <a:gridCol w="3220278"/>
                <a:gridCol w="5625548"/>
              </a:tblGrid>
              <a:tr h="370840">
                <a:tc>
                  <a:txBody>
                    <a:bodyPr/>
                    <a:lstStyle/>
                    <a:p>
                      <a:pPr algn="ctr"/>
                      <a:r>
                        <a:rPr lang="en-US" dirty="0" smtClean="0">
                          <a:solidFill>
                            <a:schemeClr val="tx1"/>
                          </a:solidFill>
                        </a:rPr>
                        <a:t>Research</a:t>
                      </a:r>
                      <a:r>
                        <a:rPr lang="en-US" baseline="0" dirty="0" smtClean="0">
                          <a:solidFill>
                            <a:schemeClr val="tx1"/>
                          </a:solidFill>
                        </a:rPr>
                        <a:t> Effort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smtClean="0">
                          <a:solidFill>
                            <a:schemeClr val="tx1"/>
                          </a:solidFill>
                        </a:rPr>
                        <a:t>Contribution/Intent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370840">
                <a:tc>
                  <a:txBody>
                    <a:bodyPr/>
                    <a:lstStyle/>
                    <a:p>
                      <a:pPr algn="ctr"/>
                      <a:r>
                        <a:rPr lang="en-US" sz="1400" dirty="0" smtClean="0"/>
                        <a:t>3D</a:t>
                      </a:r>
                      <a:r>
                        <a:rPr lang="en-US" sz="1400" baseline="0" dirty="0" smtClean="0"/>
                        <a:t> modeling of heterogeneous material erosion.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smtClean="0"/>
                        <a:t>Explains microstrucural</a:t>
                      </a:r>
                      <a:r>
                        <a:rPr lang="en-US" sz="1400" baseline="0" smtClean="0"/>
                        <a:t> features observed in eroded channel walls, and provides model of plasma-material interaction for complex mat.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5859">
                <a:tc>
                  <a:txBody>
                    <a:bodyPr/>
                    <a:lstStyle/>
                    <a:p>
                      <a:pPr algn="ctr"/>
                      <a:r>
                        <a:rPr lang="en-US" sz="1400" dirty="0" smtClean="0"/>
                        <a:t>Theoretical analysis of strain relief</a:t>
                      </a:r>
                      <a:r>
                        <a:rPr lang="en-US" sz="1400" baseline="0" dirty="0" smtClean="0"/>
                        <a:t> hypothesis (SRH).</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Qualitative</a:t>
                      </a:r>
                      <a:r>
                        <a:rPr lang="en-US" sz="1400" baseline="0" dirty="0" smtClean="0"/>
                        <a:t> plausibility for explaining anomalous ridges.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5859">
                <a:tc>
                  <a:txBody>
                    <a:bodyPr/>
                    <a:lstStyle/>
                    <a:p>
                      <a:pPr algn="ctr"/>
                      <a:r>
                        <a:rPr lang="en-US" sz="1400" dirty="0" smtClean="0"/>
                        <a:t>Thermo-mechanical</a:t>
                      </a:r>
                      <a:r>
                        <a:rPr lang="en-US" sz="1400" baseline="0" dirty="0" smtClean="0"/>
                        <a:t> modeling of HET guard ring.</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Provides estimates</a:t>
                      </a:r>
                      <a:r>
                        <a:rPr lang="en-US" sz="1400" baseline="0" dirty="0" smtClean="0"/>
                        <a:t> of stresses present in HETs. Input to SRH.</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5859">
                <a:tc>
                  <a:txBody>
                    <a:bodyPr/>
                    <a:lstStyle/>
                    <a:p>
                      <a:pPr marL="0" marR="0" indent="0" algn="ctr" defTabSz="820583" rtl="0" eaLnBrk="1" fontAlgn="auto" latinLnBrk="0" hangingPunct="1">
                        <a:lnSpc>
                          <a:spcPct val="100000"/>
                        </a:lnSpc>
                        <a:spcBef>
                          <a:spcPts val="0"/>
                        </a:spcBef>
                        <a:spcAft>
                          <a:spcPts val="0"/>
                        </a:spcAft>
                        <a:buClrTx/>
                        <a:buSzTx/>
                        <a:buFontTx/>
                        <a:buNone/>
                        <a:tabLst/>
                        <a:defRPr/>
                      </a:pPr>
                      <a:r>
                        <a:rPr lang="en-US" sz="1400" dirty="0" smtClean="0"/>
                        <a:t>Numerical analysis of strain relief hypothesis.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Demonstrates behavior of SRH physical assumptions when applied to arbitrary 2D surface.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5859">
                <a:tc>
                  <a:txBody>
                    <a:bodyPr/>
                    <a:lstStyle/>
                    <a:p>
                      <a:pPr algn="ctr"/>
                      <a:r>
                        <a:rPr lang="en-US" sz="1400" dirty="0" smtClean="0"/>
                        <a:t>Stressed</a:t>
                      </a:r>
                      <a:r>
                        <a:rPr lang="en-US" sz="1400" baseline="0" dirty="0" smtClean="0"/>
                        <a:t> erosion experiment.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Discovered</a:t>
                      </a:r>
                      <a:r>
                        <a:rPr lang="en-US" sz="1400" baseline="0" dirty="0" smtClean="0"/>
                        <a:t> a growth process in erosion of pre-roughened amorphous material. </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5859">
                <a:tc>
                  <a:txBody>
                    <a:bodyPr/>
                    <a:lstStyle/>
                    <a:p>
                      <a:pPr algn="ctr"/>
                      <a:r>
                        <a:rPr lang="en-US" sz="1400" dirty="0" smtClean="0">
                          <a:solidFill>
                            <a:schemeClr val="tx1"/>
                          </a:solidFill>
                        </a:rPr>
                        <a:t>Future stressed erosion exposures.</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solidFill>
                            <a:schemeClr val="tx1"/>
                          </a:solidFill>
                        </a:rPr>
                        <a:t>Determine if </a:t>
                      </a:r>
                      <a:r>
                        <a:rPr lang="en-US" sz="1400" baseline="0" dirty="0" smtClean="0">
                          <a:solidFill>
                            <a:schemeClr val="tx1"/>
                          </a:solidFill>
                        </a:rPr>
                        <a:t>process </a:t>
                      </a:r>
                      <a:r>
                        <a:rPr lang="en-US" sz="1400" baseline="0" dirty="0" smtClean="0">
                          <a:solidFill>
                            <a:schemeClr val="tx1"/>
                          </a:solidFill>
                        </a:rPr>
                        <a:t>is insensitive to mechanical </a:t>
                      </a:r>
                      <a:r>
                        <a:rPr lang="en-US" sz="1400" baseline="0" dirty="0" smtClean="0">
                          <a:solidFill>
                            <a:schemeClr val="tx1"/>
                          </a:solidFill>
                        </a:rPr>
                        <a:t>loads for silica. </a:t>
                      </a:r>
                      <a:r>
                        <a:rPr lang="en-US" sz="1400" baseline="0" dirty="0" smtClean="0">
                          <a:solidFill>
                            <a:schemeClr val="tx1"/>
                          </a:solidFill>
                        </a:rPr>
                        <a:t>Test a new and more complex material.</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5859">
                <a:tc>
                  <a:txBody>
                    <a:bodyPr/>
                    <a:lstStyle/>
                    <a:p>
                      <a:pPr algn="ctr"/>
                      <a:r>
                        <a:rPr lang="en-US" sz="1400" dirty="0" smtClean="0">
                          <a:solidFill>
                            <a:schemeClr val="tx1"/>
                          </a:solidFill>
                        </a:rPr>
                        <a:t>Modeling of sheath potential variation</a:t>
                      </a:r>
                      <a:r>
                        <a:rPr lang="en-US" sz="1400" baseline="0" dirty="0" smtClean="0">
                          <a:solidFill>
                            <a:schemeClr val="tx1"/>
                          </a:solidFill>
                        </a:rPr>
                        <a:t> hypothesis (SPVH).</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solidFill>
                            <a:schemeClr val="tx1"/>
                          </a:solidFill>
                        </a:rPr>
                        <a:t>Analyze</a:t>
                      </a:r>
                      <a:r>
                        <a:rPr lang="en-US" sz="1400" baseline="0" dirty="0" smtClean="0">
                          <a:solidFill>
                            <a:schemeClr val="tx1"/>
                          </a:solidFill>
                        </a:rPr>
                        <a:t> the plausibility of a new mechanism to explain observed cell pattern features.</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4" name="Content Placeholder 2"/>
          <p:cNvSpPr txBox="1">
            <a:spLocks/>
          </p:cNvSpPr>
          <p:nvPr/>
        </p:nvSpPr>
        <p:spPr bwMode="auto">
          <a:xfrm>
            <a:off x="304800" y="1371600"/>
            <a:ext cx="8839200" cy="5334000"/>
          </a:xfrm>
          <a:prstGeom prst="rect">
            <a:avLst/>
          </a:prstGeom>
          <a:noFill/>
          <a:ln w="9525">
            <a:noFill/>
            <a:miter lim="800000"/>
            <a:headEnd/>
            <a:tailEnd/>
          </a:ln>
          <a:effectLst/>
        </p:spPr>
        <p:txBody>
          <a:bodyPr vert="horz" wrap="square" lIns="91429" tIns="45714" rIns="91429" bIns="45714" numCol="1" anchor="t" anchorCtr="0" compatLnSpc="1">
            <a:prstTxWarp prst="textNoShape">
              <a:avLst/>
            </a:prstTxWarp>
          </a:bodyPr>
          <a:lstStyle/>
          <a:p>
            <a:pPr marL="457200" marR="0" lvl="0" indent="-457200" algn="l" defTabSz="914608" rtl="0" eaLnBrk="0" fontAlgn="base" latinLnBrk="0" hangingPunct="0">
              <a:lnSpc>
                <a:spcPct val="100000"/>
              </a:lnSpc>
              <a:spcBef>
                <a:spcPct val="20000"/>
              </a:spcBef>
              <a:spcAft>
                <a:spcPct val="0"/>
              </a:spcAft>
              <a:buClrTx/>
              <a:buSzTx/>
              <a:buFont typeface="+mj-lt"/>
              <a:buAutoNum type="arabicPeriod"/>
              <a:tabLst/>
              <a:defRPr/>
            </a:pPr>
            <a:r>
              <a:rPr kumimoji="0" lang="en-US" sz="1100" b="0" i="0" u="none" strike="noStrike" kern="0" cap="none" spc="0" normalizeH="0" baseline="0" noProof="0" dirty="0" smtClean="0">
                <a:ln>
                  <a:noFill/>
                </a:ln>
                <a:solidFill>
                  <a:schemeClr val="tx1"/>
                </a:solidFill>
                <a:effectLst/>
                <a:uLnTx/>
                <a:uFillTx/>
                <a:latin typeface="+mn-lt"/>
                <a:ea typeface="+mn-ea"/>
                <a:cs typeface="+mn-cs"/>
              </a:rPr>
              <a:t>Garnier, Y., V.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Viel</a:t>
            </a:r>
            <a:r>
              <a:rPr kumimoji="0" lang="en-US" sz="1100" b="0" i="0" u="none" strike="noStrike" kern="0" cap="none" spc="0" normalizeH="0" baseline="0" noProof="0" dirty="0" smtClean="0">
                <a:ln>
                  <a:noFill/>
                </a:ln>
                <a:solidFill>
                  <a:schemeClr val="tx1"/>
                </a:solidFill>
                <a:effectLst/>
                <a:uLnTx/>
                <a:uFillTx/>
                <a:latin typeface="+mn-lt"/>
                <a:ea typeface="+mn-ea"/>
                <a:cs typeface="+mn-cs"/>
              </a:rPr>
              <a:t>, J. F.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Roussel</a:t>
            </a:r>
            <a:r>
              <a:rPr kumimoji="0" lang="en-US" sz="1100" b="0" i="0" u="none" strike="noStrike" kern="0" cap="none" spc="0" normalizeH="0" baseline="0" noProof="0" dirty="0" smtClean="0">
                <a:ln>
                  <a:noFill/>
                </a:ln>
                <a:solidFill>
                  <a:schemeClr val="tx1"/>
                </a:solidFill>
                <a:effectLst/>
                <a:uLnTx/>
                <a:uFillTx/>
                <a:latin typeface="+mn-lt"/>
                <a:ea typeface="+mn-ea"/>
                <a:cs typeface="+mn-cs"/>
              </a:rPr>
              <a:t>, D.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Pagnon</a:t>
            </a:r>
            <a:r>
              <a:rPr kumimoji="0" lang="en-US" sz="1100" b="0" i="0" u="none" strike="noStrike" kern="0" cap="none" spc="0" normalizeH="0" baseline="0" noProof="0" dirty="0" smtClean="0">
                <a:ln>
                  <a:noFill/>
                </a:ln>
                <a:solidFill>
                  <a:schemeClr val="tx1"/>
                </a:solidFill>
                <a:effectLst/>
                <a:uLnTx/>
                <a:uFillTx/>
                <a:latin typeface="+mn-lt"/>
                <a:ea typeface="+mn-ea"/>
                <a:cs typeface="+mn-cs"/>
              </a:rPr>
              <a:t>, L. Mange, and M.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Touzeau</a:t>
            </a:r>
            <a:r>
              <a:rPr kumimoji="0" lang="en-US" sz="1100" b="0" i="0" u="none" strike="noStrike" kern="0" cap="none" spc="0" normalizeH="0" baseline="0" noProof="0" dirty="0" smtClean="0">
                <a:ln>
                  <a:noFill/>
                </a:ln>
                <a:solidFill>
                  <a:schemeClr val="tx1"/>
                </a:solidFill>
                <a:effectLst/>
                <a:uLnTx/>
                <a:uFillTx/>
                <a:latin typeface="+mn-lt"/>
                <a:ea typeface="+mn-ea"/>
                <a:cs typeface="+mn-cs"/>
              </a:rPr>
              <a:t>. “Investigation of Xenon Ion Sputtering of One Ceramic Material Used in SPT Discharge Chamber.” In </a:t>
            </a:r>
            <a:r>
              <a:rPr kumimoji="0" lang="en-US" sz="1100" b="0" i="1" u="none" strike="noStrike" kern="0" cap="none" spc="0" normalizeH="0" baseline="0" noProof="0" dirty="0" smtClean="0">
                <a:ln>
                  <a:noFill/>
                </a:ln>
                <a:solidFill>
                  <a:schemeClr val="tx1"/>
                </a:solidFill>
                <a:effectLst/>
                <a:uLnTx/>
                <a:uFillTx/>
                <a:latin typeface="+mn-lt"/>
                <a:ea typeface="+mn-ea"/>
                <a:cs typeface="+mn-cs"/>
              </a:rPr>
              <a:t>26th International Electric Propulsion Conference</a:t>
            </a:r>
            <a:r>
              <a:rPr kumimoji="0" lang="en-US" sz="1100" b="0" i="0" u="none" strike="noStrike" kern="0" cap="none" spc="0" normalizeH="0" baseline="0" noProof="0" dirty="0" smtClean="0">
                <a:ln>
                  <a:noFill/>
                </a:ln>
                <a:solidFill>
                  <a:schemeClr val="tx1"/>
                </a:solidFill>
                <a:effectLst/>
                <a:uLnTx/>
                <a:uFillTx/>
                <a:latin typeface="+mn-lt"/>
                <a:ea typeface="+mn-ea"/>
                <a:cs typeface="+mn-cs"/>
              </a:rPr>
              <a:t>, 512–17, 1999.</a:t>
            </a:r>
          </a:p>
          <a:p>
            <a:pPr marL="457200" marR="0" lvl="0" indent="-457200" algn="l" defTabSz="914608" rtl="0" eaLnBrk="0" fontAlgn="base" latinLnBrk="0" hangingPunct="0">
              <a:lnSpc>
                <a:spcPct val="100000"/>
              </a:lnSpc>
              <a:spcBef>
                <a:spcPct val="20000"/>
              </a:spcBef>
              <a:spcAft>
                <a:spcPct val="0"/>
              </a:spcAft>
              <a:buClrTx/>
              <a:buSzTx/>
              <a:buFont typeface="+mj-lt"/>
              <a:buAutoNum type="arabicPeriod"/>
              <a:tabLst/>
              <a:defRPr/>
            </a:pPr>
            <a:r>
              <a:rPr kumimoji="0" lang="en-US" sz="1100" b="0" i="0" u="none" strike="noStrike" kern="0" cap="none" spc="0" normalizeH="0" baseline="0" noProof="0" dirty="0" err="1" smtClean="0">
                <a:ln>
                  <a:noFill/>
                </a:ln>
                <a:solidFill>
                  <a:schemeClr val="tx1"/>
                </a:solidFill>
                <a:effectLst/>
                <a:uLnTx/>
                <a:uFillTx/>
                <a:latin typeface="+mn-lt"/>
                <a:ea typeface="+mn-ea"/>
                <a:cs typeface="+mn-cs"/>
              </a:rPr>
              <a:t>Satonik</a:t>
            </a:r>
            <a:r>
              <a:rPr kumimoji="0" lang="en-US" sz="1100" b="0" i="0" u="none" strike="noStrike" kern="0" cap="none" spc="0" normalizeH="0" baseline="0" noProof="0" dirty="0" smtClean="0">
                <a:ln>
                  <a:noFill/>
                </a:ln>
                <a:solidFill>
                  <a:schemeClr val="tx1"/>
                </a:solidFill>
                <a:effectLst/>
                <a:uLnTx/>
                <a:uFillTx/>
                <a:latin typeface="+mn-lt"/>
                <a:ea typeface="+mn-ea"/>
                <a:cs typeface="+mn-cs"/>
              </a:rPr>
              <a:t>, Alexander J., and Joshua L.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Rovey</a:t>
            </a:r>
            <a:r>
              <a:rPr kumimoji="0" lang="en-US" sz="1100" b="0" i="0" u="none" strike="noStrike" kern="0" cap="none" spc="0" normalizeH="0" baseline="0" noProof="0" dirty="0" smtClean="0">
                <a:ln>
                  <a:noFill/>
                </a:ln>
                <a:solidFill>
                  <a:schemeClr val="tx1"/>
                </a:solidFill>
                <a:effectLst/>
                <a:uLnTx/>
                <a:uFillTx/>
                <a:latin typeface="+mn-lt"/>
                <a:ea typeface="+mn-ea"/>
                <a:cs typeface="+mn-cs"/>
              </a:rPr>
              <a:t>. “Modification of Boron Nitride Ceramic to Replicate Hall Effect Thruster Surface Wear.” AIAA-2012-0198, 50th Aerospace Sciences Meeting, Nashville, TN, 2012.</a:t>
            </a:r>
          </a:p>
          <a:p>
            <a:pPr marL="457200" marR="0" lvl="0" indent="-457200" algn="l" defTabSz="914608" rtl="0" eaLnBrk="0" fontAlgn="base" latinLnBrk="0" hangingPunct="0">
              <a:lnSpc>
                <a:spcPct val="100000"/>
              </a:lnSpc>
              <a:spcBef>
                <a:spcPct val="20000"/>
              </a:spcBef>
              <a:spcAft>
                <a:spcPct val="0"/>
              </a:spcAft>
              <a:buClrTx/>
              <a:buSzTx/>
              <a:buFont typeface="+mj-lt"/>
              <a:buAutoNum type="arabicPeriod"/>
              <a:tabLst/>
              <a:defRPr/>
            </a:pPr>
            <a:r>
              <a:rPr kumimoji="0" lang="en-US" sz="1100" b="0" i="0" u="none" strike="noStrike" kern="0" cap="none" spc="0" normalizeH="0" baseline="0" noProof="0" dirty="0" smtClean="0">
                <a:ln>
                  <a:noFill/>
                </a:ln>
                <a:solidFill>
                  <a:schemeClr val="tx1"/>
                </a:solidFill>
                <a:effectLst/>
                <a:uLnTx/>
                <a:uFillTx/>
                <a:latin typeface="+mn-lt"/>
                <a:ea typeface="+mn-ea"/>
                <a:cs typeface="+mn-cs"/>
              </a:rPr>
              <a:t>De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Grys</a:t>
            </a:r>
            <a:r>
              <a:rPr kumimoji="0" lang="en-US" sz="1100" b="0" i="0" u="none" strike="noStrike" kern="0" cap="none" spc="0" normalizeH="0" baseline="0" noProof="0" dirty="0" smtClean="0">
                <a:ln>
                  <a:noFill/>
                </a:ln>
                <a:solidFill>
                  <a:schemeClr val="tx1"/>
                </a:solidFill>
                <a:effectLst/>
                <a:uLnTx/>
                <a:uFillTx/>
                <a:latin typeface="+mn-lt"/>
                <a:ea typeface="+mn-ea"/>
                <a:cs typeface="+mn-cs"/>
              </a:rPr>
              <a:t>, K. H., Alex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Mathers</a:t>
            </a:r>
            <a:r>
              <a:rPr kumimoji="0" lang="en-US" sz="1100" b="0" i="0" u="none" strike="noStrike" kern="0" cap="none" spc="0" normalizeH="0" baseline="0" noProof="0" dirty="0" smtClean="0">
                <a:ln>
                  <a:noFill/>
                </a:ln>
                <a:solidFill>
                  <a:schemeClr val="tx1"/>
                </a:solidFill>
                <a:effectLst/>
                <a:uLnTx/>
                <a:uFillTx/>
                <a:latin typeface="+mn-lt"/>
                <a:ea typeface="+mn-ea"/>
                <a:cs typeface="+mn-cs"/>
              </a:rPr>
              <a:t>, Ben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Welander</a:t>
            </a:r>
            <a:r>
              <a:rPr kumimoji="0" lang="en-US" sz="1100" b="0" i="0" u="none" strike="noStrike" kern="0" cap="none" spc="0" normalizeH="0" baseline="0" noProof="0" dirty="0" smtClean="0">
                <a:ln>
                  <a:noFill/>
                </a:ln>
                <a:solidFill>
                  <a:schemeClr val="tx1"/>
                </a:solidFill>
                <a:effectLst/>
                <a:uLnTx/>
                <a:uFillTx/>
                <a:latin typeface="+mn-lt"/>
                <a:ea typeface="+mn-ea"/>
                <a:cs typeface="+mn-cs"/>
              </a:rPr>
              <a:t>, and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Vadim</a:t>
            </a:r>
            <a:r>
              <a:rPr kumimoji="0" lang="en-US" sz="1100" b="0" i="0" u="none" strike="noStrike" kern="0" cap="none" spc="0" normalizeH="0" baseline="0" noProof="0" dirty="0" smtClean="0">
                <a:ln>
                  <a:noFill/>
                </a:ln>
                <a:solidFill>
                  <a:schemeClr val="tx1"/>
                </a:solidFill>
                <a:effectLst/>
                <a:uLnTx/>
                <a:uFillTx/>
                <a:latin typeface="+mn-lt"/>
                <a:ea typeface="+mn-ea"/>
                <a:cs typeface="+mn-cs"/>
              </a:rPr>
              <a:t> </a:t>
            </a:r>
            <a:r>
              <a:rPr kumimoji="0" lang="en-US" sz="1100" b="0" i="0" u="none" strike="noStrike" kern="0" cap="none" spc="0" normalizeH="0" baseline="0" noProof="0" dirty="0" err="1" smtClean="0">
                <a:ln>
                  <a:noFill/>
                </a:ln>
                <a:solidFill>
                  <a:schemeClr val="tx1"/>
                </a:solidFill>
                <a:effectLst/>
                <a:uLnTx/>
                <a:uFillTx/>
                <a:latin typeface="+mn-lt"/>
                <a:ea typeface="+mn-ea"/>
                <a:cs typeface="+mn-cs"/>
              </a:rPr>
              <a:t>Khayms</a:t>
            </a:r>
            <a:r>
              <a:rPr kumimoji="0" lang="en-US" sz="1100" b="0" i="0" u="none" strike="noStrike" kern="0" cap="none" spc="0" normalizeH="0" baseline="0" noProof="0" dirty="0" smtClean="0">
                <a:ln>
                  <a:noFill/>
                </a:ln>
                <a:solidFill>
                  <a:schemeClr val="tx1"/>
                </a:solidFill>
                <a:effectLst/>
                <a:uLnTx/>
                <a:uFillTx/>
                <a:latin typeface="+mn-lt"/>
                <a:ea typeface="+mn-ea"/>
                <a:cs typeface="+mn-cs"/>
              </a:rPr>
              <a:t>. “Demonstration of 10,400 Hours of Operation on 4.5 kW Qualification Model Hall Thruster.” </a:t>
            </a:r>
            <a:r>
              <a:rPr kumimoji="0" lang="en-US" sz="1100" b="0" i="1" u="none" strike="noStrike" kern="0" cap="none" spc="0" normalizeH="0" baseline="0" noProof="0" dirty="0" smtClean="0">
                <a:ln>
                  <a:noFill/>
                </a:ln>
                <a:solidFill>
                  <a:schemeClr val="tx1"/>
                </a:solidFill>
                <a:effectLst/>
                <a:uLnTx/>
                <a:uFillTx/>
                <a:latin typeface="+mn-lt"/>
                <a:ea typeface="+mn-ea"/>
                <a:cs typeface="+mn-cs"/>
              </a:rPr>
              <a:t>AIAA Paper</a:t>
            </a:r>
            <a:r>
              <a:rPr kumimoji="0" lang="en-US" sz="1100" b="0" i="0" u="none" strike="noStrike" kern="0" cap="none" spc="0" normalizeH="0" baseline="0" noProof="0" dirty="0" smtClean="0">
                <a:ln>
                  <a:noFill/>
                </a:ln>
                <a:solidFill>
                  <a:schemeClr val="tx1"/>
                </a:solidFill>
                <a:effectLst/>
                <a:uLnTx/>
                <a:uFillTx/>
                <a:latin typeface="+mn-lt"/>
                <a:ea typeface="+mn-ea"/>
                <a:cs typeface="+mn-cs"/>
              </a:rPr>
              <a:t> 6698 (2010): 2010.</a:t>
            </a:r>
          </a:p>
          <a:p>
            <a:pPr marL="457200" marR="0" lvl="0" indent="-457200" algn="l" defTabSz="914608" rtl="0" eaLnBrk="0" fontAlgn="base" latinLnBrk="0" hangingPunct="0">
              <a:lnSpc>
                <a:spcPct val="100000"/>
              </a:lnSpc>
              <a:spcBef>
                <a:spcPct val="20000"/>
              </a:spcBef>
              <a:spcAft>
                <a:spcPct val="0"/>
              </a:spcAft>
              <a:buClrTx/>
              <a:buSzTx/>
              <a:buFont typeface="+mj-lt"/>
              <a:buAutoNum type="arabicPeriod"/>
              <a:tabLst/>
              <a:defRPr/>
            </a:pPr>
            <a:r>
              <a:rPr kumimoji="0" lang="en-US" sz="1100" b="0" i="0" u="none" strike="noStrike" kern="0" cap="none" spc="0" normalizeH="0" baseline="0" noProof="0" dirty="0" smtClean="0">
                <a:ln>
                  <a:noFill/>
                </a:ln>
                <a:solidFill>
                  <a:schemeClr val="tx1"/>
                </a:solidFill>
                <a:effectLst/>
                <a:uLnTx/>
                <a:uFillTx/>
                <a:latin typeface="+mn-lt"/>
                <a:ea typeface="+mn-ea"/>
                <a:cs typeface="+mn-cs"/>
              </a:rPr>
              <a:t>Schinder, Aaron, Mitchell Walker, and Julian Rimoli. “3D Model for Erosion of a Hall Effect Thruster Discharge Channel Wall.” </a:t>
            </a:r>
            <a:r>
              <a:rPr kumimoji="0" lang="en-US" sz="1100" b="0" i="1" u="none" strike="noStrike" kern="0" cap="none" spc="0" normalizeH="0" baseline="0" noProof="0" dirty="0" smtClean="0">
                <a:ln>
                  <a:noFill/>
                </a:ln>
                <a:solidFill>
                  <a:schemeClr val="tx1"/>
                </a:solidFill>
                <a:effectLst/>
                <a:uLnTx/>
                <a:uFillTx/>
                <a:latin typeface="+mn-lt"/>
                <a:ea typeface="+mn-ea"/>
                <a:cs typeface="+mn-cs"/>
              </a:rPr>
              <a:t>Journal of Propulsion and Power</a:t>
            </a:r>
            <a:r>
              <a:rPr kumimoji="0" lang="en-US" sz="1100" b="0" i="0" u="none" strike="noStrike" kern="0" cap="none" spc="0" normalizeH="0" baseline="0" noProof="0" dirty="0" smtClean="0">
                <a:ln>
                  <a:noFill/>
                </a:ln>
                <a:solidFill>
                  <a:schemeClr val="tx1"/>
                </a:solidFill>
                <a:effectLst/>
                <a:uLnTx/>
                <a:uFillTx/>
                <a:latin typeface="+mn-lt"/>
                <a:ea typeface="+mn-ea"/>
                <a:cs typeface="+mn-cs"/>
              </a:rPr>
              <a:t>, 2014. doi:10.2514/1.B35098.</a:t>
            </a:r>
          </a:p>
          <a:p>
            <a:pPr marL="457200" marR="0" lvl="0" indent="-457200" algn="l" defTabSz="914608" rtl="0" eaLnBrk="0" fontAlgn="base" latinLnBrk="0" hangingPunct="0">
              <a:lnSpc>
                <a:spcPct val="100000"/>
              </a:lnSpc>
              <a:spcBef>
                <a:spcPct val="20000"/>
              </a:spcBef>
              <a:spcAft>
                <a:spcPct val="0"/>
              </a:spcAft>
              <a:buClrTx/>
              <a:buSzTx/>
              <a:buFont typeface="+mj-lt"/>
              <a:buAutoNum type="arabicPeriod"/>
              <a:tabLst/>
              <a:defRPr/>
            </a:pPr>
            <a:r>
              <a:rPr kumimoji="0" lang="en-US" sz="1100" b="0" i="0" u="none" strike="noStrike" kern="0" cap="none" spc="0" normalizeH="0" baseline="0" noProof="0" dirty="0" smtClean="0">
                <a:ln>
                  <a:noFill/>
                </a:ln>
                <a:solidFill>
                  <a:schemeClr val="tx1"/>
                </a:solidFill>
                <a:effectLst/>
                <a:uLnTx/>
                <a:uFillTx/>
                <a:latin typeface="+mn-lt"/>
                <a:ea typeface="+mn-ea"/>
                <a:cs typeface="+mn-cs"/>
              </a:rPr>
              <a:t>Morozov, A. I. “The Conceptual Development of Stationary Plasma Thrusters.” </a:t>
            </a:r>
            <a:r>
              <a:rPr kumimoji="0" lang="en-US" sz="1100" b="0" i="1" u="none" strike="noStrike" kern="0" cap="none" spc="0" normalizeH="0" baseline="0" noProof="0" dirty="0" smtClean="0">
                <a:ln>
                  <a:noFill/>
                </a:ln>
                <a:solidFill>
                  <a:schemeClr val="tx1"/>
                </a:solidFill>
                <a:effectLst/>
                <a:uLnTx/>
                <a:uFillTx/>
                <a:latin typeface="+mn-lt"/>
                <a:ea typeface="+mn-ea"/>
                <a:cs typeface="+mn-cs"/>
              </a:rPr>
              <a:t>Plasma Physics Reports</a:t>
            </a:r>
            <a:r>
              <a:rPr kumimoji="0" lang="en-US" sz="1100" b="0" i="0" u="none" strike="noStrike" kern="0" cap="none" spc="0" normalizeH="0" baseline="0" noProof="0" dirty="0" smtClean="0">
                <a:ln>
                  <a:noFill/>
                </a:ln>
                <a:solidFill>
                  <a:schemeClr val="tx1"/>
                </a:solidFill>
                <a:effectLst/>
                <a:uLnTx/>
                <a:uFillTx/>
                <a:latin typeface="+mn-lt"/>
                <a:ea typeface="+mn-ea"/>
                <a:cs typeface="+mn-cs"/>
              </a:rPr>
              <a:t> 29, no. 3 (2003): 235–50.</a:t>
            </a:r>
          </a:p>
          <a:p>
            <a:pPr marL="457200" indent="-457200" defTabSz="914608" eaLnBrk="0" fontAlgn="base" hangingPunct="0">
              <a:spcBef>
                <a:spcPct val="20000"/>
              </a:spcBef>
              <a:spcAft>
                <a:spcPct val="0"/>
              </a:spcAft>
              <a:buFont typeface="+mj-lt"/>
              <a:buAutoNum type="arabicPeriod"/>
            </a:pPr>
            <a:r>
              <a:rPr lang="en-US" sz="1100" dirty="0" err="1" smtClean="0"/>
              <a:t>Yim</a:t>
            </a:r>
            <a:r>
              <a:rPr lang="en-US" sz="1100" dirty="0" smtClean="0"/>
              <a:t>, John </a:t>
            </a:r>
            <a:r>
              <a:rPr lang="en-US" sz="1100" dirty="0" err="1" smtClean="0"/>
              <a:t>Tamin</a:t>
            </a:r>
            <a:r>
              <a:rPr lang="en-US" sz="1100" dirty="0" smtClean="0"/>
              <a:t>. </a:t>
            </a:r>
            <a:r>
              <a:rPr lang="en-US" sz="1100" i="1" dirty="0" smtClean="0"/>
              <a:t>Computational Modeling of Hall Thruster Channel Wall Erosion</a:t>
            </a:r>
            <a:r>
              <a:rPr lang="en-US" sz="1100" dirty="0" smtClean="0"/>
              <a:t>. </a:t>
            </a:r>
            <a:r>
              <a:rPr lang="en-US" sz="1100" dirty="0" err="1" smtClean="0"/>
              <a:t>ProQuest</a:t>
            </a:r>
            <a:r>
              <a:rPr lang="en-US" sz="1100" dirty="0" smtClean="0"/>
              <a:t>, 2008.</a:t>
            </a:r>
          </a:p>
          <a:p>
            <a:pPr marL="457200" indent="-457200" defTabSz="914608" eaLnBrk="0" fontAlgn="base" hangingPunct="0">
              <a:spcBef>
                <a:spcPct val="20000"/>
              </a:spcBef>
              <a:spcAft>
                <a:spcPct val="0"/>
              </a:spcAft>
              <a:buFont typeface="+mj-lt"/>
              <a:buAutoNum type="arabicPeriod"/>
            </a:pPr>
            <a:r>
              <a:rPr lang="en-US" sz="1100" dirty="0" smtClean="0"/>
              <a:t>Gamero-Castano, Manuel, and I. Katz. </a:t>
            </a:r>
            <a:r>
              <a:rPr lang="en-US" sz="1100" i="1" dirty="0" smtClean="0"/>
              <a:t>Estimation of Hall Thruster Erosion Using HPHall</a:t>
            </a:r>
            <a:r>
              <a:rPr lang="en-US" sz="1100" dirty="0" smtClean="0"/>
              <a:t>. Pasadena, CA: Jet Propulsion Laboratory, National Aeronautics and Space Administration, 2005.</a:t>
            </a:r>
          </a:p>
          <a:p>
            <a:pPr marL="457200" indent="-457200" defTabSz="914608" eaLnBrk="0" fontAlgn="base" hangingPunct="0">
              <a:spcBef>
                <a:spcPct val="20000"/>
              </a:spcBef>
              <a:spcAft>
                <a:spcPct val="0"/>
              </a:spcAft>
              <a:buFont typeface="+mj-lt"/>
              <a:buAutoNum type="arabicPeriod"/>
            </a:pPr>
            <a:r>
              <a:rPr lang="en-US" sz="1100" dirty="0" smtClean="0"/>
              <a:t>Yalin, A. P., B. Rubin, S. R. </a:t>
            </a:r>
            <a:r>
              <a:rPr lang="en-US" sz="1100" dirty="0" err="1" smtClean="0"/>
              <a:t>Domingue</a:t>
            </a:r>
            <a:r>
              <a:rPr lang="en-US" sz="1100" dirty="0" smtClean="0"/>
              <a:t>, Z. </a:t>
            </a:r>
            <a:r>
              <a:rPr lang="en-US" sz="1100" dirty="0" err="1" smtClean="0"/>
              <a:t>Glueckert</a:t>
            </a:r>
            <a:r>
              <a:rPr lang="en-US" sz="1100" dirty="0" smtClean="0"/>
              <a:t>, and J. D. Williams. “Differential Sputter Yields of Boron Nitride, Quartz, and Kapton Due to Low Energy </a:t>
            </a:r>
            <a:r>
              <a:rPr lang="en-US" sz="1100" dirty="0" err="1" smtClean="0"/>
              <a:t>Xe</a:t>
            </a:r>
            <a:r>
              <a:rPr lang="en-US" sz="1100" dirty="0" smtClean="0"/>
              <a:t>+ Bombardment.” </a:t>
            </a:r>
            <a:r>
              <a:rPr lang="en-US" sz="1100" i="1" dirty="0" smtClean="0"/>
              <a:t>AIAA Paper</a:t>
            </a:r>
            <a:r>
              <a:rPr lang="en-US" sz="1100" dirty="0" smtClean="0"/>
              <a:t> 5314 (2007).</a:t>
            </a:r>
          </a:p>
          <a:p>
            <a:pPr marL="457200" indent="-457200" defTabSz="914608" eaLnBrk="0" fontAlgn="base" hangingPunct="0">
              <a:spcBef>
                <a:spcPct val="20000"/>
              </a:spcBef>
              <a:spcAft>
                <a:spcPct val="0"/>
              </a:spcAft>
              <a:buFont typeface="+mj-lt"/>
              <a:buAutoNum type="arabicPeriod"/>
            </a:pPr>
            <a:r>
              <a:rPr lang="en-US" sz="1100" dirty="0" smtClean="0"/>
              <a:t>Kim, K-S, JA </a:t>
            </a:r>
            <a:r>
              <a:rPr lang="en-US" sz="1100" dirty="0" err="1" smtClean="0"/>
              <a:t>Hurtado</a:t>
            </a:r>
            <a:r>
              <a:rPr lang="en-US" sz="1100" dirty="0" smtClean="0"/>
              <a:t>, and H Tan. “Evolution of a Surface-Roughness Spectrum Caused by Stress in Nanometer-Scale Chemical Etching.” </a:t>
            </a:r>
            <a:r>
              <a:rPr lang="en-US" sz="1100" i="1" dirty="0" smtClean="0"/>
              <a:t>Physical Review Letters</a:t>
            </a:r>
            <a:r>
              <a:rPr lang="en-US" sz="1100" dirty="0" smtClean="0"/>
              <a:t> 83, no. 19 (1999): 3872.</a:t>
            </a:r>
          </a:p>
          <a:p>
            <a:pPr marL="457200" marR="0" lvl="0" indent="-457200" algn="l" defTabSz="914608" rtl="0" eaLnBrk="0" fontAlgn="base" latinLnBrk="0" hangingPunct="0">
              <a:lnSpc>
                <a:spcPct val="100000"/>
              </a:lnSpc>
              <a:spcBef>
                <a:spcPct val="20000"/>
              </a:spcBef>
              <a:spcAft>
                <a:spcPct val="0"/>
              </a:spcAft>
              <a:buClrTx/>
              <a:buSzTx/>
              <a:buFont typeface="+mj-lt"/>
              <a:buAutoNum type="arabicPeriod"/>
              <a:tabLst/>
              <a:defRPr/>
            </a:pPr>
            <a:endParaRPr lang="en-US" sz="1100" kern="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22" name="Picture 2"/>
          <p:cNvPicPr>
            <a:picLocks noChangeAspect="1" noChangeArrowheads="1"/>
          </p:cNvPicPr>
          <p:nvPr/>
        </p:nvPicPr>
        <p:blipFill>
          <a:blip r:embed="rId3" cstate="print"/>
          <a:srcRect/>
          <a:stretch>
            <a:fillRect/>
          </a:stretch>
        </p:blipFill>
        <p:spPr bwMode="auto">
          <a:xfrm>
            <a:off x="3647103" y="1681227"/>
            <a:ext cx="5496897" cy="3957967"/>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Introduction and Motivation</a:t>
            </a:r>
            <a:endParaRPr lang="en-US" dirty="0"/>
          </a:p>
        </p:txBody>
      </p:sp>
      <p:sp>
        <p:nvSpPr>
          <p:cNvPr id="3" name="Content Placeholder 2"/>
          <p:cNvSpPr>
            <a:spLocks noGrp="1"/>
          </p:cNvSpPr>
          <p:nvPr>
            <p:ph idx="1"/>
          </p:nvPr>
        </p:nvSpPr>
        <p:spPr>
          <a:xfrm>
            <a:off x="0" y="1244600"/>
            <a:ext cx="3804745" cy="5334000"/>
          </a:xfrm>
        </p:spPr>
        <p:txBody>
          <a:bodyPr/>
          <a:lstStyle/>
          <a:p>
            <a:r>
              <a:rPr lang="en-US" sz="1800" b="1" dirty="0" smtClean="0"/>
              <a:t>Hall Effect Thrusters (HETs):</a:t>
            </a:r>
          </a:p>
          <a:p>
            <a:pPr lvl="1"/>
            <a:r>
              <a:rPr lang="en-US" sz="1800" dirty="0" smtClean="0">
                <a:solidFill>
                  <a:schemeClr val="accent2"/>
                </a:solidFill>
              </a:rPr>
              <a:t>Electrostatic propulsion device.</a:t>
            </a:r>
          </a:p>
          <a:p>
            <a:pPr lvl="1"/>
            <a:r>
              <a:rPr lang="en-US" sz="1800" dirty="0" smtClean="0">
                <a:solidFill>
                  <a:schemeClr val="accent2"/>
                </a:solidFill>
              </a:rPr>
              <a:t>Isp: 1300 – 3000 sec.</a:t>
            </a:r>
          </a:p>
          <a:p>
            <a:pPr lvl="1"/>
            <a:r>
              <a:rPr lang="en-US" sz="1800" dirty="0" smtClean="0">
                <a:solidFill>
                  <a:schemeClr val="accent2"/>
                </a:solidFill>
              </a:rPr>
              <a:t>Can operate at high thrust-to-power, making them attractive for station-keeping and spacecraft primary propulsion.</a:t>
            </a:r>
          </a:p>
          <a:p>
            <a:r>
              <a:rPr lang="en-US" sz="1800" b="1" dirty="0" smtClean="0"/>
              <a:t>Operation of HET:</a:t>
            </a:r>
          </a:p>
          <a:p>
            <a:pPr lvl="1"/>
            <a:r>
              <a:rPr lang="en-US" sz="1800" dirty="0" smtClean="0">
                <a:solidFill>
                  <a:schemeClr val="accent2"/>
                </a:solidFill>
              </a:rPr>
              <a:t>Magnetic field traps electrons near exit plane. Energetic electrons ionize neutral gas.</a:t>
            </a:r>
          </a:p>
          <a:p>
            <a:pPr lvl="1"/>
            <a:r>
              <a:rPr lang="en-US" sz="1800" dirty="0" smtClean="0">
                <a:solidFill>
                  <a:schemeClr val="accent2"/>
                </a:solidFill>
              </a:rPr>
              <a:t>Electric field accelerates newly generated ions.</a:t>
            </a:r>
          </a:p>
        </p:txBody>
      </p:sp>
      <p:sp>
        <p:nvSpPr>
          <p:cNvPr id="4" name="TextBox 3"/>
          <p:cNvSpPr txBox="1"/>
          <p:nvPr/>
        </p:nvSpPr>
        <p:spPr>
          <a:xfrm>
            <a:off x="4430110" y="5751786"/>
            <a:ext cx="3962400" cy="338554"/>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HET operation</a:t>
            </a:r>
            <a:endParaRPr lang="en-US" sz="1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and Motivation</a:t>
            </a:r>
            <a:endParaRPr lang="en-US" dirty="0"/>
          </a:p>
        </p:txBody>
      </p:sp>
      <p:sp>
        <p:nvSpPr>
          <p:cNvPr id="3" name="Content Placeholder 2"/>
          <p:cNvSpPr>
            <a:spLocks noGrp="1"/>
          </p:cNvSpPr>
          <p:nvPr>
            <p:ph idx="1"/>
          </p:nvPr>
        </p:nvSpPr>
        <p:spPr>
          <a:xfrm>
            <a:off x="152400" y="1219200"/>
            <a:ext cx="4724400" cy="5334000"/>
          </a:xfrm>
        </p:spPr>
        <p:txBody>
          <a:bodyPr/>
          <a:lstStyle/>
          <a:p>
            <a:pPr indent="0">
              <a:buNone/>
            </a:pPr>
            <a:r>
              <a:rPr lang="en-US" b="1" dirty="0" smtClean="0"/>
              <a:t>Life Limiting Mechanisms for SPT type HETs:</a:t>
            </a:r>
          </a:p>
          <a:p>
            <a:r>
              <a:rPr lang="en-US" dirty="0" smtClean="0"/>
              <a:t>HETs can fail suddenly:</a:t>
            </a:r>
          </a:p>
          <a:p>
            <a:pPr lvl="1"/>
            <a:r>
              <a:rPr lang="en-US" dirty="0" smtClean="0">
                <a:solidFill>
                  <a:schemeClr val="accent2"/>
                </a:solidFill>
              </a:rPr>
              <a:t>Thermal shock.</a:t>
            </a:r>
          </a:p>
          <a:p>
            <a:pPr lvl="1"/>
            <a:r>
              <a:rPr lang="en-US" dirty="0" smtClean="0">
                <a:solidFill>
                  <a:schemeClr val="accent2"/>
                </a:solidFill>
              </a:rPr>
              <a:t>Cathode failure.</a:t>
            </a:r>
          </a:p>
          <a:p>
            <a:r>
              <a:rPr lang="en-US" dirty="0" smtClean="0"/>
              <a:t>Properly designed HETs will fail gradually.</a:t>
            </a:r>
          </a:p>
          <a:p>
            <a:pPr lvl="1"/>
            <a:r>
              <a:rPr lang="en-US" dirty="0" smtClean="0">
                <a:solidFill>
                  <a:schemeClr val="accent2"/>
                </a:solidFill>
              </a:rPr>
              <a:t>Ceramic (borosil or boron nitride) channel wall shields magnetic circuit.</a:t>
            </a:r>
          </a:p>
          <a:p>
            <a:pPr lvl="1"/>
            <a:r>
              <a:rPr lang="en-US" dirty="0" smtClean="0">
                <a:solidFill>
                  <a:schemeClr val="accent2"/>
                </a:solidFill>
              </a:rPr>
              <a:t>Ions created near channel wall exit.</a:t>
            </a:r>
          </a:p>
          <a:p>
            <a:pPr lvl="1"/>
            <a:r>
              <a:rPr lang="en-US" dirty="0" smtClean="0">
                <a:solidFill>
                  <a:schemeClr val="accent2"/>
                </a:solidFill>
              </a:rPr>
              <a:t>Ions are accelerated shortly downstream: E&gt;50 eV -&gt; atomic sputtering of wall material.</a:t>
            </a:r>
          </a:p>
        </p:txBody>
      </p:sp>
      <p:sp>
        <p:nvSpPr>
          <p:cNvPr id="4" name="TextBox 3"/>
          <p:cNvSpPr txBox="1"/>
          <p:nvPr/>
        </p:nvSpPr>
        <p:spPr>
          <a:xfrm>
            <a:off x="5426164" y="4889885"/>
            <a:ext cx="3518139" cy="584775"/>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Erosion process in HET discharge channel</a:t>
            </a:r>
            <a:endParaRPr lang="en-US" sz="1600" b="1" dirty="0">
              <a:latin typeface="Times New Roman" pitchFamily="18" charset="0"/>
              <a:cs typeface="Times New Roman" pitchFamily="18" charset="0"/>
            </a:endParaRPr>
          </a:p>
        </p:txBody>
      </p:sp>
      <p:pic>
        <p:nvPicPr>
          <p:cNvPr id="387073" name="Picture 1"/>
          <p:cNvPicPr>
            <a:picLocks noChangeAspect="1" noChangeArrowheads="1"/>
          </p:cNvPicPr>
          <p:nvPr/>
        </p:nvPicPr>
        <p:blipFill>
          <a:blip r:embed="rId3" cstate="print"/>
          <a:srcRect/>
          <a:stretch>
            <a:fillRect/>
          </a:stretch>
        </p:blipFill>
        <p:spPr bwMode="auto">
          <a:xfrm>
            <a:off x="4833795" y="2228140"/>
            <a:ext cx="4310205" cy="26786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and Motivation</a:t>
            </a:r>
            <a:endParaRPr lang="en-US" dirty="0"/>
          </a:p>
        </p:txBody>
      </p:sp>
      <p:sp>
        <p:nvSpPr>
          <p:cNvPr id="3" name="Content Placeholder 2"/>
          <p:cNvSpPr>
            <a:spLocks noGrp="1"/>
          </p:cNvSpPr>
          <p:nvPr>
            <p:ph idx="1"/>
          </p:nvPr>
        </p:nvSpPr>
        <p:spPr>
          <a:xfrm>
            <a:off x="152400" y="1219200"/>
            <a:ext cx="4610100" cy="5334000"/>
          </a:xfrm>
        </p:spPr>
        <p:txBody>
          <a:bodyPr/>
          <a:lstStyle/>
          <a:p>
            <a:pPr>
              <a:buNone/>
            </a:pPr>
            <a:r>
              <a:rPr lang="en-US" dirty="0" smtClean="0"/>
              <a:t>Models exist for average erosion, but:</a:t>
            </a:r>
          </a:p>
          <a:p>
            <a:pPr>
              <a:buNone/>
            </a:pPr>
            <a:r>
              <a:rPr lang="en-US" b="1" dirty="0" smtClean="0"/>
              <a:t>Unexplained features:</a:t>
            </a:r>
          </a:p>
          <a:p>
            <a:r>
              <a:rPr lang="en-US" dirty="0" smtClean="0"/>
              <a:t>Composition changes: Garnier and </a:t>
            </a:r>
            <a:r>
              <a:rPr lang="en-US" dirty="0" err="1" smtClean="0"/>
              <a:t>Rovey</a:t>
            </a:r>
            <a:r>
              <a:rPr lang="en-US" dirty="0" smtClean="0"/>
              <a:t>. [1,2]. Increase in SiO</a:t>
            </a:r>
            <a:r>
              <a:rPr lang="en-US" baseline="-25000" dirty="0" smtClean="0"/>
              <a:t>2</a:t>
            </a:r>
            <a:r>
              <a:rPr lang="en-US" dirty="0" smtClean="0"/>
              <a:t> proportion with erosion.</a:t>
            </a:r>
          </a:p>
          <a:p>
            <a:r>
              <a:rPr lang="en-US" dirty="0" smtClean="0"/>
              <a:t>Microstructural roughening of borosil composites [4].</a:t>
            </a:r>
          </a:p>
          <a:p>
            <a:r>
              <a:rPr lang="en-US" b="1" dirty="0" smtClean="0"/>
              <a:t>Anomalous erosion ridges</a:t>
            </a:r>
            <a:r>
              <a:rPr lang="en-US" dirty="0" smtClean="0"/>
              <a:t> developed during long duration life testing [5]. First seen in M-100 life testing.</a:t>
            </a:r>
          </a:p>
          <a:p>
            <a:r>
              <a:rPr lang="en-US" dirty="0" smtClean="0"/>
              <a:t>In order to develop reliable predictive models, explanations for these features must be found.</a:t>
            </a:r>
          </a:p>
        </p:txBody>
      </p:sp>
      <p:pic>
        <p:nvPicPr>
          <p:cNvPr id="4" name="Picture 3"/>
          <p:cNvPicPr/>
          <p:nvPr/>
        </p:nvPicPr>
        <p:blipFill>
          <a:blip r:embed="rId3" cstate="print"/>
          <a:srcRect/>
          <a:stretch>
            <a:fillRect/>
          </a:stretch>
        </p:blipFill>
        <p:spPr bwMode="auto">
          <a:xfrm>
            <a:off x="4876800" y="1143000"/>
            <a:ext cx="4087368" cy="3554233"/>
          </a:xfrm>
          <a:prstGeom prst="rect">
            <a:avLst/>
          </a:prstGeom>
          <a:noFill/>
          <a:ln w="9525">
            <a:noFill/>
            <a:miter lim="800000"/>
            <a:headEnd/>
            <a:tailEnd/>
          </a:ln>
        </p:spPr>
      </p:pic>
      <p:sp>
        <p:nvSpPr>
          <p:cNvPr id="5" name="TextBox 4"/>
          <p:cNvSpPr txBox="1"/>
          <p:nvPr/>
        </p:nvSpPr>
        <p:spPr>
          <a:xfrm>
            <a:off x="4876800" y="4800600"/>
            <a:ext cx="4038600" cy="584775"/>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BPT-4000 anomalous erosion ridges after 10,400 hours of exposure [3].</a:t>
            </a:r>
            <a:endParaRPr lang="en-US" sz="1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Background/Prior Research</a:t>
            </a:r>
            <a:endParaRPr lang="en-US" dirty="0"/>
          </a:p>
        </p:txBody>
      </p:sp>
      <p:sp>
        <p:nvSpPr>
          <p:cNvPr id="3" name="Content Placeholder 2"/>
          <p:cNvSpPr>
            <a:spLocks noGrp="1"/>
          </p:cNvSpPr>
          <p:nvPr>
            <p:ph idx="1"/>
          </p:nvPr>
        </p:nvSpPr>
        <p:spPr>
          <a:xfrm>
            <a:off x="152400" y="1219200"/>
            <a:ext cx="5537200" cy="3416300"/>
          </a:xfrm>
        </p:spPr>
        <p:txBody>
          <a:bodyPr/>
          <a:lstStyle/>
          <a:p>
            <a:r>
              <a:rPr lang="en-US" sz="1800" dirty="0" smtClean="0"/>
              <a:t>Research on plasma erosion has focused on the following areas:</a:t>
            </a:r>
          </a:p>
          <a:p>
            <a:pPr lvl="1"/>
            <a:r>
              <a:rPr lang="en-US" sz="1800" dirty="0" smtClean="0">
                <a:solidFill>
                  <a:schemeClr val="accent6"/>
                </a:solidFill>
              </a:rPr>
              <a:t>Atomic sputtering yield models: Data from ion beam exposure experiments. Theoretical models curve fit to data. Sparse data below 250 eV.</a:t>
            </a:r>
          </a:p>
          <a:p>
            <a:pPr lvl="1"/>
            <a:r>
              <a:rPr lang="en-US" sz="1800" dirty="0" smtClean="0">
                <a:solidFill>
                  <a:schemeClr val="accent6"/>
                </a:solidFill>
              </a:rPr>
              <a:t>Computational modeling: </a:t>
            </a:r>
            <a:r>
              <a:rPr lang="en-US" sz="1800" dirty="0" err="1" smtClean="0">
                <a:solidFill>
                  <a:schemeClr val="accent6"/>
                </a:solidFill>
              </a:rPr>
              <a:t>Yim’s</a:t>
            </a:r>
            <a:r>
              <a:rPr lang="en-US" sz="1800" dirty="0" smtClean="0">
                <a:solidFill>
                  <a:schemeClr val="accent6"/>
                </a:solidFill>
              </a:rPr>
              <a:t> molecular dynamics of h-BN sputtering.</a:t>
            </a:r>
          </a:p>
        </p:txBody>
      </p:sp>
      <p:sp>
        <p:nvSpPr>
          <p:cNvPr id="5" name="Rectangle 4"/>
          <p:cNvSpPr/>
          <p:nvPr/>
        </p:nvSpPr>
        <p:spPr>
          <a:xfrm>
            <a:off x="220360" y="6236382"/>
            <a:ext cx="5488461" cy="584775"/>
          </a:xfrm>
          <a:prstGeom prst="rect">
            <a:avLst/>
          </a:prstGeom>
        </p:spPr>
        <p:txBody>
          <a:bodyPr wrap="square">
            <a:spAutoFit/>
          </a:bodyPr>
          <a:lstStyle/>
          <a:p>
            <a:pPr algn="ctr"/>
            <a:r>
              <a:rPr lang="en-US" sz="1600" b="1" dirty="0" err="1" smtClean="0">
                <a:latin typeface="Times New Roman" pitchFamily="18" charset="0"/>
                <a:cs typeface="Times New Roman" pitchFamily="18" charset="0"/>
              </a:rPr>
              <a:t>Yim’s</a:t>
            </a:r>
            <a:r>
              <a:rPr lang="en-US" sz="1600" b="1" dirty="0" smtClean="0">
                <a:latin typeface="Times New Roman" pitchFamily="18" charset="0"/>
                <a:cs typeface="Times New Roman" pitchFamily="18" charset="0"/>
              </a:rPr>
              <a:t> MD simulation domain after ion impacts. Adapted from [6].</a:t>
            </a:r>
          </a:p>
        </p:txBody>
      </p:sp>
      <p:pic>
        <p:nvPicPr>
          <p:cNvPr id="6" name="Picture 5"/>
          <p:cNvPicPr/>
          <p:nvPr/>
        </p:nvPicPr>
        <p:blipFill>
          <a:blip r:embed="rId3" cstate="print"/>
          <a:srcRect/>
          <a:stretch>
            <a:fillRect/>
          </a:stretch>
        </p:blipFill>
        <p:spPr bwMode="auto">
          <a:xfrm>
            <a:off x="5788075" y="3105167"/>
            <a:ext cx="3048000" cy="3048000"/>
          </a:xfrm>
          <a:prstGeom prst="rect">
            <a:avLst/>
          </a:prstGeom>
          <a:noFill/>
          <a:ln w="9525">
            <a:noFill/>
            <a:miter lim="800000"/>
            <a:headEnd/>
            <a:tailEnd/>
          </a:ln>
        </p:spPr>
      </p:pic>
      <p:sp>
        <p:nvSpPr>
          <p:cNvPr id="7" name="Rectangle 6"/>
          <p:cNvSpPr/>
          <p:nvPr/>
        </p:nvSpPr>
        <p:spPr>
          <a:xfrm>
            <a:off x="5867826" y="6043093"/>
            <a:ext cx="3124200" cy="584775"/>
          </a:xfrm>
          <a:prstGeom prst="rect">
            <a:avLst/>
          </a:prstGeom>
        </p:spPr>
        <p:txBody>
          <a:bodyPr wrap="square">
            <a:spAutoFit/>
          </a:bodyPr>
          <a:lstStyle/>
          <a:p>
            <a:pPr algn="ctr"/>
            <a:r>
              <a:rPr lang="en-US" sz="1600" b="1" dirty="0" smtClean="0">
                <a:latin typeface="Times New Roman" pitchFamily="18" charset="0"/>
                <a:cs typeface="Times New Roman" pitchFamily="18" charset="0"/>
              </a:rPr>
              <a:t>Empirical sputtering yield data and curve fits [7,8].</a:t>
            </a:r>
            <a:endParaRPr lang="en-US" sz="1600" dirty="0"/>
          </a:p>
        </p:txBody>
      </p:sp>
      <p:grpSp>
        <p:nvGrpSpPr>
          <p:cNvPr id="8" name="Group 7"/>
          <p:cNvGrpSpPr/>
          <p:nvPr/>
        </p:nvGrpSpPr>
        <p:grpSpPr>
          <a:xfrm>
            <a:off x="5793828" y="1095270"/>
            <a:ext cx="2971800" cy="1923826"/>
            <a:chOff x="2209800" y="1809974"/>
            <a:chExt cx="2971800" cy="1923826"/>
          </a:xfrm>
        </p:grpSpPr>
        <p:sp>
          <p:nvSpPr>
            <p:cNvPr id="9" name="Rectangle 8"/>
            <p:cNvSpPr/>
            <p:nvPr/>
          </p:nvSpPr>
          <p:spPr>
            <a:xfrm>
              <a:off x="2209800" y="3200400"/>
              <a:ext cx="2971800" cy="533400"/>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2667000" y="2590800"/>
              <a:ext cx="609600" cy="609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2514600" y="2438400"/>
              <a:ext cx="152400"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3276600" y="2667000"/>
              <a:ext cx="76200" cy="533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276600" y="2514600"/>
              <a:ext cx="533400" cy="6858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276600" y="2667000"/>
              <a:ext cx="685800" cy="533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276600" y="25146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810000" y="23622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962400" y="25146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253727" y="1809974"/>
              <a:ext cx="2727029" cy="523220"/>
            </a:xfrm>
            <a:prstGeom prst="rect">
              <a:avLst/>
            </a:prstGeom>
            <a:noFill/>
          </p:spPr>
          <p:txBody>
            <a:bodyPr wrap="none" rtlCol="0">
              <a:spAutoFit/>
            </a:bodyPr>
            <a:lstStyle/>
            <a:p>
              <a:r>
                <a:rPr lang="en-US" sz="1400" b="1" dirty="0" smtClean="0">
                  <a:latin typeface="Times New Roman" pitchFamily="18" charset="0"/>
                  <a:cs typeface="Times New Roman" pitchFamily="18" charset="0"/>
                </a:rPr>
                <a:t>Atomic sputtering: </a:t>
              </a:r>
              <a:r>
                <a:rPr lang="en-US" sz="1400" dirty="0" smtClean="0">
                  <a:latin typeface="Times New Roman" pitchFamily="18" charset="0"/>
                  <a:cs typeface="Times New Roman" pitchFamily="18" charset="0"/>
                </a:rPr>
                <a:t>Incident ion, </a:t>
              </a:r>
            </a:p>
            <a:p>
              <a:r>
                <a:rPr lang="en-US" sz="1400" dirty="0" smtClean="0">
                  <a:latin typeface="Times New Roman" pitchFamily="18" charset="0"/>
                  <a:cs typeface="Times New Roman" pitchFamily="18" charset="0"/>
                </a:rPr>
                <a:t>low </a:t>
              </a:r>
              <a:r>
                <a:rPr lang="en-US" sz="1400" dirty="0" err="1" smtClean="0">
                  <a:latin typeface="Times New Roman" pitchFamily="18" charset="0"/>
                  <a:cs typeface="Times New Roman" pitchFamily="18" charset="0"/>
                </a:rPr>
                <a:t>avg</a:t>
              </a:r>
              <a:r>
                <a:rPr lang="en-US" sz="1400" dirty="0" smtClean="0">
                  <a:latin typeface="Times New Roman" pitchFamily="18" charset="0"/>
                  <a:cs typeface="Times New Roman" pitchFamily="18" charset="0"/>
                </a:rPr>
                <a:t> # of atoms removed (0-5)</a:t>
              </a:r>
              <a:endParaRPr lang="en-US" sz="1400" dirty="0">
                <a:latin typeface="Times New Roman" pitchFamily="18" charset="0"/>
                <a:cs typeface="Times New Roman" pitchFamily="18" charset="0"/>
              </a:endParaRPr>
            </a:p>
          </p:txBody>
        </p:sp>
      </p:grpSp>
      <p:grpSp>
        <p:nvGrpSpPr>
          <p:cNvPr id="25" name="Group 24"/>
          <p:cNvGrpSpPr/>
          <p:nvPr/>
        </p:nvGrpSpPr>
        <p:grpSpPr>
          <a:xfrm>
            <a:off x="335998" y="3927820"/>
            <a:ext cx="5524500" cy="2461379"/>
            <a:chOff x="1797050" y="2357438"/>
            <a:chExt cx="5524500" cy="2461379"/>
          </a:xfrm>
        </p:grpSpPr>
        <p:pic>
          <p:nvPicPr>
            <p:cNvPr id="26" name="Picture 2" descr="C:\Aaron's Stuff 2008\GeorgiaTech\Research\ErosionProject\ErosionWriting2014\ThesisProposalPresentation\Figures\Figure_2_1\Figure2_1.bmp"/>
            <p:cNvPicPr>
              <a:picLocks noChangeAspect="1" noChangeArrowheads="1"/>
            </p:cNvPicPr>
            <p:nvPr/>
          </p:nvPicPr>
          <p:blipFill>
            <a:blip r:embed="rId4" cstate="print"/>
            <a:srcRect/>
            <a:stretch>
              <a:fillRect/>
            </a:stretch>
          </p:blipFill>
          <p:spPr bwMode="auto">
            <a:xfrm>
              <a:off x="1797050" y="2357438"/>
              <a:ext cx="5524500" cy="2181225"/>
            </a:xfrm>
            <a:prstGeom prst="rect">
              <a:avLst/>
            </a:prstGeom>
            <a:noFill/>
          </p:spPr>
        </p:pic>
        <p:grpSp>
          <p:nvGrpSpPr>
            <p:cNvPr id="27" name="Group 11"/>
            <p:cNvGrpSpPr/>
            <p:nvPr/>
          </p:nvGrpSpPr>
          <p:grpSpPr>
            <a:xfrm>
              <a:off x="1911350" y="2895600"/>
              <a:ext cx="5257800" cy="1923217"/>
              <a:chOff x="1911350" y="2895600"/>
              <a:chExt cx="5257800" cy="1923217"/>
            </a:xfrm>
          </p:grpSpPr>
          <p:sp>
            <p:nvSpPr>
              <p:cNvPr id="28" name="TextBox 27"/>
              <p:cNvSpPr txBox="1"/>
              <p:nvPr/>
            </p:nvSpPr>
            <p:spPr>
              <a:xfrm>
                <a:off x="5943600" y="2895600"/>
                <a:ext cx="1143000" cy="523220"/>
              </a:xfrm>
              <a:prstGeom prst="rect">
                <a:avLst/>
              </a:prstGeom>
              <a:solidFill>
                <a:schemeClr val="bg1"/>
              </a:solidFill>
              <a:ln>
                <a:solidFill>
                  <a:schemeClr val="tx1"/>
                </a:solidFill>
              </a:ln>
            </p:spPr>
            <p:txBody>
              <a:bodyPr wrap="square" rtlCol="0">
                <a:spAutoFit/>
              </a:bodyPr>
              <a:lstStyle/>
              <a:p>
                <a:r>
                  <a:rPr lang="en-US" sz="1400" dirty="0" smtClean="0"/>
                  <a:t>Boron</a:t>
                </a:r>
              </a:p>
              <a:p>
                <a:r>
                  <a:rPr lang="en-US" sz="1400" dirty="0" smtClean="0"/>
                  <a:t>Nitrogen</a:t>
                </a:r>
              </a:p>
            </p:txBody>
          </p:sp>
          <p:sp>
            <p:nvSpPr>
              <p:cNvPr id="29" name="Oval 28"/>
              <p:cNvSpPr/>
              <p:nvPr/>
            </p:nvSpPr>
            <p:spPr>
              <a:xfrm>
                <a:off x="6892925" y="3254375"/>
                <a:ext cx="76200" cy="76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6889750" y="3041650"/>
                <a:ext cx="76200" cy="762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flipH="1">
                <a:off x="1911350" y="4476750"/>
                <a:ext cx="5257800" cy="1270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299460" y="4511040"/>
                <a:ext cx="644728" cy="307777"/>
              </a:xfrm>
              <a:prstGeom prst="rect">
                <a:avLst/>
              </a:prstGeom>
              <a:noFill/>
            </p:spPr>
            <p:txBody>
              <a:bodyPr wrap="none" rtlCol="0">
                <a:spAutoFit/>
              </a:bodyPr>
              <a:lstStyle/>
              <a:p>
                <a:r>
                  <a:rPr lang="en-US" sz="1400" dirty="0" smtClean="0"/>
                  <a:t>13 nm</a:t>
                </a:r>
                <a:endParaRPr lang="en-US" sz="1400" dirty="0"/>
              </a:p>
            </p:txBody>
          </p:sp>
        </p:grpSp>
      </p:grpSp>
      <p:cxnSp>
        <p:nvCxnSpPr>
          <p:cNvPr id="34" name="Straight Arrow Connector 33"/>
          <p:cNvCxnSpPr/>
          <p:nvPr/>
        </p:nvCxnSpPr>
        <p:spPr bwMode="auto">
          <a:xfrm>
            <a:off x="2246243" y="3667539"/>
            <a:ext cx="99392" cy="526774"/>
          </a:xfrm>
          <a:prstGeom prst="straightConnector1">
            <a:avLst/>
          </a:prstGeom>
          <a:solidFill>
            <a:srgbClr val="0000FF"/>
          </a:solidFill>
          <a:ln w="15875" cap="flat" cmpd="sng" algn="ctr">
            <a:solidFill>
              <a:srgbClr val="FF0000"/>
            </a:solidFill>
            <a:prstDash val="solid"/>
            <a:round/>
            <a:headEnd type="none" w="med" len="med"/>
            <a:tailEnd type="arrow"/>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5" name="TextBox 34"/>
          <p:cNvSpPr txBox="1"/>
          <p:nvPr/>
        </p:nvSpPr>
        <p:spPr bwMode="auto">
          <a:xfrm>
            <a:off x="2286000" y="3747052"/>
            <a:ext cx="1462238" cy="338542"/>
          </a:xfrm>
          <a:prstGeom prst="rect">
            <a:avLst/>
          </a:prstGeom>
          <a:noFill/>
          <a:ln w="9525">
            <a:noFill/>
            <a:miter lim="800000"/>
            <a:headEnd/>
            <a:tailEnd/>
          </a:ln>
          <a:effectLst/>
        </p:spPr>
        <p:txBody>
          <a:bodyPr vert="horz" wrap="none" lIns="91429" tIns="45714" rIns="91429" bIns="45714" numCol="1" rtlCol="0" anchor="t" anchorCtr="0" compatLnSpc="1">
            <a:prstTxWarp prst="textNoShape">
              <a:avLst/>
            </a:prstTxWarp>
            <a:spAutoFit/>
          </a:bodyPr>
          <a:lstStyle/>
          <a:p>
            <a:pPr marL="343334" marR="0" indent="-343334" defTabSz="914608" rtl="0" eaLnBrk="0" fontAlgn="base" latinLnBrk="0" hangingPunct="0">
              <a:lnSpc>
                <a:spcPct val="100000"/>
              </a:lnSpc>
              <a:spcBef>
                <a:spcPct val="20000"/>
              </a:spcBef>
              <a:spcAft>
                <a:spcPct val="0"/>
              </a:spcAft>
              <a:buClrTx/>
              <a:buSzTx/>
              <a:tabLst/>
            </a:pPr>
            <a:r>
              <a:rPr kumimoji="0" lang="en-US" sz="1600" b="0" i="0" u="none" strike="noStrike" kern="0" cap="none" spc="0" normalizeH="0" baseline="0" noProof="0" dirty="0" smtClean="0">
                <a:ln>
                  <a:noFill/>
                </a:ln>
                <a:solidFill>
                  <a:schemeClr val="tx1"/>
                </a:solidFill>
                <a:effectLst/>
                <a:uLnTx/>
                <a:uFillTx/>
                <a:latin typeface="+mn-lt"/>
                <a:ea typeface="+mn-ea"/>
                <a:cs typeface="+mn-cs"/>
              </a:rPr>
              <a:t>Incoming</a:t>
            </a:r>
            <a:r>
              <a:rPr kumimoji="0" lang="en-US" sz="1600" b="0" i="0" u="none" strike="noStrike" kern="0" cap="none" spc="0" normalizeH="0" noProof="0" dirty="0" smtClean="0">
                <a:ln>
                  <a:noFill/>
                </a:ln>
                <a:solidFill>
                  <a:schemeClr val="tx1"/>
                </a:solidFill>
                <a:effectLst/>
                <a:uLnTx/>
                <a:uFillTx/>
                <a:latin typeface="+mn-lt"/>
                <a:ea typeface="+mn-ea"/>
                <a:cs typeface="+mn-cs"/>
              </a:rPr>
              <a:t> Ions</a:t>
            </a: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Background/Prior Research</a:t>
            </a:r>
            <a:endParaRPr lang="en-US" dirty="0"/>
          </a:p>
        </p:txBody>
      </p:sp>
      <p:sp>
        <p:nvSpPr>
          <p:cNvPr id="4" name="Content Placeholder 2"/>
          <p:cNvSpPr>
            <a:spLocks noGrp="1"/>
          </p:cNvSpPr>
          <p:nvPr>
            <p:ph idx="1"/>
          </p:nvPr>
        </p:nvSpPr>
        <p:spPr>
          <a:xfrm>
            <a:off x="152400" y="1219200"/>
            <a:ext cx="4104290" cy="5334000"/>
          </a:xfrm>
        </p:spPr>
        <p:txBody>
          <a:bodyPr/>
          <a:lstStyle/>
          <a:p>
            <a:r>
              <a:rPr lang="en-US" dirty="0" smtClean="0"/>
              <a:t>Computational erosion modeling:</a:t>
            </a:r>
          </a:p>
          <a:p>
            <a:pPr lvl="1"/>
            <a:r>
              <a:rPr lang="en-US" dirty="0" smtClean="0">
                <a:solidFill>
                  <a:schemeClr val="accent2"/>
                </a:solidFill>
              </a:rPr>
              <a:t>Joins a plasma model (usually 2D axisymmetric simulation such as HPHall) to a sputtering yield model.</a:t>
            </a:r>
          </a:p>
          <a:p>
            <a:pPr lvl="1"/>
            <a:r>
              <a:rPr lang="en-US" dirty="0" smtClean="0">
                <a:solidFill>
                  <a:schemeClr val="accent2"/>
                </a:solidFill>
              </a:rPr>
              <a:t>Updates wall geometry.</a:t>
            </a:r>
            <a:endParaRPr lang="en-US" dirty="0" smtClean="0"/>
          </a:p>
          <a:p>
            <a:r>
              <a:rPr lang="en-US" dirty="0" smtClean="0"/>
              <a:t>Limitations of Present Modeling:</a:t>
            </a:r>
          </a:p>
          <a:p>
            <a:pPr lvl="1"/>
            <a:r>
              <a:rPr lang="en-US" dirty="0" smtClean="0">
                <a:solidFill>
                  <a:schemeClr val="accent6"/>
                </a:solidFill>
              </a:rPr>
              <a:t>Many free parameters.</a:t>
            </a:r>
          </a:p>
          <a:p>
            <a:pPr lvl="1"/>
            <a:r>
              <a:rPr lang="en-US" dirty="0" smtClean="0">
                <a:solidFill>
                  <a:schemeClr val="accent6"/>
                </a:solidFill>
              </a:rPr>
              <a:t>Models are 2D – no way to model azimuthal patterns such as anomalous erosion ridges.</a:t>
            </a:r>
          </a:p>
          <a:p>
            <a:pPr lvl="1"/>
            <a:r>
              <a:rPr lang="en-US" dirty="0" smtClean="0">
                <a:solidFill>
                  <a:schemeClr val="accent6"/>
                </a:solidFill>
              </a:rPr>
              <a:t>Material is treated as homogenous and isotropic.</a:t>
            </a:r>
          </a:p>
          <a:p>
            <a:pPr>
              <a:buNone/>
            </a:pPr>
            <a:endParaRPr lang="en-US" dirty="0" smtClean="0"/>
          </a:p>
        </p:txBody>
      </p:sp>
      <p:pic>
        <p:nvPicPr>
          <p:cNvPr id="5" name="Picture 4"/>
          <p:cNvPicPr/>
          <p:nvPr/>
        </p:nvPicPr>
        <p:blipFill>
          <a:blip r:embed="rId3" cstate="print"/>
          <a:srcRect/>
          <a:stretch>
            <a:fillRect/>
          </a:stretch>
        </p:blipFill>
        <p:spPr bwMode="auto">
          <a:xfrm>
            <a:off x="4214647" y="1299519"/>
            <a:ext cx="4558649" cy="3892592"/>
          </a:xfrm>
          <a:prstGeom prst="rect">
            <a:avLst/>
          </a:prstGeom>
          <a:noFill/>
          <a:ln w="9525">
            <a:noFill/>
            <a:miter lim="800000"/>
            <a:headEnd/>
            <a:tailEnd/>
          </a:ln>
        </p:spPr>
      </p:pic>
      <p:sp>
        <p:nvSpPr>
          <p:cNvPr id="6" name="Rectangle 5"/>
          <p:cNvSpPr/>
          <p:nvPr/>
        </p:nvSpPr>
        <p:spPr>
          <a:xfrm>
            <a:off x="4679092" y="5350475"/>
            <a:ext cx="3886200" cy="923330"/>
          </a:xfrm>
          <a:prstGeom prst="rect">
            <a:avLst/>
          </a:prstGeom>
        </p:spPr>
        <p:txBody>
          <a:bodyPr wrap="square">
            <a:spAutoFit/>
          </a:bodyPr>
          <a:lstStyle/>
          <a:p>
            <a:pPr algn="ctr"/>
            <a:r>
              <a:rPr lang="en-US" b="1" dirty="0" smtClean="0">
                <a:latin typeface="Times New Roman" pitchFamily="18" charset="0"/>
                <a:cs typeface="Times New Roman" pitchFamily="18" charset="0"/>
              </a:rPr>
              <a:t>SPT-100 inner channel wall, </a:t>
            </a:r>
            <a:r>
              <a:rPr lang="en-US" b="1" dirty="0" err="1" smtClean="0">
                <a:latin typeface="Times New Roman" pitchFamily="18" charset="0"/>
                <a:cs typeface="Times New Roman" pitchFamily="18" charset="0"/>
              </a:rPr>
              <a:t>Gamero-Castano’s</a:t>
            </a:r>
            <a:r>
              <a:rPr lang="en-US" b="1" dirty="0" smtClean="0">
                <a:latin typeface="Times New Roman" pitchFamily="18" charset="0"/>
                <a:cs typeface="Times New Roman" pitchFamily="18" charset="0"/>
              </a:rPr>
              <a:t> computations vs. experimental data [7].</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lstStyle/>
          <a:p>
            <a:pPr>
              <a:buNone/>
            </a:pPr>
            <a:r>
              <a:rPr lang="en-US" b="1" dirty="0" smtClean="0"/>
              <a:t>Objectives of this study:</a:t>
            </a:r>
          </a:p>
          <a:p>
            <a:r>
              <a:rPr lang="en-US" dirty="0" smtClean="0"/>
              <a:t>Objective 1: Investigate and explain the interaction between heterogeneous materials and development of surface features. (See [4].)</a:t>
            </a:r>
          </a:p>
          <a:p>
            <a:r>
              <a:rPr lang="en-US" dirty="0" smtClean="0"/>
              <a:t>Objective 2: Investigate the growth of surface features under plasma erosion -&gt; Goal: Understand anomalous erosion ridge formation.</a:t>
            </a:r>
          </a:p>
          <a:p>
            <a:pPr lvl="1"/>
            <a:r>
              <a:rPr lang="en-US" sz="1800" dirty="0" smtClean="0">
                <a:solidFill>
                  <a:schemeClr val="accent2"/>
                </a:solidFill>
              </a:rPr>
              <a:t>Theoretical investigation of strain relief hypothesis (SRH).</a:t>
            </a:r>
          </a:p>
          <a:p>
            <a:pPr lvl="1"/>
            <a:r>
              <a:rPr lang="en-US" sz="1800" dirty="0" smtClean="0">
                <a:solidFill>
                  <a:schemeClr val="accent2"/>
                </a:solidFill>
              </a:rPr>
              <a:t>Thermo-mechanical modeling of HET channel walls and other pretest estimates.</a:t>
            </a:r>
          </a:p>
          <a:p>
            <a:pPr lvl="1"/>
            <a:r>
              <a:rPr lang="en-US" sz="1800" dirty="0" smtClean="0">
                <a:solidFill>
                  <a:schemeClr val="accent2"/>
                </a:solidFill>
              </a:rPr>
              <a:t>Computer modeling of SRH.</a:t>
            </a:r>
          </a:p>
          <a:p>
            <a:pPr lvl="1"/>
            <a:r>
              <a:rPr lang="en-US" sz="1800" dirty="0" smtClean="0">
                <a:solidFill>
                  <a:schemeClr val="accent2"/>
                </a:solidFill>
              </a:rPr>
              <a:t>Design and execution of experiment to test SRH.</a:t>
            </a:r>
          </a:p>
          <a:p>
            <a:pPr lvl="1"/>
            <a:r>
              <a:rPr lang="en-US" sz="1800" dirty="0" smtClean="0">
                <a:solidFill>
                  <a:schemeClr val="accent2"/>
                </a:solidFill>
              </a:rPr>
              <a:t>Perform an exposure with a new material: HP BN.</a:t>
            </a:r>
            <a:endParaRPr lang="en-US" sz="1800" dirty="0" smtClean="0">
              <a:solidFill>
                <a:schemeClr val="accent2"/>
              </a:solidFill>
            </a:endParaRPr>
          </a:p>
          <a:p>
            <a:pPr lvl="1"/>
            <a:r>
              <a:rPr lang="en-US" sz="1800" dirty="0" smtClean="0">
                <a:solidFill>
                  <a:schemeClr val="accent2"/>
                </a:solidFill>
              </a:rPr>
              <a:t>Computer modeling of sheath potential variation hypothesis (SPVH).</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1019175" rtl="0" eaLnBrk="1" fontAlgn="base" latinLnBrk="0" hangingPunct="1">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1019175" rtl="0" eaLnBrk="1" fontAlgn="base" latinLnBrk="0" hangingPunct="1">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lnDef>
    <a:txDef>
      <a:spPr bwMode="auto">
        <a:noFill/>
        <a:ln w="9525">
          <a:noFill/>
          <a:miter lim="800000"/>
          <a:headEnd/>
          <a:tailEnd/>
        </a:ln>
        <a:effectLst/>
      </a:spPr>
      <a:bodyPr vert="horz" wrap="none" lIns="91429" tIns="45714" rIns="91429" bIns="45714" numCol="1" rtlCol="0" anchor="t" anchorCtr="0" compatLnSpc="1">
        <a:prstTxWarp prst="textNoShape">
          <a:avLst/>
        </a:prstTxWarp>
        <a:spAutoFit/>
      </a:bodyPr>
      <a:lstStyle>
        <a:defPPr marL="343334" marR="0" indent="-343334" defTabSz="914608" rtl="0" eaLnBrk="0" fontAlgn="base" latinLnBrk="0" hangingPunct="0">
          <a:lnSpc>
            <a:spcPct val="100000"/>
          </a:lnSpc>
          <a:spcBef>
            <a:spcPct val="20000"/>
          </a:spcBef>
          <a:spcAft>
            <a:spcPct val="0"/>
          </a:spcAft>
          <a:buClrTx/>
          <a:buSzTx/>
          <a:tabLst/>
          <a:defRPr kumimoji="0" sz="1600" b="0" i="0" u="none" strike="noStrike" kern="0" cap="none" spc="0" normalizeH="0" baseline="0" noProof="0" dirty="0" smtClean="0">
            <a:ln>
              <a:noFill/>
            </a:ln>
            <a:solidFill>
              <a:schemeClr val="tx1"/>
            </a:solidFill>
            <a:effectLst/>
            <a:uLnTx/>
            <a:uFillTx/>
            <a:latin typeface="+mn-lt"/>
            <a:ea typeface="+mn-ea"/>
            <a:cs typeface="+mn-cs"/>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5620</TotalTime>
  <Words>4744</Words>
  <Application>Microsoft Office PowerPoint</Application>
  <PresentationFormat>On-screen Show (4:3)</PresentationFormat>
  <Paragraphs>445</Paragraphs>
  <Slides>32</Slides>
  <Notes>22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32</vt:i4>
      </vt:variant>
    </vt:vector>
  </HeadingPairs>
  <TitlesOfParts>
    <vt:vector size="35" baseType="lpstr">
      <vt:lpstr>Default Design</vt:lpstr>
      <vt:lpstr>Document</vt:lpstr>
      <vt:lpstr>Worksheet</vt:lpstr>
      <vt:lpstr>Investigation of Hall Effect Thruster Channel Wall Erosion Mechanisms</vt:lpstr>
      <vt:lpstr>Outline</vt:lpstr>
      <vt:lpstr>Introduction and Motivation</vt:lpstr>
      <vt:lpstr>Introduction and Motivation</vt:lpstr>
      <vt:lpstr>Introduction and Motivation</vt:lpstr>
      <vt:lpstr>Introduction and Motivation</vt:lpstr>
      <vt:lpstr>Background/Prior Research</vt:lpstr>
      <vt:lpstr>Background/Prior Research</vt:lpstr>
      <vt:lpstr>Objectives</vt:lpstr>
      <vt:lpstr>Strain Relief Hypothesis</vt:lpstr>
      <vt:lpstr>Strain Relief Hypothesis</vt:lpstr>
      <vt:lpstr>Strain Relief Hypothesis</vt:lpstr>
      <vt:lpstr>Design of Experiment</vt:lpstr>
      <vt:lpstr>Design of Experiment</vt:lpstr>
      <vt:lpstr>Design of Experiment</vt:lpstr>
      <vt:lpstr>Design of Experiment</vt:lpstr>
      <vt:lpstr>Results</vt:lpstr>
      <vt:lpstr>Results</vt:lpstr>
      <vt:lpstr>Results</vt:lpstr>
      <vt:lpstr>Results</vt:lpstr>
      <vt:lpstr>Results</vt:lpstr>
      <vt:lpstr>Results</vt:lpstr>
      <vt:lpstr>Results</vt:lpstr>
      <vt:lpstr>Results: Summary</vt:lpstr>
      <vt:lpstr>Future Work: Revisit Modeling</vt:lpstr>
      <vt:lpstr>Future Work: Re-Characterize Load Relaxation</vt:lpstr>
      <vt:lpstr>Future Work: Re-Characterize  Load Relaxation</vt:lpstr>
      <vt:lpstr>Future Work:  Two More Exposures</vt:lpstr>
      <vt:lpstr>Future Work: SPVH</vt:lpstr>
      <vt:lpstr>Future Work: SPVH</vt:lpstr>
      <vt:lpstr>Conclusion</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Aaron</dc:creator>
  <cp:lastModifiedBy>Aaron</cp:lastModifiedBy>
  <cp:revision>613</cp:revision>
  <dcterms:created xsi:type="dcterms:W3CDTF">2006-08-16T00:00:00Z</dcterms:created>
  <dcterms:modified xsi:type="dcterms:W3CDTF">2015-10-06T23:30:33Z</dcterms:modified>
</cp:coreProperties>
</file>