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21"/>
  </p:notesMasterIdLst>
  <p:sldIdLst>
    <p:sldId id="257" r:id="rId2"/>
    <p:sldId id="259" r:id="rId3"/>
    <p:sldId id="258" r:id="rId4"/>
    <p:sldId id="281" r:id="rId5"/>
    <p:sldId id="260" r:id="rId6"/>
    <p:sldId id="262" r:id="rId7"/>
    <p:sldId id="263" r:id="rId8"/>
    <p:sldId id="268" r:id="rId9"/>
    <p:sldId id="275" r:id="rId10"/>
    <p:sldId id="276" r:id="rId11"/>
    <p:sldId id="269" r:id="rId12"/>
    <p:sldId id="270" r:id="rId13"/>
    <p:sldId id="277" r:id="rId14"/>
    <p:sldId id="278" r:id="rId15"/>
    <p:sldId id="279" r:id="rId16"/>
    <p:sldId id="280" r:id="rId17"/>
    <p:sldId id="272" r:id="rId18"/>
    <p:sldId id="274" r:id="rId19"/>
    <p:sldId id="273"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133CAC"/>
    <a:srgbClr val="6699CC"/>
    <a:srgbClr val="062270"/>
    <a:srgbClr val="476DD5"/>
    <a:srgbClr val="003366"/>
    <a:srgbClr val="FFFF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727" autoAdjust="0"/>
    <p:restoredTop sz="88839" autoAdjust="0"/>
  </p:normalViewPr>
  <p:slideViewPr>
    <p:cSldViewPr>
      <p:cViewPr>
        <p:scale>
          <a:sx n="66" d="100"/>
          <a:sy n="66" d="100"/>
        </p:scale>
        <p:origin x="-546" y="-87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9" d="100"/>
          <a:sy n="69" d="100"/>
        </p:scale>
        <p:origin x="3019" y="72"/>
      </p:cViewPr>
      <p:guideLst/>
    </p:cSldViewPr>
  </p:notesViewPr>
  <p:gridSpacing cx="39014400" cy="390144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50C16A8-7003-4911-85F4-50D70140E3FE}" type="datetimeFigureOut">
              <a:rPr lang="en-US" smtClean="0"/>
              <a:pPr/>
              <a:t>7/22/2016</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35034A0-E848-447A-879F-4F1FF3F1A094}" type="slidenum">
              <a:rPr lang="en-US" smtClean="0"/>
              <a:pPr/>
              <a:t>‹#›</a:t>
            </a:fld>
            <a:endParaRPr lang="en-US" dirty="0"/>
          </a:p>
        </p:txBody>
      </p:sp>
    </p:spTree>
    <p:extLst>
      <p:ext uri="{BB962C8B-B14F-4D97-AF65-F5344CB8AC3E}">
        <p14:creationId xmlns="" xmlns:p14="http://schemas.microsoft.com/office/powerpoint/2010/main" val="34110230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 had 18 slides last time. I have 30 minutes: Perhaps 15 for the presentation and 10ish</a:t>
            </a:r>
            <a:r>
              <a:rPr lang="en-US" baseline="0" dirty="0" smtClean="0"/>
              <a:t> </a:t>
            </a:r>
            <a:r>
              <a:rPr lang="en-US" baseline="0" smtClean="0"/>
              <a:t>for questions.</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35034A0-E848-447A-879F-4F1FF3F1A094}" type="slidenum">
              <a:rPr lang="en-US" smtClean="0"/>
              <a:pPr/>
              <a:t>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35034A0-E848-447A-879F-4F1FF3F1A094}" type="slidenum">
              <a:rPr lang="en-US" smtClean="0"/>
              <a:pPr/>
              <a:t>3</a:t>
            </a:fld>
            <a:endParaRPr lang="en-US" dirty="0"/>
          </a:p>
        </p:txBody>
      </p:sp>
    </p:spTree>
    <p:extLst>
      <p:ext uri="{BB962C8B-B14F-4D97-AF65-F5344CB8AC3E}">
        <p14:creationId xmlns="" xmlns:p14="http://schemas.microsoft.com/office/powerpoint/2010/main" val="28424084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35034A0-E848-447A-879F-4F1FF3F1A094}" type="slidenum">
              <a:rPr lang="en-US" smtClean="0"/>
              <a:pPr/>
              <a:t>16</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35034A0-E848-447A-879F-4F1FF3F1A094}" type="slidenum">
              <a:rPr lang="en-US" smtClean="0"/>
              <a:pPr/>
              <a:t>19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2313" y="1295400"/>
            <a:ext cx="7772400" cy="1362075"/>
          </a:xfrm>
        </p:spPr>
        <p:txBody>
          <a:bodyPr anchor="t"/>
          <a:lstStyle>
            <a:lvl1pPr algn="ctr">
              <a:defRPr sz="4000" b="1" cap="all" baseline="0"/>
            </a:lvl1pPr>
          </a:lstStyle>
          <a:p>
            <a:r>
              <a:rPr lang="en-US" dirty="0" smtClean="0"/>
              <a:t>HPEPL PowerPoint Presentation Template</a:t>
            </a:r>
            <a:endParaRPr lang="en-US" dirty="0"/>
          </a:p>
        </p:txBody>
      </p:sp>
      <p:sp>
        <p:nvSpPr>
          <p:cNvPr id="3" name="Text Placeholder 2"/>
          <p:cNvSpPr>
            <a:spLocks noGrp="1"/>
          </p:cNvSpPr>
          <p:nvPr>
            <p:ph type="body" idx="1" hasCustomPrompt="1"/>
          </p:nvPr>
        </p:nvSpPr>
        <p:spPr>
          <a:xfrm>
            <a:off x="736994" y="4899932"/>
            <a:ext cx="7784284" cy="666750"/>
          </a:xfrm>
        </p:spPr>
        <p:txBody>
          <a:bodyPr anchor="ctr"/>
          <a:lstStyle>
            <a:lvl1pPr marL="0" indent="0" algn="ctr">
              <a:spcBef>
                <a:spcPts val="0"/>
              </a:spcBef>
              <a:buNone/>
              <a:defRPr sz="2000" i="0" u="none" strike="noStrike" baseline="0">
                <a:solidFill>
                  <a:srgbClr val="133CAC"/>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Presenters </a:t>
            </a:r>
          </a:p>
        </p:txBody>
      </p:sp>
      <p:sp>
        <p:nvSpPr>
          <p:cNvPr id="5" name="Rectangle 6"/>
          <p:cNvSpPr>
            <a:spLocks noGrp="1" noChangeArrowheads="1"/>
          </p:cNvSpPr>
          <p:nvPr>
            <p:ph type="sldNum" sz="quarter" idx="11"/>
          </p:nvPr>
        </p:nvSpPr>
        <p:spPr>
          <a:ln/>
        </p:spPr>
        <p:txBody>
          <a:bodyPr/>
          <a:lstStyle>
            <a:lvl1pPr>
              <a:defRPr sz="1400"/>
            </a:lvl1pPr>
          </a:lstStyle>
          <a:p>
            <a:fld id="{DDB207D8-9A13-4AB4-81F1-7BBA3CBB6C33}" type="slidenum">
              <a:rPr lang="en-US" smtClean="0"/>
              <a:pPr/>
              <a:t>‹#›</a:t>
            </a:fld>
            <a:endParaRPr lang="en-US" dirty="0"/>
          </a:p>
        </p:txBody>
      </p:sp>
      <p:sp>
        <p:nvSpPr>
          <p:cNvPr id="6" name="Text Box 20"/>
          <p:cNvSpPr txBox="1">
            <a:spLocks noChangeArrowheads="1"/>
          </p:cNvSpPr>
          <p:nvPr userDrawn="1"/>
        </p:nvSpPr>
        <p:spPr bwMode="auto">
          <a:xfrm>
            <a:off x="1293813" y="6351588"/>
            <a:ext cx="6629400" cy="506412"/>
          </a:xfrm>
          <a:prstGeom prst="rect">
            <a:avLst/>
          </a:prstGeom>
          <a:noFill/>
          <a:ln w="9525">
            <a:noFill/>
            <a:miter lim="800000"/>
            <a:headEnd/>
            <a:tailEnd/>
          </a:ln>
          <a:effectLst/>
        </p:spPr>
        <p:txBody>
          <a:bodyPr anchor="b">
            <a:spAutoFit/>
          </a:bodyPr>
          <a:lstStyle/>
          <a:p>
            <a:pPr algn="ctr" eaLnBrk="1" hangingPunct="1">
              <a:spcBef>
                <a:spcPct val="20000"/>
              </a:spcBef>
              <a:defRPr/>
            </a:pPr>
            <a:r>
              <a:rPr lang="en-US" sz="800" dirty="0">
                <a:solidFill>
                  <a:schemeClr val="tx1"/>
                </a:solidFill>
              </a:rPr>
              <a:t>The technical data in this document (or file) is controlled for export under the International Traffic in Arms Regulations (ITAR),</a:t>
            </a:r>
          </a:p>
          <a:p>
            <a:pPr algn="ctr" eaLnBrk="1" hangingPunct="1">
              <a:spcBef>
                <a:spcPct val="20000"/>
              </a:spcBef>
              <a:defRPr/>
            </a:pPr>
            <a:r>
              <a:rPr lang="en-US" sz="800" dirty="0">
                <a:solidFill>
                  <a:schemeClr val="tx1"/>
                </a:solidFill>
              </a:rPr>
              <a:t> 22 CFR 120-130. Violations of these laws may be subject to fines and penalties under the Arms Export Control Act, 22 U.S.C. 2778.</a:t>
            </a:r>
          </a:p>
          <a:p>
            <a:pPr algn="ctr" eaLnBrk="1" hangingPunct="1">
              <a:spcBef>
                <a:spcPct val="20000"/>
              </a:spcBef>
              <a:defRPr/>
            </a:pPr>
            <a:r>
              <a:rPr lang="en-US" sz="800" b="1" dirty="0">
                <a:solidFill>
                  <a:schemeClr val="tx1"/>
                </a:solidFill>
              </a:rPr>
              <a:t>May </a:t>
            </a:r>
            <a:r>
              <a:rPr lang="en-US" sz="800" b="1" dirty="0" smtClean="0">
                <a:solidFill>
                  <a:schemeClr val="tx1"/>
                </a:solidFill>
              </a:rPr>
              <a:t>contain Georgia Tech proprietary information; </a:t>
            </a:r>
            <a:r>
              <a:rPr lang="en-US" sz="800" b="1" dirty="0">
                <a:solidFill>
                  <a:schemeClr val="tx1"/>
                </a:solidFill>
              </a:rPr>
              <a:t>Not for public dissemination. </a:t>
            </a:r>
          </a:p>
        </p:txBody>
      </p:sp>
      <p:sp>
        <p:nvSpPr>
          <p:cNvPr id="7" name="Text Placeholder 2"/>
          <p:cNvSpPr>
            <a:spLocks noGrp="1"/>
          </p:cNvSpPr>
          <p:nvPr>
            <p:ph type="body" idx="12" hasCustomPrompt="1"/>
          </p:nvPr>
        </p:nvSpPr>
        <p:spPr>
          <a:xfrm>
            <a:off x="742936" y="3642595"/>
            <a:ext cx="7772400" cy="695325"/>
          </a:xfrm>
        </p:spPr>
        <p:txBody>
          <a:bodyPr anchor="ctr"/>
          <a:lstStyle>
            <a:lvl1pPr marL="0" indent="0" algn="ctr">
              <a:buNone/>
              <a:defRPr sz="1600" i="1" baseline="0">
                <a:solidFill>
                  <a:srgbClr val="062270"/>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Location/Date</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sldNum" sz="quarter" idx="11"/>
          </p:nvPr>
        </p:nvSpPr>
        <p:spPr>
          <a:ln/>
        </p:spPr>
        <p:txBody>
          <a:bodyPr/>
          <a:lstStyle>
            <a:lvl1pPr>
              <a:defRPr/>
            </a:lvl1pPr>
          </a:lstStyle>
          <a:p>
            <a:fld id="{DDB207D8-9A13-4AB4-81F1-7BBA3CBB6C33}"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25400"/>
            <a:ext cx="1943100" cy="6146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25400"/>
            <a:ext cx="5676900" cy="6146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sldNum" sz="quarter" idx="11"/>
          </p:nvPr>
        </p:nvSpPr>
        <p:spPr>
          <a:ln/>
        </p:spPr>
        <p:txBody>
          <a:bodyPr/>
          <a:lstStyle>
            <a:lvl1pPr>
              <a:defRPr/>
            </a:lvl1pPr>
          </a:lstStyle>
          <a:p>
            <a:fld id="{DDB207D8-9A13-4AB4-81F1-7BBA3CBB6C33}"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346200" y="25400"/>
            <a:ext cx="6315075" cy="642938"/>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1143000"/>
            <a:ext cx="7772400" cy="5029200"/>
          </a:xfrm>
        </p:spPr>
        <p:txBody>
          <a:bodyPr/>
          <a:lstStyle/>
          <a:p>
            <a:pPr lvl="0"/>
            <a:r>
              <a:rPr lang="en-US" noProof="0" dirty="0" smtClean="0"/>
              <a:t>Click icon to add table</a:t>
            </a:r>
          </a:p>
        </p:txBody>
      </p:sp>
      <p:sp>
        <p:nvSpPr>
          <p:cNvPr id="5" name="Rectangle 6"/>
          <p:cNvSpPr>
            <a:spLocks noGrp="1" noChangeArrowheads="1"/>
          </p:cNvSpPr>
          <p:nvPr>
            <p:ph type="sldNum" sz="quarter" idx="11"/>
          </p:nvPr>
        </p:nvSpPr>
        <p:spPr>
          <a:ln/>
        </p:spPr>
        <p:txBody>
          <a:bodyPr/>
          <a:lstStyle>
            <a:lvl1pPr>
              <a:defRPr/>
            </a:lvl1pPr>
          </a:lstStyle>
          <a:p>
            <a:fld id="{DDB207D8-9A13-4AB4-81F1-7BBA3CBB6C33}"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Rectangle 6"/>
          <p:cNvSpPr>
            <a:spLocks noGrp="1" noChangeArrowheads="1"/>
          </p:cNvSpPr>
          <p:nvPr>
            <p:ph type="sldNum" sz="quarter" idx="11"/>
          </p:nvPr>
        </p:nvSpPr>
        <p:spPr>
          <a:ln/>
        </p:spPr>
        <p:txBody>
          <a:bodyPr/>
          <a:lstStyle>
            <a:lvl1pPr>
              <a:defRPr/>
            </a:lvl1pPr>
          </a:lstStyle>
          <a:p>
            <a:fld id="{DDB207D8-9A13-4AB4-81F1-7BBA3CBB6C33}" type="slidenum">
              <a:rPr lang="en-US" smtClean="0"/>
              <a:pPr/>
              <a:t>‹#›</a:t>
            </a:fld>
            <a:endParaRPr lang="en-US" dirty="0"/>
          </a:p>
        </p:txBody>
      </p:sp>
      <p:sp>
        <p:nvSpPr>
          <p:cNvPr id="6" name="Rectangle 3"/>
          <p:cNvSpPr>
            <a:spLocks noGrp="1" noChangeArrowheads="1"/>
          </p:cNvSpPr>
          <p:nvPr>
            <p:ph idx="1"/>
          </p:nvPr>
        </p:nvSpPr>
        <p:spPr bwMode="auto">
          <a:xfrm>
            <a:off x="454818" y="929157"/>
            <a:ext cx="8229600" cy="562404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Click to edit Master text styles</a:t>
            </a:r>
          </a:p>
        </p:txBody>
      </p:sp>
      <p:sp>
        <p:nvSpPr>
          <p:cNvPr id="5" name="Rectangle 6"/>
          <p:cNvSpPr>
            <a:spLocks noGrp="1" noChangeArrowheads="1"/>
          </p:cNvSpPr>
          <p:nvPr>
            <p:ph type="sldNum" sz="quarter" idx="11"/>
          </p:nvPr>
        </p:nvSpPr>
        <p:spPr>
          <a:ln/>
        </p:spPr>
        <p:txBody>
          <a:bodyPr/>
          <a:lstStyle>
            <a:lvl1pPr>
              <a:defRPr/>
            </a:lvl1pPr>
          </a:lstStyle>
          <a:p>
            <a:fld id="{DDB207D8-9A13-4AB4-81F1-7BBA3CBB6C33}" type="slidenum">
              <a:rPr lang="en-US" smtClean="0"/>
              <a:pPr/>
              <a:t>‹#›</a:t>
            </a:fld>
            <a:endParaRPr lang="en-US" dirty="0"/>
          </a:p>
        </p:txBody>
      </p:sp>
    </p:spTree>
    <p:extLst>
      <p:ext uri="{BB962C8B-B14F-4D97-AF65-F5344CB8AC3E}">
        <p14:creationId xmlns="" xmlns:p14="http://schemas.microsoft.com/office/powerpoint/2010/main" val="163206060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685800" y="1143000"/>
            <a:ext cx="3810000" cy="5029200"/>
          </a:xfrm>
        </p:spPr>
        <p:txBody>
          <a:bodyPr/>
          <a:lstStyle>
            <a:lvl1pPr>
              <a:defRPr sz="2000"/>
            </a:lvl1pPr>
            <a:lvl2pPr>
              <a:defRPr sz="1800">
                <a:solidFill>
                  <a:srgbClr val="002060"/>
                </a:solidFill>
              </a:defRPr>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Content Placeholder 3"/>
          <p:cNvSpPr>
            <a:spLocks noGrp="1"/>
          </p:cNvSpPr>
          <p:nvPr>
            <p:ph sz="half" idx="2"/>
          </p:nvPr>
        </p:nvSpPr>
        <p:spPr>
          <a:xfrm>
            <a:off x="4648200" y="1143000"/>
            <a:ext cx="3810000" cy="5029200"/>
          </a:xfrm>
        </p:spPr>
        <p:txBody>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Rectangle 6"/>
          <p:cNvSpPr>
            <a:spLocks noGrp="1" noChangeArrowheads="1"/>
          </p:cNvSpPr>
          <p:nvPr>
            <p:ph type="sldNum" sz="quarter" idx="11"/>
          </p:nvPr>
        </p:nvSpPr>
        <p:spPr>
          <a:ln/>
        </p:spPr>
        <p:txBody>
          <a:bodyPr/>
          <a:lstStyle>
            <a:lvl1pPr>
              <a:defRPr/>
            </a:lvl1pPr>
          </a:lstStyle>
          <a:p>
            <a:fld id="{DDB207D8-9A13-4AB4-81F1-7BBA3CBB6C33}"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0162"/>
            <a:ext cx="8229600" cy="579438"/>
          </a:xfrm>
        </p:spPr>
        <p:txBody>
          <a:bodyPr/>
          <a:lstStyle>
            <a:lvl1pPr>
              <a:defRPr b="1"/>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143000"/>
            <a:ext cx="4040188" cy="639762"/>
          </a:xfrm>
        </p:spPr>
        <p:txBody>
          <a:bodyPr anchor="b"/>
          <a:lstStyle>
            <a:lvl1pPr marL="0" indent="0">
              <a:buNone/>
              <a:defRPr sz="20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752600"/>
            <a:ext cx="4040188" cy="4373563"/>
          </a:xfrm>
        </p:spPr>
        <p:txBody>
          <a:bodyPr/>
          <a:lstStyle>
            <a:lvl1pPr>
              <a:defRPr sz="1800"/>
            </a:lvl1pPr>
            <a:lvl2pPr>
              <a:defRPr sz="1600"/>
            </a:lvl2pPr>
            <a:lvl3pPr>
              <a:defRPr sz="1400"/>
            </a:lvl3pPr>
            <a:lvl4pPr>
              <a:defRPr sz="1200"/>
            </a:lvl4pPr>
            <a:lvl5pPr>
              <a:defRPr sz="12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143000"/>
            <a:ext cx="4041775" cy="639762"/>
          </a:xfrm>
        </p:spPr>
        <p:txBody>
          <a:bodyPr anchor="b"/>
          <a:lstStyle>
            <a:lvl1pPr marL="0" indent="0">
              <a:buNone/>
              <a:defRPr sz="20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1752600"/>
            <a:ext cx="4041775" cy="4373563"/>
          </a:xfrm>
        </p:spPr>
        <p:txBody>
          <a:bodyPr/>
          <a:lstStyle>
            <a:lvl1pPr>
              <a:defRPr sz="1800"/>
            </a:lvl1pPr>
            <a:lvl2pPr>
              <a:defRPr sz="1600"/>
            </a:lvl2pPr>
            <a:lvl3pPr>
              <a:defRPr sz="1400"/>
            </a:lvl3pPr>
            <a:lvl4pPr>
              <a:defRPr sz="1200"/>
            </a:lvl4pPr>
            <a:lvl5pPr>
              <a:defRPr sz="12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Rectangle 6"/>
          <p:cNvSpPr>
            <a:spLocks noGrp="1" noChangeArrowheads="1"/>
          </p:cNvSpPr>
          <p:nvPr>
            <p:ph type="sldNum" sz="quarter" idx="11"/>
          </p:nvPr>
        </p:nvSpPr>
        <p:spPr>
          <a:ln/>
        </p:spPr>
        <p:txBody>
          <a:bodyPr/>
          <a:lstStyle>
            <a:lvl1pPr>
              <a:defRPr/>
            </a:lvl1pPr>
          </a:lstStyle>
          <a:p>
            <a:fld id="{DDB207D8-9A13-4AB4-81F1-7BBA3CBB6C33}"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Rectangle 6"/>
          <p:cNvSpPr>
            <a:spLocks noGrp="1" noChangeArrowheads="1"/>
          </p:cNvSpPr>
          <p:nvPr>
            <p:ph type="sldNum" sz="quarter" idx="11"/>
          </p:nvPr>
        </p:nvSpPr>
        <p:spPr>
          <a:ln/>
        </p:spPr>
        <p:txBody>
          <a:bodyPr/>
          <a:lstStyle>
            <a:lvl1pPr>
              <a:defRPr/>
            </a:lvl1pPr>
          </a:lstStyle>
          <a:p>
            <a:fld id="{DDB207D8-9A13-4AB4-81F1-7BBA3CBB6C33}"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6"/>
          <p:cNvSpPr>
            <a:spLocks noGrp="1" noChangeArrowheads="1"/>
          </p:cNvSpPr>
          <p:nvPr>
            <p:ph type="sldNum" sz="quarter" idx="11"/>
          </p:nvPr>
        </p:nvSpPr>
        <p:spPr>
          <a:ln/>
        </p:spPr>
        <p:txBody>
          <a:bodyPr/>
          <a:lstStyle>
            <a:lvl1pPr>
              <a:defRPr/>
            </a:lvl1pPr>
          </a:lstStyle>
          <a:p>
            <a:fld id="{DDB207D8-9A13-4AB4-81F1-7BBA3CBB6C33}"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0"/>
            <a:ext cx="6248400" cy="685800"/>
          </a:xfrm>
        </p:spPr>
        <p:txBody>
          <a:bodyPr anchor="b"/>
          <a:lstStyle>
            <a:lvl1pPr algn="ctr">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98068" y="1174749"/>
            <a:ext cx="5111750" cy="5211763"/>
          </a:xfrm>
        </p:spPr>
        <p:txBody>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69603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Rectangle 6"/>
          <p:cNvSpPr>
            <a:spLocks noGrp="1" noChangeArrowheads="1"/>
          </p:cNvSpPr>
          <p:nvPr>
            <p:ph type="sldNum" sz="quarter" idx="11"/>
          </p:nvPr>
        </p:nvSpPr>
        <p:spPr>
          <a:ln/>
        </p:spPr>
        <p:txBody>
          <a:bodyPr/>
          <a:lstStyle>
            <a:lvl1pPr>
              <a:defRPr/>
            </a:lvl1pPr>
          </a:lstStyle>
          <a:p>
            <a:fld id="{DDB207D8-9A13-4AB4-81F1-7BBA3CBB6C33}"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05000" y="5224462"/>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905000" y="1036637"/>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p>
        </p:txBody>
      </p:sp>
      <p:sp>
        <p:nvSpPr>
          <p:cNvPr id="4" name="Text Placeholder 3"/>
          <p:cNvSpPr>
            <a:spLocks noGrp="1"/>
          </p:cNvSpPr>
          <p:nvPr>
            <p:ph type="body" sz="half" idx="2"/>
          </p:nvPr>
        </p:nvSpPr>
        <p:spPr>
          <a:xfrm>
            <a:off x="1905000" y="5791200"/>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Rectangle 6"/>
          <p:cNvSpPr>
            <a:spLocks noGrp="1" noChangeArrowheads="1"/>
          </p:cNvSpPr>
          <p:nvPr>
            <p:ph type="sldNum" sz="quarter" idx="11"/>
          </p:nvPr>
        </p:nvSpPr>
        <p:spPr>
          <a:ln/>
        </p:spPr>
        <p:txBody>
          <a:bodyPr/>
          <a:lstStyle>
            <a:lvl1pPr>
              <a:defRPr/>
            </a:lvl1pPr>
          </a:lstStyle>
          <a:p>
            <a:fld id="{DDB207D8-9A13-4AB4-81F1-7BBA3CBB6C33}" type="slidenum">
              <a:rPr lang="en-US" smtClean="0"/>
              <a:pPr/>
              <a:t>‹#›</a:t>
            </a:fld>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7"/>
          <p:cNvSpPr>
            <a:spLocks noChangeArrowheads="1"/>
          </p:cNvSpPr>
          <p:nvPr userDrawn="1"/>
        </p:nvSpPr>
        <p:spPr bwMode="auto">
          <a:xfrm rot="10800000" flipH="1">
            <a:off x="1" y="495300"/>
            <a:ext cx="1181100" cy="228600"/>
          </a:xfrm>
          <a:prstGeom prst="rect">
            <a:avLst/>
          </a:prstGeom>
          <a:solidFill>
            <a:schemeClr val="tx1"/>
          </a:solidFill>
          <a:ln w="9525">
            <a:noFill/>
            <a:miter lim="800000"/>
            <a:headEnd/>
            <a:tailEnd/>
          </a:ln>
          <a:effectLst/>
        </p:spPr>
        <p:txBody>
          <a:bodyPr rot="10800000" wrap="none" anchor="ctr"/>
          <a:lstStyle/>
          <a:p>
            <a:pPr algn="ctr">
              <a:defRPr/>
            </a:pPr>
            <a:endParaRPr lang="en-US" dirty="0">
              <a:latin typeface="Times" pitchFamily="16" charset="0"/>
            </a:endParaRPr>
          </a:p>
        </p:txBody>
      </p:sp>
      <p:sp>
        <p:nvSpPr>
          <p:cNvPr id="4103" name="Rectangle 7"/>
          <p:cNvSpPr>
            <a:spLocks noChangeArrowheads="1"/>
          </p:cNvSpPr>
          <p:nvPr/>
        </p:nvSpPr>
        <p:spPr bwMode="auto">
          <a:xfrm rot="10800000" flipH="1">
            <a:off x="0" y="647700"/>
            <a:ext cx="9144000" cy="76200"/>
          </a:xfrm>
          <a:prstGeom prst="rect">
            <a:avLst/>
          </a:prstGeom>
          <a:solidFill>
            <a:schemeClr val="tx1"/>
          </a:solidFill>
          <a:ln w="9525">
            <a:noFill/>
            <a:miter lim="800000"/>
            <a:headEnd/>
            <a:tailEnd/>
          </a:ln>
          <a:effectLst/>
        </p:spPr>
        <p:txBody>
          <a:bodyPr rot="10800000" wrap="none" anchor="ctr"/>
          <a:lstStyle/>
          <a:p>
            <a:pPr algn="ctr">
              <a:defRPr/>
            </a:pPr>
            <a:endParaRPr lang="en-US" dirty="0">
              <a:latin typeface="Times" pitchFamily="16" charset="0"/>
            </a:endParaRPr>
          </a:p>
        </p:txBody>
      </p:sp>
      <p:sp>
        <p:nvSpPr>
          <p:cNvPr id="1026" name="Rectangle 2"/>
          <p:cNvSpPr>
            <a:spLocks noGrp="1" noChangeArrowheads="1"/>
          </p:cNvSpPr>
          <p:nvPr>
            <p:ph type="title"/>
          </p:nvPr>
        </p:nvSpPr>
        <p:spPr bwMode="auto">
          <a:xfrm>
            <a:off x="2095500" y="114300"/>
            <a:ext cx="5425925" cy="48006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
        <p:nvSpPr>
          <p:cNvPr id="1027" name="Rectangle 3"/>
          <p:cNvSpPr>
            <a:spLocks noGrp="1" noChangeArrowheads="1"/>
          </p:cNvSpPr>
          <p:nvPr>
            <p:ph type="body" idx="1"/>
          </p:nvPr>
        </p:nvSpPr>
        <p:spPr bwMode="auto">
          <a:xfrm>
            <a:off x="454818" y="952500"/>
            <a:ext cx="8229600" cy="5600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102" name="Rectangle 6"/>
          <p:cNvSpPr>
            <a:spLocks noGrp="1" noChangeArrowheads="1"/>
          </p:cNvSpPr>
          <p:nvPr>
            <p:ph type="sldNum" sz="quarter" idx="4"/>
          </p:nvPr>
        </p:nvSpPr>
        <p:spPr bwMode="auto">
          <a:xfrm>
            <a:off x="8275637" y="6553200"/>
            <a:ext cx="868363" cy="304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a:defRPr sz="1400">
                <a:solidFill>
                  <a:schemeClr val="tx1"/>
                </a:solidFill>
                <a:latin typeface="Arial" charset="0"/>
              </a:defRPr>
            </a:lvl1pPr>
          </a:lstStyle>
          <a:p>
            <a:fld id="{DDB207D8-9A13-4AB4-81F1-7BBA3CBB6C33}" type="slidenum">
              <a:rPr lang="en-US" smtClean="0"/>
              <a:pPr/>
              <a:t>‹#›</a:t>
            </a:fld>
            <a:endParaRPr lang="en-US" dirty="0"/>
          </a:p>
        </p:txBody>
      </p:sp>
      <p:pic>
        <p:nvPicPr>
          <p:cNvPr id="9" name="Picture 2"/>
          <p:cNvPicPr>
            <a:picLocks noChangeAspect="1" noChangeArrowheads="1"/>
          </p:cNvPicPr>
          <p:nvPr userDrawn="1"/>
        </p:nvPicPr>
        <p:blipFill>
          <a:blip r:embed="rId14" cstate="print"/>
          <a:srcRect/>
          <a:stretch>
            <a:fillRect/>
          </a:stretch>
        </p:blipFill>
        <p:spPr bwMode="auto">
          <a:xfrm>
            <a:off x="0" y="0"/>
            <a:ext cx="1204452" cy="533400"/>
          </a:xfrm>
          <a:prstGeom prst="rect">
            <a:avLst/>
          </a:prstGeom>
          <a:noFill/>
          <a:ln w="9525">
            <a:noFill/>
            <a:miter lim="800000"/>
            <a:headEnd/>
            <a:tailEnd/>
          </a:ln>
        </p:spPr>
      </p:pic>
      <p:pic>
        <p:nvPicPr>
          <p:cNvPr id="10" name="Picture 2" descr="C:\Aaron's Stuff 2008\GeorgiaTech\Research\ErosionProject\ErosionWriting2013\16Sep2013_Poster\CSMLSLogo1.png"/>
          <p:cNvPicPr>
            <a:picLocks noChangeAspect="1" noChangeArrowheads="1"/>
          </p:cNvPicPr>
          <p:nvPr userDrawn="1"/>
        </p:nvPicPr>
        <p:blipFill>
          <a:blip r:embed="rId15" cstate="print"/>
          <a:srcRect/>
          <a:stretch>
            <a:fillRect/>
          </a:stretch>
        </p:blipFill>
        <p:spPr bwMode="auto">
          <a:xfrm>
            <a:off x="1181100" y="0"/>
            <a:ext cx="914400" cy="640378"/>
          </a:xfrm>
          <a:prstGeom prst="rect">
            <a:avLst/>
          </a:prstGeom>
          <a:noFill/>
        </p:spPr>
      </p:pic>
      <p:pic>
        <p:nvPicPr>
          <p:cNvPr id="11" name="Picture 31"/>
          <p:cNvPicPr>
            <a:picLocks noChangeAspect="1" noChangeArrowheads="1"/>
          </p:cNvPicPr>
          <p:nvPr userDrawn="1"/>
        </p:nvPicPr>
        <p:blipFill>
          <a:blip r:embed="rId16" cstate="print"/>
          <a:srcRect b="10001"/>
          <a:stretch>
            <a:fillRect/>
          </a:stretch>
        </p:blipFill>
        <p:spPr bwMode="auto">
          <a:xfrm>
            <a:off x="7654079" y="38100"/>
            <a:ext cx="1489920" cy="4953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3" r:id="rId1"/>
    <p:sldLayoutId id="2147483662" r:id="rId2"/>
    <p:sldLayoutId id="214748367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iming>
    <p:tnLst>
      <p:par>
        <p:cTn id="1" dur="indefinite" restart="never" nodeType="tmRoot"/>
      </p:par>
    </p:tnLst>
  </p:timing>
  <p:hf hdr="0" ftr="0" dt="0"/>
  <p:txStyles>
    <p:titleStyle>
      <a:lvl1pPr algn="ctr" rtl="0" eaLnBrk="1" fontAlgn="base" hangingPunct="1">
        <a:spcBef>
          <a:spcPct val="0"/>
        </a:spcBef>
        <a:spcAft>
          <a:spcPct val="0"/>
        </a:spcAft>
        <a:tabLst>
          <a:tab pos="576263" algn="l"/>
        </a:tabLst>
        <a:defRPr sz="2400" b="1" cap="small" baseline="0">
          <a:solidFill>
            <a:schemeClr val="tx1"/>
          </a:solidFill>
          <a:latin typeface="+mj-lt"/>
          <a:ea typeface="+mj-ea"/>
          <a:cs typeface="+mj-cs"/>
        </a:defRPr>
      </a:lvl1pPr>
      <a:lvl2pPr algn="ctr" rtl="0" eaLnBrk="1" fontAlgn="base" hangingPunct="1">
        <a:spcBef>
          <a:spcPct val="0"/>
        </a:spcBef>
        <a:spcAft>
          <a:spcPct val="0"/>
        </a:spcAft>
        <a:defRPr sz="2800">
          <a:solidFill>
            <a:srgbClr val="800000"/>
          </a:solidFill>
          <a:latin typeface="Arial" charset="0"/>
        </a:defRPr>
      </a:lvl2pPr>
      <a:lvl3pPr algn="ctr" rtl="0" eaLnBrk="1" fontAlgn="base" hangingPunct="1">
        <a:spcBef>
          <a:spcPct val="0"/>
        </a:spcBef>
        <a:spcAft>
          <a:spcPct val="0"/>
        </a:spcAft>
        <a:defRPr sz="2800">
          <a:solidFill>
            <a:srgbClr val="800000"/>
          </a:solidFill>
          <a:latin typeface="Arial" charset="0"/>
        </a:defRPr>
      </a:lvl3pPr>
      <a:lvl4pPr algn="ctr" rtl="0" eaLnBrk="1" fontAlgn="base" hangingPunct="1">
        <a:spcBef>
          <a:spcPct val="0"/>
        </a:spcBef>
        <a:spcAft>
          <a:spcPct val="0"/>
        </a:spcAft>
        <a:defRPr sz="2800">
          <a:solidFill>
            <a:srgbClr val="800000"/>
          </a:solidFill>
          <a:latin typeface="Arial" charset="0"/>
        </a:defRPr>
      </a:lvl4pPr>
      <a:lvl5pPr algn="ctr" rtl="0" eaLnBrk="1" fontAlgn="base" hangingPunct="1">
        <a:spcBef>
          <a:spcPct val="0"/>
        </a:spcBef>
        <a:spcAft>
          <a:spcPct val="0"/>
        </a:spcAft>
        <a:defRPr sz="2800">
          <a:solidFill>
            <a:srgbClr val="800000"/>
          </a:solidFill>
          <a:latin typeface="Arial" charset="0"/>
        </a:defRPr>
      </a:lvl5pPr>
      <a:lvl6pPr marL="457200" algn="ctr" rtl="0" eaLnBrk="1" fontAlgn="base" hangingPunct="1">
        <a:spcBef>
          <a:spcPct val="0"/>
        </a:spcBef>
        <a:spcAft>
          <a:spcPct val="0"/>
        </a:spcAft>
        <a:defRPr sz="2800">
          <a:solidFill>
            <a:srgbClr val="800000"/>
          </a:solidFill>
          <a:latin typeface="Arial" charset="0"/>
        </a:defRPr>
      </a:lvl6pPr>
      <a:lvl7pPr marL="914400" algn="ctr" rtl="0" eaLnBrk="1" fontAlgn="base" hangingPunct="1">
        <a:spcBef>
          <a:spcPct val="0"/>
        </a:spcBef>
        <a:spcAft>
          <a:spcPct val="0"/>
        </a:spcAft>
        <a:defRPr sz="2800">
          <a:solidFill>
            <a:srgbClr val="800000"/>
          </a:solidFill>
          <a:latin typeface="Arial" charset="0"/>
        </a:defRPr>
      </a:lvl7pPr>
      <a:lvl8pPr marL="1371600" algn="ctr" rtl="0" eaLnBrk="1" fontAlgn="base" hangingPunct="1">
        <a:spcBef>
          <a:spcPct val="0"/>
        </a:spcBef>
        <a:spcAft>
          <a:spcPct val="0"/>
        </a:spcAft>
        <a:defRPr sz="2800">
          <a:solidFill>
            <a:srgbClr val="800000"/>
          </a:solidFill>
          <a:latin typeface="Arial" charset="0"/>
        </a:defRPr>
      </a:lvl8pPr>
      <a:lvl9pPr marL="1828800" algn="ctr" rtl="0" eaLnBrk="1" fontAlgn="base" hangingPunct="1">
        <a:spcBef>
          <a:spcPct val="0"/>
        </a:spcBef>
        <a:spcAft>
          <a:spcPct val="0"/>
        </a:spcAft>
        <a:defRPr sz="2800">
          <a:solidFill>
            <a:srgbClr val="800000"/>
          </a:solidFill>
          <a:latin typeface="Arial" charset="0"/>
        </a:defRPr>
      </a:lvl9pPr>
    </p:titleStyle>
    <p:bodyStyle>
      <a:lvl1pPr marL="342900" indent="-342900" algn="l" rtl="0" eaLnBrk="1" fontAlgn="base" hangingPunct="1">
        <a:spcBef>
          <a:spcPct val="20000"/>
        </a:spcBef>
        <a:spcAft>
          <a:spcPct val="0"/>
        </a:spcAft>
        <a:buChar char="•"/>
        <a:defRPr sz="2000">
          <a:solidFill>
            <a:srgbClr val="133CAC"/>
          </a:solidFill>
          <a:latin typeface="Times New Roman" pitchFamily="18" charset="0"/>
          <a:ea typeface="+mn-ea"/>
          <a:cs typeface="Times New Roman" pitchFamily="18" charset="0"/>
        </a:defRPr>
      </a:lvl1pPr>
      <a:lvl2pPr marL="742950" indent="-285750" algn="l" rtl="0" eaLnBrk="1" fontAlgn="base" hangingPunct="1">
        <a:spcBef>
          <a:spcPct val="20000"/>
        </a:spcBef>
        <a:spcAft>
          <a:spcPct val="0"/>
        </a:spcAft>
        <a:buChar char="–"/>
        <a:defRPr sz="1800">
          <a:solidFill>
            <a:schemeClr val="tx1"/>
          </a:solidFill>
          <a:latin typeface="Times New Roman" pitchFamily="18" charset="0"/>
          <a:cs typeface="Times New Roman" pitchFamily="18" charset="0"/>
        </a:defRPr>
      </a:lvl2pPr>
      <a:lvl3pPr marL="1143000" indent="-228600" algn="l" rtl="0" eaLnBrk="1" fontAlgn="base" hangingPunct="1">
        <a:spcBef>
          <a:spcPct val="20000"/>
        </a:spcBef>
        <a:spcAft>
          <a:spcPct val="0"/>
        </a:spcAft>
        <a:buChar char="•"/>
        <a:defRPr sz="1600" baseline="0">
          <a:solidFill>
            <a:srgbClr val="133CAC"/>
          </a:solidFill>
          <a:latin typeface="Times New Roman" pitchFamily="18" charset="0"/>
          <a:cs typeface="Times New Roman" pitchFamily="18" charset="0"/>
        </a:defRPr>
      </a:lvl3pPr>
      <a:lvl4pPr marL="1600200" indent="-228600" algn="l" rtl="0" eaLnBrk="1" fontAlgn="base" hangingPunct="1">
        <a:spcBef>
          <a:spcPct val="20000"/>
        </a:spcBef>
        <a:spcAft>
          <a:spcPct val="0"/>
        </a:spcAft>
        <a:buChar char="–"/>
        <a:defRPr sz="1400">
          <a:solidFill>
            <a:schemeClr val="tx1"/>
          </a:solidFill>
          <a:latin typeface="Times New Roman" pitchFamily="18" charset="0"/>
          <a:cs typeface="Times New Roman" pitchFamily="18" charset="0"/>
        </a:defRPr>
      </a:lvl4pPr>
      <a:lvl5pPr marL="2057400" indent="-228600" algn="l" rtl="0" eaLnBrk="1" fontAlgn="base" hangingPunct="1">
        <a:spcBef>
          <a:spcPct val="20000"/>
        </a:spcBef>
        <a:spcAft>
          <a:spcPct val="0"/>
        </a:spcAft>
        <a:buFont typeface="Arial" panose="020B0604020202020204" pitchFamily="34" charset="0"/>
        <a:buChar char="•"/>
        <a:defRPr sz="1400">
          <a:solidFill>
            <a:srgbClr val="133CAC"/>
          </a:solidFill>
          <a:latin typeface="Times New Roman" pitchFamily="18" charset="0"/>
          <a:cs typeface="Times New Roman" pitchFamily="18" charset="0"/>
        </a:defRPr>
      </a:lvl5pPr>
      <a:lvl6pPr marL="2514600" indent="-228600" algn="l" rtl="0" eaLnBrk="1" fontAlgn="base" hangingPunct="1">
        <a:spcBef>
          <a:spcPct val="20000"/>
        </a:spcBef>
        <a:spcAft>
          <a:spcPct val="0"/>
        </a:spcAft>
        <a:buChar char="»"/>
        <a:defRPr sz="1400">
          <a:solidFill>
            <a:srgbClr val="004080"/>
          </a:solidFill>
          <a:latin typeface="+mn-lt"/>
        </a:defRPr>
      </a:lvl6pPr>
      <a:lvl7pPr marL="2971800" indent="-228600" algn="l" rtl="0" eaLnBrk="1" fontAlgn="base" hangingPunct="1">
        <a:spcBef>
          <a:spcPct val="20000"/>
        </a:spcBef>
        <a:spcAft>
          <a:spcPct val="0"/>
        </a:spcAft>
        <a:buChar char="»"/>
        <a:defRPr sz="1400">
          <a:solidFill>
            <a:srgbClr val="004080"/>
          </a:solidFill>
          <a:latin typeface="+mn-lt"/>
        </a:defRPr>
      </a:lvl7pPr>
      <a:lvl8pPr marL="3429000" indent="-228600" algn="l" rtl="0" eaLnBrk="1" fontAlgn="base" hangingPunct="1">
        <a:spcBef>
          <a:spcPct val="20000"/>
        </a:spcBef>
        <a:spcAft>
          <a:spcPct val="0"/>
        </a:spcAft>
        <a:buChar char="»"/>
        <a:defRPr sz="1400">
          <a:solidFill>
            <a:srgbClr val="004080"/>
          </a:solidFill>
          <a:latin typeface="+mn-lt"/>
        </a:defRPr>
      </a:lvl8pPr>
      <a:lvl9pPr marL="3886200" indent="-228600" algn="l" rtl="0" eaLnBrk="1" fontAlgn="base" hangingPunct="1">
        <a:spcBef>
          <a:spcPct val="20000"/>
        </a:spcBef>
        <a:spcAft>
          <a:spcPct val="0"/>
        </a:spcAft>
        <a:buChar char="»"/>
        <a:defRPr sz="1400">
          <a:solidFill>
            <a:srgbClr val="00408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package" Target="../embeddings/Microsoft_Office_Word_Document2.docx"/><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package" Target="../embeddings/Microsoft_Office_Word_Document1.docx"/><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Plasma Erosion of Stressed Fused Silica and M26 Borosil</a:t>
            </a:r>
            <a:endParaRPr lang="en-US" sz="3600" dirty="0"/>
          </a:p>
        </p:txBody>
      </p:sp>
      <p:sp>
        <p:nvSpPr>
          <p:cNvPr id="3" name="Text Placeholder 2"/>
          <p:cNvSpPr>
            <a:spLocks noGrp="1"/>
          </p:cNvSpPr>
          <p:nvPr>
            <p:ph type="body" idx="1"/>
          </p:nvPr>
        </p:nvSpPr>
        <p:spPr>
          <a:xfrm>
            <a:off x="685800" y="5105400"/>
            <a:ext cx="7784284" cy="666750"/>
          </a:xfrm>
        </p:spPr>
        <p:txBody>
          <a:bodyPr/>
          <a:lstStyle/>
          <a:p>
            <a:r>
              <a:rPr lang="en-US" dirty="0" smtClean="0"/>
              <a:t>Aaron M. Schinder</a:t>
            </a:r>
          </a:p>
          <a:p>
            <a:r>
              <a:rPr lang="en-US" sz="1400" i="1" dirty="0" smtClean="0"/>
              <a:t>Advisor: Prof Mitchell Walker</a:t>
            </a:r>
          </a:p>
          <a:p>
            <a:r>
              <a:rPr lang="en-US" sz="1400" i="1" dirty="0" smtClean="0"/>
              <a:t>Advisor: Prof Julian Rimoli</a:t>
            </a:r>
          </a:p>
          <a:p>
            <a:r>
              <a:rPr lang="en-US" sz="1400" i="1" dirty="0" smtClean="0"/>
              <a:t>Georgia Institute of Technology</a:t>
            </a:r>
          </a:p>
          <a:p>
            <a:endParaRPr lang="en-US" sz="1400" i="1" dirty="0"/>
          </a:p>
        </p:txBody>
      </p:sp>
      <p:sp>
        <p:nvSpPr>
          <p:cNvPr id="4" name="Text Placeholder 3"/>
          <p:cNvSpPr>
            <a:spLocks noGrp="1"/>
          </p:cNvSpPr>
          <p:nvPr>
            <p:ph type="body" idx="12"/>
          </p:nvPr>
        </p:nvSpPr>
        <p:spPr>
          <a:xfrm>
            <a:off x="715262" y="3533775"/>
            <a:ext cx="7772400" cy="695325"/>
          </a:xfrm>
        </p:spPr>
        <p:txBody>
          <a:bodyPr/>
          <a:lstStyle/>
          <a:p>
            <a:r>
              <a:rPr lang="en-US" dirty="0" smtClean="0"/>
              <a:t>52</a:t>
            </a:r>
            <a:r>
              <a:rPr lang="en-US" baseline="30000" dirty="0" smtClean="0"/>
              <a:t>nd</a:t>
            </a:r>
            <a:r>
              <a:rPr lang="en-US" dirty="0" smtClean="0"/>
              <a:t> AIAA/SAE/ASEE Joint Propulsion Conference</a:t>
            </a:r>
          </a:p>
          <a:p>
            <a:r>
              <a:rPr lang="en-US" dirty="0" smtClean="0"/>
              <a:t>Salt Palace Convention Center, Salt Lake City, Utah</a:t>
            </a:r>
          </a:p>
          <a:p>
            <a:r>
              <a:rPr lang="en-US" dirty="0" smtClean="0"/>
              <a:t>26 July 2016</a:t>
            </a:r>
            <a:endParaRPr lang="en-US" dirty="0"/>
          </a:p>
        </p:txBody>
      </p:sp>
    </p:spTree>
    <p:extLst>
      <p:ext uri="{BB962C8B-B14F-4D97-AF65-F5344CB8AC3E}">
        <p14:creationId xmlns="" xmlns:p14="http://schemas.microsoft.com/office/powerpoint/2010/main" val="304675707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 of Fused Silica Exposures</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10</a:t>
            </a:fld>
            <a:endParaRPr lang="en-US" dirty="0"/>
          </a:p>
        </p:txBody>
      </p:sp>
      <p:pic>
        <p:nvPicPr>
          <p:cNvPr id="5" name="Picture 4" descr="C:\Users\Aaron\Dropbox\Schinder_Outbox\ExperimentPaper_v2_2016\figures\Figure_24\Figrue_24_2016_v2.png"/>
          <p:cNvPicPr/>
          <p:nvPr/>
        </p:nvPicPr>
        <p:blipFill>
          <a:blip r:embed="rId2" cstate="print"/>
          <a:srcRect/>
          <a:stretch>
            <a:fillRect/>
          </a:stretch>
        </p:blipFill>
        <p:spPr bwMode="auto">
          <a:xfrm>
            <a:off x="876300" y="2324100"/>
            <a:ext cx="7620000" cy="3537535"/>
          </a:xfrm>
          <a:prstGeom prst="rect">
            <a:avLst/>
          </a:prstGeom>
          <a:noFill/>
          <a:ln w="9525">
            <a:noFill/>
            <a:miter lim="800000"/>
            <a:headEnd/>
            <a:tailEnd/>
          </a:ln>
        </p:spPr>
      </p:pic>
      <p:sp>
        <p:nvSpPr>
          <p:cNvPr id="7" name="Content Placeholder 2"/>
          <p:cNvSpPr>
            <a:spLocks noGrp="1"/>
          </p:cNvSpPr>
          <p:nvPr>
            <p:ph idx="4294967295"/>
          </p:nvPr>
        </p:nvSpPr>
        <p:spPr>
          <a:xfrm>
            <a:off x="342900" y="952500"/>
            <a:ext cx="8191500" cy="1104900"/>
          </a:xfrm>
        </p:spPr>
        <p:txBody>
          <a:bodyPr/>
          <a:lstStyle/>
          <a:p>
            <a:r>
              <a:rPr lang="en-US" dirty="0" smtClean="0"/>
              <a:t>Sample SA9: Smooth (no pre-roughening). One area scored by stylus.</a:t>
            </a:r>
          </a:p>
          <a:p>
            <a:pPr lvl="1"/>
            <a:r>
              <a:rPr lang="en-US" dirty="0" smtClean="0"/>
              <a:t>Initially smooth areas remain smooth.</a:t>
            </a:r>
          </a:p>
          <a:p>
            <a:pPr lvl="1"/>
            <a:r>
              <a:rPr lang="en-US" dirty="0" smtClean="0"/>
              <a:t>Scratched areas develop cell pattern.</a:t>
            </a:r>
          </a:p>
          <a:p>
            <a:pPr lvl="1"/>
            <a:endParaRPr lang="en-US" dirty="0"/>
          </a:p>
        </p:txBody>
      </p:sp>
      <p:sp>
        <p:nvSpPr>
          <p:cNvPr id="8" name="TextBox 7"/>
          <p:cNvSpPr txBox="1"/>
          <p:nvPr/>
        </p:nvSpPr>
        <p:spPr>
          <a:xfrm>
            <a:off x="2019300" y="5905500"/>
            <a:ext cx="5117298" cy="276999"/>
          </a:xfrm>
          <a:prstGeom prst="rect">
            <a:avLst/>
          </a:prstGeom>
          <a:noFill/>
        </p:spPr>
        <p:txBody>
          <a:bodyPr wrap="none" rtlCol="0">
            <a:spAutoFit/>
          </a:bodyPr>
          <a:lstStyle/>
          <a:p>
            <a:r>
              <a:rPr lang="en-US" sz="1200" b="1" dirty="0" smtClean="0">
                <a:latin typeface="Times" pitchFamily="18" charset="0"/>
                <a:cs typeface="Times" pitchFamily="18" charset="0"/>
              </a:rPr>
              <a:t>Laser image of Sample SA9 scratch mark a) Pre-exposure, b) Post-exposure</a:t>
            </a:r>
            <a:endParaRPr lang="en-US" sz="1200" b="1" dirty="0">
              <a:latin typeface="Times" pitchFamily="18" charset="0"/>
              <a:cs typeface="Times"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GeorgiaTech\Research2016\May2016_Exposures\ProfilometryAnalysis\Fig_May_4_v2.png"/>
          <p:cNvPicPr/>
          <p:nvPr/>
        </p:nvPicPr>
        <p:blipFill>
          <a:blip r:embed="rId2" cstate="print"/>
          <a:srcRect/>
          <a:stretch>
            <a:fillRect/>
          </a:stretch>
        </p:blipFill>
        <p:spPr bwMode="auto">
          <a:xfrm>
            <a:off x="3200400" y="959703"/>
            <a:ext cx="6134100" cy="4610100"/>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Results of M26 Exposures</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11</a:t>
            </a:fld>
            <a:endParaRPr lang="en-US" dirty="0"/>
          </a:p>
        </p:txBody>
      </p:sp>
      <p:sp>
        <p:nvSpPr>
          <p:cNvPr id="4" name="Content Placeholder 3"/>
          <p:cNvSpPr>
            <a:spLocks noGrp="1"/>
          </p:cNvSpPr>
          <p:nvPr>
            <p:ph idx="1"/>
          </p:nvPr>
        </p:nvSpPr>
        <p:spPr>
          <a:xfrm>
            <a:off x="0" y="1233957"/>
            <a:ext cx="3352800" cy="5624043"/>
          </a:xfrm>
        </p:spPr>
        <p:txBody>
          <a:bodyPr/>
          <a:lstStyle/>
          <a:p>
            <a:r>
              <a:rPr lang="en-US" dirty="0" smtClean="0">
                <a:solidFill>
                  <a:schemeClr val="accent2"/>
                </a:solidFill>
              </a:rPr>
              <a:t>Two exposures with M26 borosil conducted.</a:t>
            </a:r>
          </a:p>
          <a:p>
            <a:pPr lvl="1"/>
            <a:r>
              <a:rPr lang="en-US" sz="1600" dirty="0" smtClean="0"/>
              <a:t>12 hrs exposure to 120 eV argon plasma.</a:t>
            </a:r>
          </a:p>
          <a:p>
            <a:pPr lvl="1"/>
            <a:r>
              <a:rPr lang="en-US" sz="1600" dirty="0" smtClean="0"/>
              <a:t>Erosion depths:12.5 ± 2.5 </a:t>
            </a:r>
            <a:r>
              <a:rPr lang="en-US" sz="1600" i="1" dirty="0" smtClean="0"/>
              <a:t>µ</a:t>
            </a:r>
            <a:r>
              <a:rPr lang="en-US" sz="1600" dirty="0" smtClean="0"/>
              <a:t>m</a:t>
            </a:r>
          </a:p>
          <a:p>
            <a:pPr lvl="1"/>
            <a:r>
              <a:rPr lang="en-US" sz="1600" dirty="0" smtClean="0">
                <a:solidFill>
                  <a:schemeClr val="tx1"/>
                </a:solidFill>
              </a:rPr>
              <a:t>Load levels: (20.6±3.3 MPa, 24.1± 3.4 </a:t>
            </a:r>
            <a:r>
              <a:rPr lang="en-US" sz="1600" dirty="0" err="1" smtClean="0">
                <a:solidFill>
                  <a:schemeClr val="tx1"/>
                </a:solidFill>
              </a:rPr>
              <a:t>Mpa</a:t>
            </a:r>
            <a:r>
              <a:rPr lang="en-US" sz="1600" dirty="0" smtClean="0">
                <a:solidFill>
                  <a:schemeClr val="tx1"/>
                </a:solidFill>
              </a:rPr>
              <a:t>).</a:t>
            </a:r>
          </a:p>
          <a:p>
            <a:pPr lvl="1"/>
            <a:r>
              <a:rPr lang="en-US" sz="1600" dirty="0" smtClean="0">
                <a:solidFill>
                  <a:schemeClr val="tx1"/>
                </a:solidFill>
              </a:rPr>
              <a:t>Pre-test surface roughness statistics vary by 0.1 µm/wavemode.</a:t>
            </a:r>
          </a:p>
          <a:p>
            <a:pPr lvl="1"/>
            <a:r>
              <a:rPr lang="en-US" sz="1600" dirty="0" smtClean="0"/>
              <a:t>Post-test roughness same to within 0.01 </a:t>
            </a:r>
            <a:r>
              <a:rPr lang="en-US" sz="1600" i="1" dirty="0" smtClean="0"/>
              <a:t>µ</a:t>
            </a:r>
            <a:r>
              <a:rPr lang="en-US" sz="1600" dirty="0" smtClean="0"/>
              <a:t>m/wavemode.</a:t>
            </a:r>
          </a:p>
          <a:p>
            <a:pPr lvl="1"/>
            <a:r>
              <a:rPr lang="en-US" sz="1600" dirty="0" smtClean="0">
                <a:solidFill>
                  <a:schemeClr val="tx1"/>
                </a:solidFill>
              </a:rPr>
              <a:t>No dependence on the applied load is apparent</a:t>
            </a:r>
            <a:r>
              <a:rPr lang="en-US" dirty="0" smtClean="0">
                <a:solidFill>
                  <a:schemeClr val="tx1"/>
                </a:solidFill>
              </a:rPr>
              <a:t>.</a:t>
            </a:r>
          </a:p>
        </p:txBody>
      </p:sp>
      <p:sp>
        <p:nvSpPr>
          <p:cNvPr id="6" name="TextBox 5"/>
          <p:cNvSpPr txBox="1"/>
          <p:nvPr/>
        </p:nvSpPr>
        <p:spPr>
          <a:xfrm>
            <a:off x="4076700" y="5531703"/>
            <a:ext cx="4610100" cy="830997"/>
          </a:xfrm>
          <a:prstGeom prst="rect">
            <a:avLst/>
          </a:prstGeom>
          <a:noFill/>
        </p:spPr>
        <p:txBody>
          <a:bodyPr wrap="square" rtlCol="0">
            <a:spAutoFit/>
          </a:bodyPr>
          <a:lstStyle/>
          <a:p>
            <a:r>
              <a:rPr lang="en-US" sz="1200" b="1" dirty="0" smtClean="0">
                <a:latin typeface="Times" pitchFamily="18" charset="0"/>
                <a:cs typeface="Times" pitchFamily="18" charset="0"/>
              </a:rPr>
              <a:t>Pre vs. post-exposure averaged Fourier transformed surface amplitude as a function of spatial frequency (surface roughness statistics) for M26.</a:t>
            </a:r>
          </a:p>
          <a:p>
            <a:endParaRPr lang="en-US" sz="1200" dirty="0">
              <a:latin typeface="Times" pitchFamily="18" charset="0"/>
              <a:cs typeface="Times" pitchFamily="18" charset="0"/>
            </a:endParaRPr>
          </a:p>
        </p:txBody>
      </p:sp>
      <p:sp>
        <p:nvSpPr>
          <p:cNvPr id="7" name="TextBox 6"/>
          <p:cNvSpPr txBox="1"/>
          <p:nvPr/>
        </p:nvSpPr>
        <p:spPr>
          <a:xfrm>
            <a:off x="4038600" y="4686300"/>
            <a:ext cx="4686300" cy="307777"/>
          </a:xfrm>
          <a:prstGeom prst="rect">
            <a:avLst/>
          </a:prstGeom>
          <a:noFill/>
        </p:spPr>
        <p:txBody>
          <a:bodyPr wrap="square" rtlCol="0">
            <a:spAutoFit/>
          </a:bodyPr>
          <a:lstStyle/>
          <a:p>
            <a:r>
              <a:rPr lang="en-US" sz="1400" dirty="0" smtClean="0">
                <a:latin typeface="Times" pitchFamily="18" charset="0"/>
                <a:cs typeface="Times" pitchFamily="18" charset="0"/>
              </a:rPr>
              <a:t>Control and loaded samples have same post-exposure </a:t>
            </a:r>
            <a:r>
              <a:rPr lang="en-US" sz="1400" dirty="0" smtClean="0">
                <a:latin typeface="Times" pitchFamily="18" charset="0"/>
                <a:cs typeface="Times" pitchFamily="18" charset="0"/>
              </a:rPr>
              <a:t>statistics</a:t>
            </a:r>
            <a:endParaRPr lang="en-US" sz="1400" dirty="0">
              <a:latin typeface="Times" pitchFamily="18" charset="0"/>
              <a:cs typeface="Times"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GeorgiaTech\Research2016\Analysis_2May2016Exposures\Figures\fig1v1.png"/>
          <p:cNvPicPr/>
          <p:nvPr/>
        </p:nvPicPr>
        <p:blipFill>
          <a:blip r:embed="rId2" cstate="print"/>
          <a:srcRect/>
          <a:stretch>
            <a:fillRect/>
          </a:stretch>
        </p:blipFill>
        <p:spPr bwMode="auto">
          <a:xfrm>
            <a:off x="1638300" y="762000"/>
            <a:ext cx="6096000" cy="5562600"/>
          </a:xfrm>
          <a:prstGeom prst="rect">
            <a:avLst/>
          </a:prstGeom>
          <a:noFill/>
          <a:ln w="9525">
            <a:noFill/>
            <a:miter lim="800000"/>
            <a:headEnd/>
            <a:tailEnd/>
          </a:ln>
        </p:spPr>
      </p:pic>
      <p:sp>
        <p:nvSpPr>
          <p:cNvPr id="2" name="Title 1"/>
          <p:cNvSpPr>
            <a:spLocks noGrp="1"/>
          </p:cNvSpPr>
          <p:nvPr>
            <p:ph type="title"/>
          </p:nvPr>
        </p:nvSpPr>
        <p:spPr>
          <a:xfrm>
            <a:off x="2095500" y="91440"/>
            <a:ext cx="5638800" cy="480060"/>
          </a:xfrm>
        </p:spPr>
        <p:txBody>
          <a:bodyPr/>
          <a:lstStyle/>
          <a:p>
            <a:r>
              <a:rPr lang="en-US" dirty="0" smtClean="0"/>
              <a:t>Results of M26 Exposures</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12</a:t>
            </a:fld>
            <a:endParaRPr lang="en-US" dirty="0"/>
          </a:p>
        </p:txBody>
      </p:sp>
      <p:sp>
        <p:nvSpPr>
          <p:cNvPr id="6" name="TextBox 5"/>
          <p:cNvSpPr txBox="1"/>
          <p:nvPr/>
        </p:nvSpPr>
        <p:spPr>
          <a:xfrm>
            <a:off x="1485900" y="6248400"/>
            <a:ext cx="6705600" cy="461665"/>
          </a:xfrm>
          <a:prstGeom prst="rect">
            <a:avLst/>
          </a:prstGeom>
          <a:noFill/>
        </p:spPr>
        <p:txBody>
          <a:bodyPr wrap="square" rtlCol="0">
            <a:spAutoFit/>
          </a:bodyPr>
          <a:lstStyle/>
          <a:p>
            <a:pPr algn="ctr"/>
            <a:r>
              <a:rPr lang="en-US" sz="1200" b="1" dirty="0" smtClean="0">
                <a:latin typeface="Times New Roman" pitchFamily="18" charset="0"/>
                <a:cs typeface="Times New Roman" pitchFamily="18" charset="0"/>
              </a:rPr>
              <a:t>SC3 (control), 20x, Pre-exposure surface a) visual image, b) surface height profile, Post-test surface c) visual image, and d) surface height profile. </a:t>
            </a:r>
            <a:endParaRPr lang="en-US" sz="12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95500" y="91440"/>
            <a:ext cx="5638800" cy="480060"/>
          </a:xfrm>
        </p:spPr>
        <p:txBody>
          <a:bodyPr/>
          <a:lstStyle/>
          <a:p>
            <a:r>
              <a:rPr lang="en-US" dirty="0" smtClean="0"/>
              <a:t>Results of M26 Exposures</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13</a:t>
            </a:fld>
            <a:endParaRPr lang="en-US" dirty="0"/>
          </a:p>
        </p:txBody>
      </p:sp>
      <p:pic>
        <p:nvPicPr>
          <p:cNvPr id="6" name="Picture 5" descr="E:\GeorgiaTech\Research2016\Analysis_2May2016Exposures\Figures\fig2v1.png"/>
          <p:cNvPicPr/>
          <p:nvPr/>
        </p:nvPicPr>
        <p:blipFill>
          <a:blip r:embed="rId2" cstate="print"/>
          <a:srcRect/>
          <a:stretch>
            <a:fillRect/>
          </a:stretch>
        </p:blipFill>
        <p:spPr bwMode="auto">
          <a:xfrm>
            <a:off x="1562100" y="876300"/>
            <a:ext cx="6057900" cy="2857500"/>
          </a:xfrm>
          <a:prstGeom prst="rect">
            <a:avLst/>
          </a:prstGeom>
          <a:noFill/>
          <a:ln w="9525">
            <a:noFill/>
            <a:miter lim="800000"/>
            <a:headEnd/>
            <a:tailEnd/>
          </a:ln>
        </p:spPr>
      </p:pic>
      <p:pic>
        <p:nvPicPr>
          <p:cNvPr id="7" name="Picture 6" descr="E:\GeorgiaTech\Research2016\Analysis_2May2016Exposures\Figures\fig3v1.png"/>
          <p:cNvPicPr/>
          <p:nvPr/>
        </p:nvPicPr>
        <p:blipFill>
          <a:blip r:embed="rId3" cstate="print"/>
          <a:srcRect/>
          <a:stretch>
            <a:fillRect/>
          </a:stretch>
        </p:blipFill>
        <p:spPr bwMode="auto">
          <a:xfrm>
            <a:off x="723900" y="3581400"/>
            <a:ext cx="4191000" cy="3091669"/>
          </a:xfrm>
          <a:prstGeom prst="rect">
            <a:avLst/>
          </a:prstGeom>
          <a:noFill/>
          <a:ln w="9525">
            <a:noFill/>
            <a:miter lim="800000"/>
            <a:headEnd/>
            <a:tailEnd/>
          </a:ln>
        </p:spPr>
      </p:pic>
      <p:sp>
        <p:nvSpPr>
          <p:cNvPr id="8" name="TextBox 7"/>
          <p:cNvSpPr txBox="1"/>
          <p:nvPr/>
        </p:nvSpPr>
        <p:spPr>
          <a:xfrm>
            <a:off x="838200" y="6286500"/>
            <a:ext cx="304892" cy="276999"/>
          </a:xfrm>
          <a:prstGeom prst="rect">
            <a:avLst/>
          </a:prstGeom>
          <a:noFill/>
        </p:spPr>
        <p:txBody>
          <a:bodyPr wrap="none" rtlCol="0">
            <a:spAutoFit/>
          </a:bodyPr>
          <a:lstStyle/>
          <a:p>
            <a:r>
              <a:rPr lang="en-US" sz="1200" dirty="0" smtClean="0">
                <a:latin typeface="Times New Roman" pitchFamily="18" charset="0"/>
                <a:cs typeface="Times New Roman" pitchFamily="18" charset="0"/>
              </a:rPr>
              <a:t>c)</a:t>
            </a:r>
            <a:endParaRPr lang="en-US" sz="1200" dirty="0">
              <a:latin typeface="Times New Roman" pitchFamily="18" charset="0"/>
              <a:cs typeface="Times New Roman" pitchFamily="18" charset="0"/>
            </a:endParaRPr>
          </a:p>
        </p:txBody>
      </p:sp>
      <p:sp>
        <p:nvSpPr>
          <p:cNvPr id="9" name="TextBox 8"/>
          <p:cNvSpPr txBox="1"/>
          <p:nvPr/>
        </p:nvSpPr>
        <p:spPr>
          <a:xfrm>
            <a:off x="5067300" y="4152900"/>
            <a:ext cx="3886200" cy="1200329"/>
          </a:xfrm>
          <a:prstGeom prst="rect">
            <a:avLst/>
          </a:prstGeom>
          <a:noFill/>
        </p:spPr>
        <p:txBody>
          <a:bodyPr wrap="square" rtlCol="0">
            <a:spAutoFit/>
          </a:bodyPr>
          <a:lstStyle/>
          <a:p>
            <a:r>
              <a:rPr lang="en-US" dirty="0" smtClean="0">
                <a:latin typeface="Times New Roman" pitchFamily="18" charset="0"/>
                <a:cs typeface="Times New Roman" pitchFamily="18" charset="0"/>
              </a:rPr>
              <a:t>M26 Sample SC1 100x image:</a:t>
            </a:r>
          </a:p>
          <a:p>
            <a:pPr marL="342900" indent="-342900">
              <a:buAutoNum type="alphaLcParenR"/>
            </a:pPr>
            <a:r>
              <a:rPr lang="en-US" dirty="0" smtClean="0">
                <a:latin typeface="Times New Roman" pitchFamily="18" charset="0"/>
                <a:cs typeface="Times New Roman" pitchFamily="18" charset="0"/>
              </a:rPr>
              <a:t>Optical image, b) Laser height-map</a:t>
            </a:r>
          </a:p>
          <a:p>
            <a:pPr marL="342900" indent="-342900"/>
            <a:r>
              <a:rPr lang="en-US" dirty="0" smtClean="0">
                <a:latin typeface="Times New Roman" pitchFamily="18" charset="0"/>
                <a:cs typeface="Times New Roman" pitchFamily="18" charset="0"/>
              </a:rPr>
              <a:t>c) LEXT 3d visible image overlaid on height-map</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Users\Aaron\Dropbox\Schinder_Outbox\ExperimentPaper_v2_2016\figures\Figure_28\Fig28_2016_v1.png"/>
          <p:cNvPicPr/>
          <p:nvPr/>
        </p:nvPicPr>
        <p:blipFill>
          <a:blip r:embed="rId3" cstate="print"/>
          <a:srcRect/>
          <a:stretch>
            <a:fillRect/>
          </a:stretch>
        </p:blipFill>
        <p:spPr bwMode="auto">
          <a:xfrm>
            <a:off x="5295900" y="3733800"/>
            <a:ext cx="3848100" cy="2933700"/>
          </a:xfrm>
          <a:prstGeom prst="rect">
            <a:avLst/>
          </a:prstGeom>
          <a:noFill/>
          <a:ln w="9525">
            <a:noFill/>
            <a:miter lim="800000"/>
            <a:headEnd/>
            <a:tailEnd/>
          </a:ln>
        </p:spPr>
      </p:pic>
      <p:sp>
        <p:nvSpPr>
          <p:cNvPr id="2" name="Title 1"/>
          <p:cNvSpPr>
            <a:spLocks noGrp="1"/>
          </p:cNvSpPr>
          <p:nvPr>
            <p:ph type="title"/>
          </p:nvPr>
        </p:nvSpPr>
        <p:spPr>
          <a:xfrm>
            <a:off x="2095500" y="76200"/>
            <a:ext cx="5425925" cy="480060"/>
          </a:xfrm>
        </p:spPr>
        <p:txBody>
          <a:bodyPr/>
          <a:lstStyle/>
          <a:p>
            <a:r>
              <a:rPr lang="en-US" dirty="0" smtClean="0"/>
              <a:t>Modeling of Fused Silica Cell Development</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14</a:t>
            </a:fld>
            <a:endParaRPr lang="en-US" dirty="0"/>
          </a:p>
        </p:txBody>
      </p:sp>
      <p:sp>
        <p:nvSpPr>
          <p:cNvPr id="4" name="Content Placeholder 3"/>
          <p:cNvSpPr>
            <a:spLocks noGrp="1"/>
          </p:cNvSpPr>
          <p:nvPr>
            <p:ph idx="1"/>
          </p:nvPr>
        </p:nvSpPr>
        <p:spPr>
          <a:xfrm>
            <a:off x="454818" y="929157"/>
            <a:ext cx="4764882" cy="5624043"/>
          </a:xfrm>
        </p:spPr>
        <p:txBody>
          <a:bodyPr/>
          <a:lstStyle/>
          <a:p>
            <a:r>
              <a:rPr lang="en-US" dirty="0" smtClean="0"/>
              <a:t>Cusped cell pattern explained by fused silica sputtering yield angle dependence:</a:t>
            </a:r>
          </a:p>
          <a:p>
            <a:endParaRPr lang="en-US" dirty="0" smtClean="0"/>
          </a:p>
          <a:p>
            <a:endParaRPr lang="en-US" dirty="0" smtClean="0"/>
          </a:p>
          <a:p>
            <a:endParaRPr lang="en-US" dirty="0" smtClean="0"/>
          </a:p>
          <a:p>
            <a:r>
              <a:rPr lang="en-US" dirty="0" smtClean="0"/>
              <a:t>A simple 1D model, taking into account local ion impact angle:</a:t>
            </a:r>
          </a:p>
          <a:p>
            <a:pPr lvl="1"/>
            <a:r>
              <a:rPr lang="en-US" dirty="0" smtClean="0"/>
              <a:t>Reproduces formation of cusps.</a:t>
            </a:r>
          </a:p>
          <a:p>
            <a:pPr lvl="1"/>
            <a:r>
              <a:rPr lang="en-US" dirty="0" smtClean="0"/>
              <a:t>Reproduces qualitative and quantitative post-exposure profiles.</a:t>
            </a:r>
            <a:endParaRPr lang="en-US" dirty="0"/>
          </a:p>
        </p:txBody>
      </p:sp>
      <p:pic>
        <p:nvPicPr>
          <p:cNvPr id="9" name="Picture 8" descr="C:\Users\Aaron\Dropbox\Schinder_Outbox\ExperimentPaper_v2_2016\figures\Figure_25\Figure25_2016_v1.png"/>
          <p:cNvPicPr/>
          <p:nvPr/>
        </p:nvPicPr>
        <p:blipFill>
          <a:blip r:embed="rId4" cstate="print"/>
          <a:srcRect/>
          <a:stretch>
            <a:fillRect/>
          </a:stretch>
        </p:blipFill>
        <p:spPr bwMode="auto">
          <a:xfrm>
            <a:off x="5791200" y="914400"/>
            <a:ext cx="3200400" cy="2476500"/>
          </a:xfrm>
          <a:prstGeom prst="rect">
            <a:avLst/>
          </a:prstGeom>
          <a:noFill/>
          <a:ln w="9525">
            <a:noFill/>
            <a:miter lim="800000"/>
            <a:headEnd/>
            <a:tailEnd/>
          </a:ln>
        </p:spPr>
      </p:pic>
      <p:graphicFrame>
        <p:nvGraphicFramePr>
          <p:cNvPr id="5123" name="Object 3"/>
          <p:cNvGraphicFramePr>
            <a:graphicFrameLocks noChangeAspect="1"/>
          </p:cNvGraphicFramePr>
          <p:nvPr/>
        </p:nvGraphicFramePr>
        <p:xfrm>
          <a:off x="-3657600" y="1981200"/>
          <a:ext cx="13010030" cy="1143000"/>
        </p:xfrm>
        <a:graphic>
          <a:graphicData uri="http://schemas.openxmlformats.org/presentationml/2006/ole">
            <p:oleObj spid="_x0000_s5123" name="Document" r:id="rId5" imgW="5942845" imgH="526511" progId="Word.Document.12">
              <p:embed/>
            </p:oleObj>
          </a:graphicData>
        </a:graphic>
      </p:graphicFrame>
      <p:sp>
        <p:nvSpPr>
          <p:cNvPr id="13" name="TextBox 12"/>
          <p:cNvSpPr txBox="1"/>
          <p:nvPr/>
        </p:nvSpPr>
        <p:spPr>
          <a:xfrm>
            <a:off x="5372100" y="3429000"/>
            <a:ext cx="3938396" cy="461665"/>
          </a:xfrm>
          <a:prstGeom prst="rect">
            <a:avLst/>
          </a:prstGeom>
          <a:noFill/>
        </p:spPr>
        <p:txBody>
          <a:bodyPr wrap="square" rtlCol="0">
            <a:spAutoFit/>
          </a:bodyPr>
          <a:lstStyle/>
          <a:p>
            <a:pPr algn="ctr"/>
            <a:r>
              <a:rPr lang="en-US" sz="1200" b="1" dirty="0" smtClean="0">
                <a:latin typeface="Times New Roman" pitchFamily="18" charset="0"/>
                <a:cs typeface="Times New Roman" pitchFamily="18" charset="0"/>
              </a:rPr>
              <a:t>Relative yield as a function of ion impact angle. Data from Yalin *.</a:t>
            </a:r>
            <a:endParaRPr lang="en-US" sz="1200" b="1" dirty="0">
              <a:latin typeface="Times New Roman" pitchFamily="18" charset="0"/>
              <a:cs typeface="Times New Roman" pitchFamily="18" charset="0"/>
            </a:endParaRPr>
          </a:p>
        </p:txBody>
      </p:sp>
      <p:sp>
        <p:nvSpPr>
          <p:cNvPr id="14" name="TextBox 13"/>
          <p:cNvSpPr txBox="1"/>
          <p:nvPr/>
        </p:nvSpPr>
        <p:spPr>
          <a:xfrm>
            <a:off x="838200" y="4686300"/>
            <a:ext cx="3938396" cy="1015663"/>
          </a:xfrm>
          <a:prstGeom prst="rect">
            <a:avLst/>
          </a:prstGeom>
          <a:noFill/>
        </p:spPr>
        <p:txBody>
          <a:bodyPr wrap="square" rtlCol="0">
            <a:spAutoFit/>
          </a:bodyPr>
          <a:lstStyle/>
          <a:p>
            <a:pPr algn="ctr"/>
            <a:r>
              <a:rPr lang="en-US" sz="1200" b="1" dirty="0" smtClean="0">
                <a:latin typeface="Times New Roman" pitchFamily="18" charset="0"/>
                <a:cs typeface="Times New Roman" pitchFamily="18" charset="0"/>
              </a:rPr>
              <a:t>Right: Experimental surface profiles (blue). Pre-exposure and post-exposure profile from SA5.</a:t>
            </a:r>
          </a:p>
          <a:p>
            <a:pPr algn="ctr"/>
            <a:endParaRPr lang="en-US" sz="1200" b="1" dirty="0" smtClean="0">
              <a:latin typeface="Times New Roman" pitchFamily="18" charset="0"/>
              <a:cs typeface="Times New Roman" pitchFamily="18" charset="0"/>
            </a:endParaRPr>
          </a:p>
          <a:p>
            <a:pPr algn="ctr"/>
            <a:r>
              <a:rPr lang="en-US" sz="1200" b="1" dirty="0" smtClean="0">
                <a:latin typeface="Times New Roman" pitchFamily="18" charset="0"/>
                <a:cs typeface="Times New Roman" pitchFamily="18" charset="0"/>
              </a:rPr>
              <a:t>Black lines propagate the pre-exposure surface profile according to the model.</a:t>
            </a:r>
            <a:endParaRPr lang="en-US" sz="1200" b="1" dirty="0">
              <a:latin typeface="Times New Roman" pitchFamily="18" charset="0"/>
              <a:cs typeface="Times New Roman" pitchFamily="18" charset="0"/>
            </a:endParaRPr>
          </a:p>
        </p:txBody>
      </p:sp>
      <p:sp>
        <p:nvSpPr>
          <p:cNvPr id="15" name="TextBox 14"/>
          <p:cNvSpPr txBox="1"/>
          <p:nvPr/>
        </p:nvSpPr>
        <p:spPr>
          <a:xfrm>
            <a:off x="0" y="6027003"/>
            <a:ext cx="5295900" cy="830997"/>
          </a:xfrm>
          <a:prstGeom prst="rect">
            <a:avLst/>
          </a:prstGeom>
          <a:noFill/>
        </p:spPr>
        <p:txBody>
          <a:bodyPr wrap="square" rtlCol="0">
            <a:spAutoFit/>
          </a:bodyPr>
          <a:lstStyle/>
          <a:p>
            <a:r>
              <a:rPr lang="en-US" sz="1200" dirty="0" smtClean="0">
                <a:latin typeface="Times New Roman" pitchFamily="18" charset="0"/>
                <a:cs typeface="Times New Roman" pitchFamily="18" charset="0"/>
              </a:rPr>
              <a:t>*Yalin, A. P., Rubin, B., </a:t>
            </a:r>
            <a:r>
              <a:rPr lang="en-US" sz="1200" dirty="0" err="1" smtClean="0">
                <a:latin typeface="Times New Roman" pitchFamily="18" charset="0"/>
                <a:cs typeface="Times New Roman" pitchFamily="18" charset="0"/>
              </a:rPr>
              <a:t>Domingue</a:t>
            </a:r>
            <a:r>
              <a:rPr lang="en-US" sz="1200" dirty="0" smtClean="0">
                <a:latin typeface="Times New Roman" pitchFamily="18" charset="0"/>
                <a:cs typeface="Times New Roman" pitchFamily="18" charset="0"/>
              </a:rPr>
              <a:t>, S. R., </a:t>
            </a:r>
            <a:r>
              <a:rPr lang="en-US" sz="1200" dirty="0" err="1" smtClean="0">
                <a:latin typeface="Times New Roman" pitchFamily="18" charset="0"/>
                <a:cs typeface="Times New Roman" pitchFamily="18" charset="0"/>
              </a:rPr>
              <a:t>Glueckert</a:t>
            </a:r>
            <a:r>
              <a:rPr lang="en-US" sz="1200" dirty="0" smtClean="0">
                <a:latin typeface="Times New Roman" pitchFamily="18" charset="0"/>
                <a:cs typeface="Times New Roman" pitchFamily="18" charset="0"/>
              </a:rPr>
              <a:t>, Z., Williams, J. D., " Differential Sputter Yields of Boron Nitride, Quartz, and Kapton Due to Low Energy </a:t>
            </a:r>
            <a:r>
              <a:rPr lang="en-US" sz="1200" dirty="0" err="1" smtClean="0">
                <a:latin typeface="Times New Roman" pitchFamily="18" charset="0"/>
                <a:cs typeface="Times New Roman" pitchFamily="18" charset="0"/>
              </a:rPr>
              <a:t>Xe</a:t>
            </a:r>
            <a:r>
              <a:rPr lang="en-US" sz="1200" dirty="0" smtClean="0">
                <a:latin typeface="Times New Roman" pitchFamily="18" charset="0"/>
                <a:cs typeface="Times New Roman" pitchFamily="18" charset="0"/>
              </a:rPr>
              <a:t>+ Bombardment," AIAA Paper 5314-2007, American Institute of Aeronautics and Astronautics, 2007.</a:t>
            </a:r>
            <a:endParaRPr lang="en-US" sz="1200" dirty="0">
              <a:latin typeface="Times New Roman" pitchFamily="18" charset="0"/>
              <a:cs typeface="Times New Roman"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95500" y="76200"/>
            <a:ext cx="5425925" cy="480060"/>
          </a:xfrm>
        </p:spPr>
        <p:txBody>
          <a:bodyPr/>
          <a:lstStyle/>
          <a:p>
            <a:r>
              <a:rPr lang="en-US" dirty="0" smtClean="0"/>
              <a:t>Modeling of Fused Silica Cell Development</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15</a:t>
            </a:fld>
            <a:endParaRPr lang="en-US" dirty="0"/>
          </a:p>
        </p:txBody>
      </p:sp>
      <p:sp>
        <p:nvSpPr>
          <p:cNvPr id="4" name="Content Placeholder 3"/>
          <p:cNvSpPr>
            <a:spLocks noGrp="1"/>
          </p:cNvSpPr>
          <p:nvPr>
            <p:ph idx="1"/>
          </p:nvPr>
        </p:nvSpPr>
        <p:spPr>
          <a:xfrm>
            <a:off x="454818" y="929157"/>
            <a:ext cx="8229600" cy="747243"/>
          </a:xfrm>
        </p:spPr>
        <p:txBody>
          <a:bodyPr/>
          <a:lstStyle/>
          <a:p>
            <a:r>
              <a:rPr lang="en-US" dirty="0" smtClean="0"/>
              <a:t>Comparison of statistics from 50 simulated line-scans to experimental pre vs. post-test statistics:</a:t>
            </a:r>
            <a:endParaRPr lang="en-US" dirty="0"/>
          </a:p>
        </p:txBody>
      </p:sp>
      <p:pic>
        <p:nvPicPr>
          <p:cNvPr id="5" name="Picture 4" descr="E:\GeorgiaTech\Research2016\SomeAnalysis_5Jan2016\Simulation\AmplificationStats\Figure_N_2016_v1.png"/>
          <p:cNvPicPr/>
          <p:nvPr/>
        </p:nvPicPr>
        <p:blipFill>
          <a:blip r:embed="rId2" cstate="print"/>
          <a:srcRect/>
          <a:stretch>
            <a:fillRect/>
          </a:stretch>
        </p:blipFill>
        <p:spPr bwMode="auto">
          <a:xfrm>
            <a:off x="1600200" y="1600200"/>
            <a:ext cx="6324600" cy="4419600"/>
          </a:xfrm>
          <a:prstGeom prst="rect">
            <a:avLst/>
          </a:prstGeom>
          <a:noFill/>
          <a:ln w="9525">
            <a:noFill/>
            <a:miter lim="800000"/>
            <a:headEnd/>
            <a:tailEnd/>
          </a:ln>
        </p:spPr>
      </p:pic>
      <p:sp>
        <p:nvSpPr>
          <p:cNvPr id="6" name="TextBox 5"/>
          <p:cNvSpPr txBox="1"/>
          <p:nvPr/>
        </p:nvSpPr>
        <p:spPr>
          <a:xfrm>
            <a:off x="1371600" y="6096000"/>
            <a:ext cx="6723059" cy="276999"/>
          </a:xfrm>
          <a:prstGeom prst="rect">
            <a:avLst/>
          </a:prstGeom>
          <a:noFill/>
        </p:spPr>
        <p:txBody>
          <a:bodyPr wrap="none" rtlCol="0">
            <a:spAutoFit/>
          </a:bodyPr>
          <a:lstStyle/>
          <a:p>
            <a:r>
              <a:rPr lang="en-US" sz="1200" b="1" dirty="0" smtClean="0">
                <a:latin typeface="Times New Roman" pitchFamily="18" charset="0"/>
                <a:cs typeface="Times New Roman" pitchFamily="18" charset="0"/>
              </a:rPr>
              <a:t>Amplification function </a:t>
            </a:r>
            <a:r>
              <a:rPr lang="en-US" sz="1200" b="1" i="1" dirty="0" smtClean="0">
                <a:latin typeface="Times New Roman" pitchFamily="18" charset="0"/>
                <a:cs typeface="Times New Roman" pitchFamily="18" charset="0"/>
              </a:rPr>
              <a:t>Ψ</a:t>
            </a:r>
            <a:r>
              <a:rPr lang="en-US" sz="1200" b="1" dirty="0" smtClean="0">
                <a:latin typeface="Times New Roman" pitchFamily="18" charset="0"/>
                <a:cs typeface="Times New Roman" pitchFamily="18" charset="0"/>
              </a:rPr>
              <a:t> as a function of spatial frequency for experimental and simulated profiles.</a:t>
            </a:r>
            <a:endParaRPr lang="en-US" sz="1200" b="1" dirty="0">
              <a:latin typeface="Times New Roman" pitchFamily="18" charset="0"/>
              <a:cs typeface="Times New Roman" pitchFamily="18"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95500" y="76200"/>
            <a:ext cx="5425925" cy="480060"/>
          </a:xfrm>
        </p:spPr>
        <p:txBody>
          <a:bodyPr/>
          <a:lstStyle/>
          <a:p>
            <a:r>
              <a:rPr lang="en-US" dirty="0" smtClean="0"/>
              <a:t>Discussion of M26 Evolution</a:t>
            </a:r>
            <a:endParaRPr lang="en-US" dirty="0"/>
          </a:p>
        </p:txBody>
      </p:sp>
      <p:sp>
        <p:nvSpPr>
          <p:cNvPr id="4" name="Content Placeholder 3"/>
          <p:cNvSpPr>
            <a:spLocks noGrp="1"/>
          </p:cNvSpPr>
          <p:nvPr>
            <p:ph idx="1"/>
          </p:nvPr>
        </p:nvSpPr>
        <p:spPr>
          <a:xfrm>
            <a:off x="454818" y="929157"/>
            <a:ext cx="8229600" cy="2614143"/>
          </a:xfrm>
        </p:spPr>
        <p:txBody>
          <a:bodyPr/>
          <a:lstStyle/>
          <a:p>
            <a:r>
              <a:rPr lang="en-US" sz="1800" dirty="0" smtClean="0"/>
              <a:t>Evolution of M26 is independent of pre-exposure statistics/roughness.</a:t>
            </a:r>
          </a:p>
          <a:p>
            <a:pPr lvl="1"/>
            <a:r>
              <a:rPr lang="en-US" sz="1600" dirty="0" smtClean="0"/>
              <a:t>Dominated by complex material microstructure.</a:t>
            </a:r>
          </a:p>
          <a:p>
            <a:pPr lvl="1"/>
            <a:r>
              <a:rPr lang="en-US" sz="1600" dirty="0" smtClean="0"/>
              <a:t>Boron nitride flakes have lower yield than fused silica matrix.</a:t>
            </a:r>
          </a:p>
          <a:p>
            <a:pPr lvl="1"/>
            <a:r>
              <a:rPr lang="en-US" sz="1600" dirty="0" smtClean="0"/>
              <a:t>BN Flakes protrude from surface.</a:t>
            </a:r>
          </a:p>
          <a:p>
            <a:r>
              <a:rPr lang="en-US" sz="1800" dirty="0" smtClean="0"/>
              <a:t>3D raytracing model of surface evolution. *</a:t>
            </a:r>
          </a:p>
          <a:p>
            <a:pPr lvl="1"/>
            <a:r>
              <a:rPr lang="en-US" sz="1600" dirty="0" smtClean="0"/>
              <a:t>Models complex heterogeneous material domain.</a:t>
            </a:r>
          </a:p>
          <a:p>
            <a:pPr lvl="1"/>
            <a:r>
              <a:rPr lang="en-US" sz="1600" dirty="0" smtClean="0"/>
              <a:t>Reproduced development of surface features seen on AFRL/UM P5.</a:t>
            </a:r>
          </a:p>
          <a:p>
            <a:pPr lvl="1"/>
            <a:r>
              <a:rPr lang="en-US" sz="1600" dirty="0" smtClean="0"/>
              <a:t>Reproduced cliff-and-valley structures in eroded channel wall.</a:t>
            </a:r>
          </a:p>
          <a:p>
            <a:pPr lvl="1"/>
            <a:endParaRPr lang="en-US" dirty="0" smtClean="0"/>
          </a:p>
          <a:p>
            <a:endParaRPr lang="en-US" dirty="0" smtClean="0"/>
          </a:p>
          <a:p>
            <a:endParaRPr lang="en-US" dirty="0"/>
          </a:p>
        </p:txBody>
      </p:sp>
      <p:sp>
        <p:nvSpPr>
          <p:cNvPr id="8" name="TextBox 7"/>
          <p:cNvSpPr txBox="1"/>
          <p:nvPr/>
        </p:nvSpPr>
        <p:spPr>
          <a:xfrm>
            <a:off x="1" y="5638801"/>
            <a:ext cx="2362200" cy="1015663"/>
          </a:xfrm>
          <a:prstGeom prst="rect">
            <a:avLst/>
          </a:prstGeom>
          <a:noFill/>
        </p:spPr>
        <p:txBody>
          <a:bodyPr wrap="square" rtlCol="0">
            <a:spAutoFit/>
          </a:bodyPr>
          <a:lstStyle/>
          <a:p>
            <a:r>
              <a:rPr lang="en-US" sz="1000" dirty="0" smtClean="0">
                <a:latin typeface="Times New Roman" pitchFamily="18" charset="0"/>
                <a:cs typeface="Times New Roman" pitchFamily="18" charset="0"/>
              </a:rPr>
              <a:t>* A. Schinder, M. Walker, and J. Rimoli, “3D Model for Erosion of a Hall Effect Thruster Discharge Channel Wall,” </a:t>
            </a:r>
            <a:r>
              <a:rPr lang="en-US" sz="1000" i="1" dirty="0" smtClean="0">
                <a:latin typeface="Times New Roman" pitchFamily="18" charset="0"/>
                <a:cs typeface="Times New Roman" pitchFamily="18" charset="0"/>
              </a:rPr>
              <a:t>Journal of Propulsion and Power</a:t>
            </a:r>
            <a:r>
              <a:rPr lang="en-US" sz="1000" dirty="0" smtClean="0">
                <a:latin typeface="Times New Roman" pitchFamily="18" charset="0"/>
                <a:cs typeface="Times New Roman" pitchFamily="18" charset="0"/>
              </a:rPr>
              <a:t>, vol. 30, no. 5, pp. 1373–1382, 2014.</a:t>
            </a:r>
          </a:p>
          <a:p>
            <a:endParaRPr lang="en-US" sz="1000" dirty="0">
              <a:latin typeface="Times New Roman" pitchFamily="18" charset="0"/>
              <a:cs typeface="Times New Roman" pitchFamily="18" charset="0"/>
            </a:endParaRPr>
          </a:p>
        </p:txBody>
      </p:sp>
      <p:sp>
        <p:nvSpPr>
          <p:cNvPr id="9" name="Slide Number Placeholder 2"/>
          <p:cNvSpPr txBox="1">
            <a:spLocks/>
          </p:cNvSpPr>
          <p:nvPr/>
        </p:nvSpPr>
        <p:spPr bwMode="auto">
          <a:xfrm>
            <a:off x="8275637" y="6553200"/>
            <a:ext cx="868363" cy="304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DB207D8-9A13-4AB4-81F1-7BBA3CBB6C33}" type="slidenum">
              <a:rPr kumimoji="0" lang="en-US" sz="1400" b="0" i="0" u="none" strike="noStrike" kern="1200" cap="none" spc="0" normalizeH="0" baseline="0" noProof="0" smtClean="0">
                <a:ln>
                  <a:noFill/>
                </a:ln>
                <a:solidFill>
                  <a:schemeClr val="tx1"/>
                </a:solidFill>
                <a:effectLst/>
                <a:uLnTx/>
                <a:uFillTx/>
                <a:latin typeface="Arial"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16</a:t>
            </a:fld>
            <a:endParaRPr kumimoji="0" lang="en-US" sz="1400" b="0" i="0" u="none" strike="noStrike" kern="1200" cap="none" spc="0" normalizeH="0" baseline="0" noProof="0" dirty="0">
              <a:ln>
                <a:noFill/>
              </a:ln>
              <a:solidFill>
                <a:schemeClr val="tx1"/>
              </a:solidFill>
              <a:effectLst/>
              <a:uLnTx/>
              <a:uFillTx/>
              <a:latin typeface="Arial" charset="0"/>
              <a:ea typeface="+mn-ea"/>
              <a:cs typeface="+mn-cs"/>
            </a:endParaRPr>
          </a:p>
        </p:txBody>
      </p:sp>
      <p:pic>
        <p:nvPicPr>
          <p:cNvPr id="10" name="Picture 3" descr="E:\GeorgiaTech\Research2016\Case_May2016\Output6_t23\HETNormalRough_hgt_v1.png"/>
          <p:cNvPicPr>
            <a:picLocks noChangeAspect="1" noChangeArrowheads="1"/>
          </p:cNvPicPr>
          <p:nvPr/>
        </p:nvPicPr>
        <p:blipFill>
          <a:blip r:embed="rId3" cstate="print"/>
          <a:srcRect/>
          <a:stretch>
            <a:fillRect/>
          </a:stretch>
        </p:blipFill>
        <p:spPr bwMode="auto">
          <a:xfrm>
            <a:off x="4800600" y="3390900"/>
            <a:ext cx="3505200" cy="2628900"/>
          </a:xfrm>
          <a:prstGeom prst="rect">
            <a:avLst/>
          </a:prstGeom>
          <a:noFill/>
        </p:spPr>
      </p:pic>
      <p:pic>
        <p:nvPicPr>
          <p:cNvPr id="11" name="Picture 4" descr="E:\GeorgiaTech\Research2016\Case_May2016\Output6_t23\HET_NormalRough_mat_v1b.png"/>
          <p:cNvPicPr>
            <a:picLocks noChangeAspect="1" noChangeArrowheads="1"/>
          </p:cNvPicPr>
          <p:nvPr/>
        </p:nvPicPr>
        <p:blipFill>
          <a:blip r:embed="rId4" cstate="print"/>
          <a:srcRect/>
          <a:stretch>
            <a:fillRect/>
          </a:stretch>
        </p:blipFill>
        <p:spPr bwMode="auto">
          <a:xfrm>
            <a:off x="2362200" y="3415826"/>
            <a:ext cx="2387600" cy="2505550"/>
          </a:xfrm>
          <a:prstGeom prst="rect">
            <a:avLst/>
          </a:prstGeom>
          <a:noFill/>
        </p:spPr>
      </p:pic>
      <p:sp>
        <p:nvSpPr>
          <p:cNvPr id="12" name="TextBox 11"/>
          <p:cNvSpPr txBox="1"/>
          <p:nvPr/>
        </p:nvSpPr>
        <p:spPr>
          <a:xfrm>
            <a:off x="2552700" y="5676900"/>
            <a:ext cx="312906" cy="276999"/>
          </a:xfrm>
          <a:prstGeom prst="rect">
            <a:avLst/>
          </a:prstGeom>
          <a:noFill/>
        </p:spPr>
        <p:txBody>
          <a:bodyPr wrap="none" rtlCol="0">
            <a:spAutoFit/>
          </a:bodyPr>
          <a:lstStyle/>
          <a:p>
            <a:pPr algn="ctr"/>
            <a:r>
              <a:rPr lang="en-US" sz="1200" dirty="0" smtClean="0">
                <a:latin typeface="Times New Roman" pitchFamily="18" charset="0"/>
                <a:cs typeface="Times New Roman" pitchFamily="18" charset="0"/>
              </a:rPr>
              <a:t>a)</a:t>
            </a:r>
          </a:p>
        </p:txBody>
      </p:sp>
      <p:sp>
        <p:nvSpPr>
          <p:cNvPr id="13" name="TextBox 12"/>
          <p:cNvSpPr txBox="1"/>
          <p:nvPr/>
        </p:nvSpPr>
        <p:spPr>
          <a:xfrm>
            <a:off x="5029200" y="5715000"/>
            <a:ext cx="312906" cy="276999"/>
          </a:xfrm>
          <a:prstGeom prst="rect">
            <a:avLst/>
          </a:prstGeom>
          <a:noFill/>
        </p:spPr>
        <p:txBody>
          <a:bodyPr wrap="square" rtlCol="0">
            <a:spAutoFit/>
          </a:bodyPr>
          <a:lstStyle/>
          <a:p>
            <a:pPr algn="ctr"/>
            <a:r>
              <a:rPr lang="en-US" sz="1200" dirty="0" smtClean="0">
                <a:latin typeface="Times New Roman" pitchFamily="18" charset="0"/>
                <a:cs typeface="Times New Roman" pitchFamily="18" charset="0"/>
              </a:rPr>
              <a:t>b)</a:t>
            </a:r>
          </a:p>
        </p:txBody>
      </p:sp>
      <p:sp>
        <p:nvSpPr>
          <p:cNvPr id="14" name="TextBox 13"/>
          <p:cNvSpPr txBox="1"/>
          <p:nvPr/>
        </p:nvSpPr>
        <p:spPr>
          <a:xfrm>
            <a:off x="6896100" y="3276600"/>
            <a:ext cx="1028700" cy="276999"/>
          </a:xfrm>
          <a:prstGeom prst="rect">
            <a:avLst/>
          </a:prstGeom>
          <a:noFill/>
        </p:spPr>
        <p:txBody>
          <a:bodyPr wrap="square" rtlCol="0">
            <a:spAutoFit/>
          </a:bodyPr>
          <a:lstStyle/>
          <a:p>
            <a:pPr algn="ctr"/>
            <a:r>
              <a:rPr lang="en-US" sz="1200" dirty="0" smtClean="0">
                <a:latin typeface="Times New Roman" pitchFamily="18" charset="0"/>
                <a:cs typeface="Times New Roman" pitchFamily="18" charset="0"/>
              </a:rPr>
              <a:t>depth z </a:t>
            </a:r>
            <a:r>
              <a:rPr lang="en-US" sz="1200" dirty="0" smtClean="0">
                <a:latin typeface="Calibri"/>
                <a:cs typeface="Times New Roman" pitchFamily="18" charset="0"/>
              </a:rPr>
              <a:t>µm</a:t>
            </a:r>
            <a:r>
              <a:rPr lang="en-US" sz="1200" dirty="0" smtClean="0">
                <a:latin typeface="Times New Roman" pitchFamily="18" charset="0"/>
                <a:cs typeface="Times New Roman" pitchFamily="18" charset="0"/>
              </a:rPr>
              <a:t> </a:t>
            </a:r>
          </a:p>
        </p:txBody>
      </p:sp>
      <p:sp>
        <p:nvSpPr>
          <p:cNvPr id="15" name="TextBox 14"/>
          <p:cNvSpPr txBox="1"/>
          <p:nvPr/>
        </p:nvSpPr>
        <p:spPr>
          <a:xfrm>
            <a:off x="2743200" y="6057900"/>
            <a:ext cx="5376536" cy="461665"/>
          </a:xfrm>
          <a:prstGeom prst="rect">
            <a:avLst/>
          </a:prstGeom>
          <a:noFill/>
        </p:spPr>
        <p:txBody>
          <a:bodyPr wrap="none" rtlCol="0">
            <a:spAutoFit/>
          </a:bodyPr>
          <a:lstStyle/>
          <a:p>
            <a:pPr algn="ctr"/>
            <a:r>
              <a:rPr lang="en-US" sz="1200" b="1" dirty="0" smtClean="0">
                <a:latin typeface="Times New Roman" pitchFamily="18" charset="0"/>
                <a:cs typeface="Times New Roman" pitchFamily="18" charset="0"/>
              </a:rPr>
              <a:t>Simulated normal-incidence domain with randomly distributed BN flakes:</a:t>
            </a:r>
          </a:p>
          <a:p>
            <a:pPr algn="ctr"/>
            <a:r>
              <a:rPr lang="en-US" sz="1200" b="1" dirty="0" smtClean="0">
                <a:latin typeface="Times New Roman" pitchFamily="18" charset="0"/>
                <a:cs typeface="Times New Roman" pitchFamily="18" charset="0"/>
              </a:rPr>
              <a:t>a) Material (black BN, grey silica) b) Height-map for ~12 µm </a:t>
            </a:r>
            <a:r>
              <a:rPr lang="en-US" sz="1200" b="1" dirty="0" err="1" smtClean="0">
                <a:latin typeface="Times New Roman" pitchFamily="18" charset="0"/>
                <a:cs typeface="Times New Roman" pitchFamily="18" charset="0"/>
              </a:rPr>
              <a:t>avg</a:t>
            </a:r>
            <a:r>
              <a:rPr lang="en-US" sz="1200" b="1" dirty="0" smtClean="0">
                <a:latin typeface="Times New Roman" pitchFamily="18" charset="0"/>
                <a:cs typeface="Times New Roman" pitchFamily="18" charset="0"/>
              </a:rPr>
              <a:t> erosion depth</a:t>
            </a:r>
          </a:p>
        </p:txBody>
      </p:sp>
      <p:sp>
        <p:nvSpPr>
          <p:cNvPr id="16" name="Oval 15"/>
          <p:cNvSpPr/>
          <p:nvPr/>
        </p:nvSpPr>
        <p:spPr bwMode="auto">
          <a:xfrm>
            <a:off x="4191000" y="4381500"/>
            <a:ext cx="457200" cy="457200"/>
          </a:xfrm>
          <a:prstGeom prst="ellipse">
            <a:avLst/>
          </a:prstGeom>
          <a:noFill/>
          <a:ln w="22225" cap="flat" cmpd="sng" algn="ctr">
            <a:solidFill>
              <a:srgbClr val="FF0000"/>
            </a:solidFill>
            <a:prstDash val="solid"/>
            <a:round/>
            <a:headEnd type="none" w="med" len="med"/>
            <a:tailEnd type="none" w="med" len="med"/>
          </a:ln>
          <a:effectLst/>
        </p:spPr>
        <p:txBody>
          <a:bodyPr vert="horz" wrap="square" lIns="182880" tIns="182880" rIns="182880" bIns="18288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17" name="Oval 16"/>
          <p:cNvSpPr/>
          <p:nvPr/>
        </p:nvSpPr>
        <p:spPr bwMode="auto">
          <a:xfrm>
            <a:off x="6743700" y="4419600"/>
            <a:ext cx="457200" cy="457200"/>
          </a:xfrm>
          <a:prstGeom prst="ellipse">
            <a:avLst/>
          </a:prstGeom>
          <a:noFill/>
          <a:ln w="22225" cap="flat" cmpd="sng" algn="ctr">
            <a:solidFill>
              <a:srgbClr val="FF0000"/>
            </a:solidFill>
            <a:prstDash val="solid"/>
            <a:round/>
            <a:headEnd type="none" w="med" len="med"/>
            <a:tailEnd type="none" w="med" len="med"/>
          </a:ln>
          <a:effectLst/>
        </p:spPr>
        <p:txBody>
          <a:bodyPr vert="horz" wrap="square" lIns="182880" tIns="182880" rIns="182880" bIns="18288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18" name="Oval 17"/>
          <p:cNvSpPr/>
          <p:nvPr/>
        </p:nvSpPr>
        <p:spPr bwMode="auto">
          <a:xfrm>
            <a:off x="3352800" y="3962400"/>
            <a:ext cx="457200" cy="457200"/>
          </a:xfrm>
          <a:prstGeom prst="ellipse">
            <a:avLst/>
          </a:prstGeom>
          <a:noFill/>
          <a:ln w="22225" cap="flat" cmpd="sng" algn="ctr">
            <a:solidFill>
              <a:srgbClr val="FF0000"/>
            </a:solidFill>
            <a:prstDash val="solid"/>
            <a:round/>
            <a:headEnd type="none" w="med" len="med"/>
            <a:tailEnd type="none" w="med" len="med"/>
          </a:ln>
          <a:effectLst/>
        </p:spPr>
        <p:txBody>
          <a:bodyPr vert="horz" wrap="square" lIns="182880" tIns="182880" rIns="182880" bIns="18288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19" name="Oval 18"/>
          <p:cNvSpPr/>
          <p:nvPr/>
        </p:nvSpPr>
        <p:spPr bwMode="auto">
          <a:xfrm>
            <a:off x="5791200" y="4076700"/>
            <a:ext cx="457200" cy="457200"/>
          </a:xfrm>
          <a:prstGeom prst="ellipse">
            <a:avLst/>
          </a:prstGeom>
          <a:noFill/>
          <a:ln w="22225" cap="flat" cmpd="sng" algn="ctr">
            <a:solidFill>
              <a:srgbClr val="FF0000"/>
            </a:solidFill>
            <a:prstDash val="solid"/>
            <a:round/>
            <a:headEnd type="none" w="med" len="med"/>
            <a:tailEnd type="none" w="med" len="med"/>
          </a:ln>
          <a:effectLst/>
        </p:spPr>
        <p:txBody>
          <a:bodyPr vert="horz" wrap="square" lIns="182880" tIns="182880" rIns="182880" bIns="18288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Conclusions</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17</a:t>
            </a:fld>
            <a:endParaRPr lang="en-US" dirty="0"/>
          </a:p>
        </p:txBody>
      </p:sp>
      <p:sp>
        <p:nvSpPr>
          <p:cNvPr id="4" name="Content Placeholder 3"/>
          <p:cNvSpPr>
            <a:spLocks noGrp="1"/>
          </p:cNvSpPr>
          <p:nvPr>
            <p:ph idx="1"/>
          </p:nvPr>
        </p:nvSpPr>
        <p:spPr/>
        <p:txBody>
          <a:bodyPr/>
          <a:lstStyle/>
          <a:p>
            <a:r>
              <a:rPr lang="en-US" dirty="0" smtClean="0"/>
              <a:t>Fused silica surface development governed by:</a:t>
            </a:r>
          </a:p>
          <a:p>
            <a:pPr lvl="1"/>
            <a:r>
              <a:rPr lang="en-US" dirty="0" smtClean="0"/>
              <a:t>Pre-exposure surface profile (pre-exposure surface statistics proportional to post-exposure statistics).</a:t>
            </a:r>
          </a:p>
          <a:p>
            <a:pPr lvl="1"/>
            <a:r>
              <a:rPr lang="en-US" dirty="0" smtClean="0"/>
              <a:t>Angle dependence of sputtering yield.</a:t>
            </a:r>
          </a:p>
          <a:p>
            <a:r>
              <a:rPr lang="en-US" dirty="0" smtClean="0"/>
              <a:t>Fused silica develops interesting cusped-cell pattern from a pre-roughened surface.</a:t>
            </a:r>
          </a:p>
          <a:p>
            <a:r>
              <a:rPr lang="en-US" dirty="0" smtClean="0"/>
              <a:t>M26 surface development governed by:</a:t>
            </a:r>
          </a:p>
          <a:p>
            <a:pPr lvl="1"/>
            <a:r>
              <a:rPr lang="en-US" dirty="0" smtClean="0"/>
              <a:t>Material microstructure.</a:t>
            </a:r>
          </a:p>
          <a:p>
            <a:pPr lvl="1"/>
            <a:r>
              <a:rPr lang="en-US" dirty="0" smtClean="0"/>
              <a:t>Difference between sputtering yield of BN flakes and silica matrix.</a:t>
            </a:r>
          </a:p>
          <a:p>
            <a:pPr lvl="1"/>
            <a:r>
              <a:rPr lang="en-US" dirty="0" smtClean="0"/>
              <a:t>Post-exposure statistics are independent of pre-exposure statistics. </a:t>
            </a:r>
          </a:p>
          <a:p>
            <a:pPr lvl="1"/>
            <a:r>
              <a:rPr lang="en-US" dirty="0" smtClean="0"/>
              <a:t>Unlike for fused silica, M26 microstructure dominates any influence of 1.55±0.10 </a:t>
            </a:r>
            <a:r>
              <a:rPr lang="en-US" i="1" dirty="0" smtClean="0"/>
              <a:t>µ</a:t>
            </a:r>
            <a:r>
              <a:rPr lang="en-US" dirty="0" smtClean="0"/>
              <a:t>m </a:t>
            </a:r>
            <a:r>
              <a:rPr lang="en-US" dirty="0" err="1" smtClean="0"/>
              <a:t>rms</a:t>
            </a:r>
            <a:r>
              <a:rPr lang="en-US" dirty="0" smtClean="0"/>
              <a:t> pre-existing surface roughness.</a:t>
            </a:r>
          </a:p>
          <a:p>
            <a:r>
              <a:rPr lang="en-US" dirty="0" smtClean="0"/>
              <a:t>No apparent dependence of plasma evolution of surfaces on mechanical stress </a:t>
            </a:r>
            <a:r>
              <a:rPr lang="en-US" dirty="0" smtClean="0"/>
              <a:t>found. </a:t>
            </a:r>
            <a:r>
              <a:rPr lang="en-US" dirty="0" smtClean="0"/>
              <a:t>(For stresses of up to 25 MPa, for fused silica and M26).</a:t>
            </a:r>
          </a:p>
          <a:p>
            <a:pPr lvl="1"/>
            <a:r>
              <a:rPr lang="en-US" dirty="0" smtClean="0"/>
              <a:t>Fused silica amplification functions are the same to within 0.05.</a:t>
            </a:r>
          </a:p>
          <a:p>
            <a:pPr lvl="1"/>
            <a:r>
              <a:rPr lang="en-US" dirty="0" smtClean="0"/>
              <a:t>M26 post-exposure statistics are the same to within 0.01 µm/wavemode.</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Acknowledgements</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18</a:t>
            </a:fld>
            <a:endParaRPr lang="en-US" dirty="0"/>
          </a:p>
        </p:txBody>
      </p:sp>
      <p:sp>
        <p:nvSpPr>
          <p:cNvPr id="4" name="Content Placeholder 3"/>
          <p:cNvSpPr>
            <a:spLocks noGrp="1"/>
          </p:cNvSpPr>
          <p:nvPr>
            <p:ph idx="1"/>
          </p:nvPr>
        </p:nvSpPr>
        <p:spPr/>
        <p:txBody>
          <a:bodyPr/>
          <a:lstStyle/>
          <a:p>
            <a:r>
              <a:rPr lang="en-US" dirty="0" smtClean="0"/>
              <a:t>This work was funded by a National Defense Scientific and Engineering Graduate (NDSEG) fellowship, and by the Air Force Office of Scientific Research (AFOSR) under grant number FA9550-11-1-0160. The authors would like to thank the American Society for Engineering Education (ASEE) and AFOSR for supporting this research. In addition, the authors would like to thank Dr. Jud Ready and Dr. Brent Wagner of the Georgia Tech Research Institute for the use of their chamber and plasma source. The authors would like to thank Thomas Burton and Professor Gregory B. Thompson of the University of Alabama for their help conducting SEM microscopy of the AFRL/UM P5 channel wall.</a:t>
            </a:r>
          </a:p>
          <a:p>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 You</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19</a:t>
            </a:fld>
            <a:endParaRPr lang="en-US" dirty="0"/>
          </a:p>
        </p:txBody>
      </p:sp>
      <p:sp>
        <p:nvSpPr>
          <p:cNvPr id="4" name="Content Placeholder 3"/>
          <p:cNvSpPr>
            <a:spLocks noGrp="1"/>
          </p:cNvSpPr>
          <p:nvPr>
            <p:ph idx="1"/>
          </p:nvPr>
        </p:nvSpPr>
        <p:spPr/>
        <p:txBody>
          <a:bodyPr/>
          <a:lstStyle/>
          <a:p>
            <a:pPr>
              <a:buNone/>
            </a:pPr>
            <a:endParaRPr lang="en-US" dirty="0" smtClean="0"/>
          </a:p>
          <a:p>
            <a:pPr algn="ctr">
              <a:buNone/>
            </a:pPr>
            <a:endParaRPr lang="en-US" sz="4400" dirty="0" smtClean="0">
              <a:solidFill>
                <a:schemeClr val="tx1"/>
              </a:solidFill>
            </a:endParaRPr>
          </a:p>
          <a:p>
            <a:pPr algn="ctr">
              <a:buNone/>
            </a:pPr>
            <a:endParaRPr lang="en-US" sz="4400" dirty="0" smtClean="0">
              <a:solidFill>
                <a:schemeClr val="tx1"/>
              </a:solidFill>
            </a:endParaRPr>
          </a:p>
          <a:p>
            <a:pPr algn="ctr">
              <a:buNone/>
            </a:pPr>
            <a:r>
              <a:rPr lang="en-US" sz="4400" dirty="0" smtClean="0">
                <a:solidFill>
                  <a:schemeClr val="tx1"/>
                </a:solidFill>
              </a:rPr>
              <a:t>Questions?</a:t>
            </a:r>
            <a:endParaRPr lang="en-US" sz="4400" dirty="0">
              <a:solidFill>
                <a:schemeClr val="tx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2</a:t>
            </a:fld>
            <a:endParaRPr lang="en-US" dirty="0"/>
          </a:p>
        </p:txBody>
      </p:sp>
      <p:sp>
        <p:nvSpPr>
          <p:cNvPr id="4" name="Content Placeholder 3"/>
          <p:cNvSpPr>
            <a:spLocks noGrp="1"/>
          </p:cNvSpPr>
          <p:nvPr>
            <p:ph idx="1"/>
          </p:nvPr>
        </p:nvSpPr>
        <p:spPr/>
        <p:txBody>
          <a:bodyPr/>
          <a:lstStyle/>
          <a:p>
            <a:r>
              <a:rPr lang="en-US" dirty="0" smtClean="0">
                <a:solidFill>
                  <a:schemeClr val="tx1"/>
                </a:solidFill>
              </a:rPr>
              <a:t>Motivation and Background</a:t>
            </a:r>
          </a:p>
          <a:p>
            <a:r>
              <a:rPr lang="en-US" dirty="0" smtClean="0">
                <a:solidFill>
                  <a:schemeClr val="tx1"/>
                </a:solidFill>
              </a:rPr>
              <a:t>Stressed Erosion Experiment</a:t>
            </a:r>
          </a:p>
          <a:p>
            <a:r>
              <a:rPr lang="en-US" dirty="0" smtClean="0">
                <a:solidFill>
                  <a:schemeClr val="tx1"/>
                </a:solidFill>
              </a:rPr>
              <a:t>Results of Fused Silica Exposures</a:t>
            </a:r>
          </a:p>
          <a:p>
            <a:r>
              <a:rPr lang="en-US" dirty="0" smtClean="0">
                <a:solidFill>
                  <a:schemeClr val="tx1"/>
                </a:solidFill>
              </a:rPr>
              <a:t>Results of M26 Borosil Exposures</a:t>
            </a:r>
          </a:p>
          <a:p>
            <a:r>
              <a:rPr lang="en-US" dirty="0" smtClean="0">
                <a:solidFill>
                  <a:schemeClr val="tx1"/>
                </a:solidFill>
              </a:rPr>
              <a:t>Modeling of Fused Silica Surface Evolution</a:t>
            </a:r>
          </a:p>
          <a:p>
            <a:r>
              <a:rPr lang="en-US" dirty="0" smtClean="0">
                <a:solidFill>
                  <a:schemeClr val="tx1"/>
                </a:solidFill>
              </a:rPr>
              <a:t>Discussion of M26 Evolution</a:t>
            </a:r>
          </a:p>
          <a:p>
            <a:r>
              <a:rPr lang="en-US" dirty="0" smtClean="0">
                <a:solidFill>
                  <a:schemeClr val="tx1"/>
                </a:solidFill>
              </a:rPr>
              <a:t>Conclusions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Motivation and Background</a:t>
            </a:r>
            <a:endParaRPr lang="en-US" dirty="0"/>
          </a:p>
        </p:txBody>
      </p:sp>
      <p:sp>
        <p:nvSpPr>
          <p:cNvPr id="3" name="Content Placeholder 2"/>
          <p:cNvSpPr>
            <a:spLocks noGrp="1"/>
          </p:cNvSpPr>
          <p:nvPr>
            <p:ph idx="4294967295"/>
          </p:nvPr>
        </p:nvSpPr>
        <p:spPr>
          <a:xfrm>
            <a:off x="381000" y="876300"/>
            <a:ext cx="4419600" cy="5634508"/>
          </a:xfrm>
        </p:spPr>
        <p:txBody>
          <a:bodyPr/>
          <a:lstStyle/>
          <a:p>
            <a:r>
              <a:rPr lang="en-US" dirty="0" smtClean="0"/>
              <a:t>Hall Effect Thrusters (HETs): Promising spacecraft propulsion technology for primary propulsion and station-keeping.</a:t>
            </a:r>
          </a:p>
          <a:p>
            <a:pPr lvl="1"/>
            <a:r>
              <a:rPr lang="en-US" dirty="0" smtClean="0"/>
              <a:t>High thrust to power.</a:t>
            </a:r>
          </a:p>
          <a:p>
            <a:pPr lvl="1"/>
            <a:r>
              <a:rPr lang="en-US" dirty="0" smtClean="0"/>
              <a:t>No space charge density thrust/area limitations.</a:t>
            </a:r>
            <a:endParaRPr lang="en-US" dirty="0" smtClean="0"/>
          </a:p>
          <a:p>
            <a:endParaRPr lang="en-US" dirty="0" smtClean="0"/>
          </a:p>
          <a:p>
            <a:r>
              <a:rPr lang="en-US" dirty="0" smtClean="0"/>
              <a:t>HET lifetime limited by erosion of channel wall.</a:t>
            </a:r>
          </a:p>
          <a:p>
            <a:pPr lvl="1"/>
            <a:r>
              <a:rPr lang="en-US" dirty="0" smtClean="0"/>
              <a:t>Ions are created and accelerated.</a:t>
            </a:r>
          </a:p>
          <a:p>
            <a:pPr lvl="1"/>
            <a:r>
              <a:rPr lang="en-US" dirty="0" smtClean="0"/>
              <a:t>Some ions impact walls and sputter material.</a:t>
            </a:r>
          </a:p>
          <a:p>
            <a:pPr lvl="1"/>
            <a:r>
              <a:rPr lang="en-US" dirty="0" smtClean="0"/>
              <a:t>Walls erode over time, eventually exposing magnetic circuit</a:t>
            </a:r>
            <a:r>
              <a:rPr lang="en-US" dirty="0" smtClean="0"/>
              <a:t>.</a:t>
            </a:r>
          </a:p>
          <a:p>
            <a:pPr lvl="1"/>
            <a:r>
              <a:rPr lang="en-US" dirty="0" smtClean="0"/>
              <a:t>Considered end of life for the thruster.</a:t>
            </a:r>
            <a:endParaRPr lang="en-US" dirty="0" smtClean="0"/>
          </a:p>
          <a:p>
            <a:pPr lvl="1"/>
            <a:endParaRPr lang="en-US" dirty="0"/>
          </a:p>
        </p:txBody>
      </p:sp>
      <p:pic>
        <p:nvPicPr>
          <p:cNvPr id="5" name="Picture 2"/>
          <p:cNvPicPr>
            <a:picLocks noChangeAspect="1" noChangeArrowheads="1"/>
          </p:cNvPicPr>
          <p:nvPr/>
        </p:nvPicPr>
        <p:blipFill>
          <a:blip r:embed="rId3" cstate="print"/>
          <a:srcRect/>
          <a:stretch>
            <a:fillRect/>
          </a:stretch>
        </p:blipFill>
        <p:spPr bwMode="auto">
          <a:xfrm>
            <a:off x="5867400" y="3962400"/>
            <a:ext cx="2971800" cy="1958412"/>
          </a:xfrm>
          <a:prstGeom prst="rect">
            <a:avLst/>
          </a:prstGeom>
          <a:noFill/>
          <a:ln w="9525">
            <a:noFill/>
            <a:miter lim="800000"/>
            <a:headEnd/>
            <a:tailEnd/>
          </a:ln>
        </p:spPr>
      </p:pic>
      <p:sp>
        <p:nvSpPr>
          <p:cNvPr id="7" name="TextBox 6"/>
          <p:cNvSpPr txBox="1"/>
          <p:nvPr/>
        </p:nvSpPr>
        <p:spPr>
          <a:xfrm>
            <a:off x="5829300" y="5943600"/>
            <a:ext cx="2933700" cy="646331"/>
          </a:xfrm>
          <a:prstGeom prst="rect">
            <a:avLst/>
          </a:prstGeom>
          <a:noFill/>
        </p:spPr>
        <p:txBody>
          <a:bodyPr wrap="square" rtlCol="0">
            <a:spAutoFit/>
          </a:bodyPr>
          <a:lstStyle/>
          <a:p>
            <a:pPr algn="ctr"/>
            <a:r>
              <a:rPr lang="en-US" sz="1200" b="1" dirty="0" smtClean="0">
                <a:latin typeface="Times New Roman" pitchFamily="18" charset="0"/>
                <a:cs typeface="Times New Roman" pitchFamily="18" charset="0"/>
              </a:rPr>
              <a:t>Erosion process in HET channel wall: Ionization, acceleration region, erosion of discharge channel.</a:t>
            </a:r>
            <a:endParaRPr lang="en-US" sz="1200" b="1" dirty="0">
              <a:latin typeface="Times New Roman" pitchFamily="18" charset="0"/>
              <a:cs typeface="Times New Roman" pitchFamily="18" charset="0"/>
            </a:endParaRPr>
          </a:p>
        </p:txBody>
      </p:sp>
      <p:pic>
        <p:nvPicPr>
          <p:cNvPr id="7169" name="Picture 1" descr="C:\Users\Aaron\Dropbox\Writing2016\JPC_Pres_2016\Pics\t140_firing-1024x680.jpg"/>
          <p:cNvPicPr>
            <a:picLocks noChangeAspect="1" noChangeArrowheads="1"/>
          </p:cNvPicPr>
          <p:nvPr/>
        </p:nvPicPr>
        <p:blipFill>
          <a:blip r:embed="rId4" cstate="print"/>
          <a:srcRect/>
          <a:stretch>
            <a:fillRect/>
          </a:stretch>
        </p:blipFill>
        <p:spPr bwMode="auto">
          <a:xfrm>
            <a:off x="5753100" y="762000"/>
            <a:ext cx="2918428" cy="2819400"/>
          </a:xfrm>
          <a:prstGeom prst="rect">
            <a:avLst/>
          </a:prstGeom>
          <a:noFill/>
        </p:spPr>
      </p:pic>
      <p:sp>
        <p:nvSpPr>
          <p:cNvPr id="8" name="TextBox 7"/>
          <p:cNvSpPr txBox="1"/>
          <p:nvPr/>
        </p:nvSpPr>
        <p:spPr>
          <a:xfrm>
            <a:off x="5829300" y="3657600"/>
            <a:ext cx="2819400" cy="276999"/>
          </a:xfrm>
          <a:prstGeom prst="rect">
            <a:avLst/>
          </a:prstGeom>
          <a:noFill/>
        </p:spPr>
        <p:txBody>
          <a:bodyPr wrap="square" rtlCol="0">
            <a:spAutoFit/>
          </a:bodyPr>
          <a:lstStyle/>
          <a:p>
            <a:pPr algn="ctr"/>
            <a:r>
              <a:rPr lang="en-US" sz="1200" b="1" dirty="0" smtClean="0">
                <a:latin typeface="Times New Roman" pitchFamily="18" charset="0"/>
                <a:cs typeface="Times New Roman" pitchFamily="18" charset="0"/>
              </a:rPr>
              <a:t>T-140 HET firing.</a:t>
            </a:r>
            <a:endParaRPr lang="en-US" sz="1200" b="1" dirty="0">
              <a:latin typeface="Times New Roman" pitchFamily="18" charset="0"/>
              <a:cs typeface="Times New Roman" pitchFamily="18" charset="0"/>
            </a:endParaRPr>
          </a:p>
        </p:txBody>
      </p:sp>
    </p:spTree>
    <p:extLst>
      <p:ext uri="{BB962C8B-B14F-4D97-AF65-F5344CB8AC3E}">
        <p14:creationId xmlns="" xmlns:p14="http://schemas.microsoft.com/office/powerpoint/2010/main" val="37872737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Motivation and Background</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4</a:t>
            </a:fld>
            <a:endParaRPr lang="en-US" dirty="0"/>
          </a:p>
        </p:txBody>
      </p:sp>
      <p:sp>
        <p:nvSpPr>
          <p:cNvPr id="4" name="Content Placeholder 3"/>
          <p:cNvSpPr>
            <a:spLocks noGrp="1"/>
          </p:cNvSpPr>
          <p:nvPr>
            <p:ph idx="1"/>
          </p:nvPr>
        </p:nvSpPr>
        <p:spPr/>
        <p:txBody>
          <a:bodyPr/>
          <a:lstStyle/>
          <a:p>
            <a:r>
              <a:rPr lang="en-US" dirty="0" smtClean="0"/>
              <a:t>Complex 3D structures are created during channel wall erosion.</a:t>
            </a:r>
          </a:p>
          <a:p>
            <a:r>
              <a:rPr lang="en-US" dirty="0" smtClean="0"/>
              <a:t>Anomalous azimuthal ridges: </a:t>
            </a:r>
            <a:r>
              <a:rPr lang="en-US" b="1" dirty="0" smtClean="0"/>
              <a:t>Not explained by present models.</a:t>
            </a:r>
          </a:p>
          <a:p>
            <a:r>
              <a:rPr lang="en-US" dirty="0" smtClean="0"/>
              <a:t>A more detailed understanding of plasma erosion is needed to understand the formation of these features</a:t>
            </a:r>
            <a:r>
              <a:rPr lang="en-US" dirty="0" smtClean="0"/>
              <a:t>.</a:t>
            </a:r>
          </a:p>
          <a:p>
            <a:pPr lvl="1"/>
            <a:r>
              <a:rPr lang="en-US" dirty="0" smtClean="0"/>
              <a:t>Interaction of plasma erosion with complex materials.</a:t>
            </a:r>
          </a:p>
          <a:p>
            <a:pPr lvl="1"/>
            <a:r>
              <a:rPr lang="en-US" dirty="0" smtClean="0"/>
              <a:t>Potential e</a:t>
            </a:r>
            <a:r>
              <a:rPr lang="en-US" dirty="0" smtClean="0"/>
              <a:t>ffects of thermo-mechanical stress in thrusters.</a:t>
            </a:r>
            <a:endParaRPr lang="en-US" dirty="0" smtClean="0"/>
          </a:p>
          <a:p>
            <a:endParaRPr lang="en-US" dirty="0"/>
          </a:p>
        </p:txBody>
      </p:sp>
      <p:sp>
        <p:nvSpPr>
          <p:cNvPr id="5" name="Slide Number Placeholder 3"/>
          <p:cNvSpPr txBox="1">
            <a:spLocks/>
          </p:cNvSpPr>
          <p:nvPr/>
        </p:nvSpPr>
        <p:spPr bwMode="auto">
          <a:xfrm>
            <a:off x="8275637" y="6553200"/>
            <a:ext cx="868363" cy="304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DB207D8-9A13-4AB4-81F1-7BBA3CBB6C33}" type="slidenum">
              <a:rPr kumimoji="0" lang="en-US" sz="1400" b="0" i="0" u="none" strike="noStrike" kern="1200" cap="none" spc="0" normalizeH="0" baseline="0" noProof="0" smtClean="0">
                <a:ln>
                  <a:noFill/>
                </a:ln>
                <a:solidFill>
                  <a:schemeClr val="tx1"/>
                </a:solidFill>
                <a:effectLst/>
                <a:uLnTx/>
                <a:uFillTx/>
                <a:latin typeface="Arial"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a:t>
            </a:fld>
            <a:endParaRPr kumimoji="0" lang="en-US" sz="1400" b="0" i="0" u="none" strike="noStrike" kern="1200" cap="none" spc="0" normalizeH="0" baseline="0" noProof="0" dirty="0">
              <a:ln>
                <a:noFill/>
              </a:ln>
              <a:solidFill>
                <a:schemeClr val="tx1"/>
              </a:solidFill>
              <a:effectLst/>
              <a:uLnTx/>
              <a:uFillTx/>
              <a:latin typeface="Arial" charset="0"/>
              <a:ea typeface="+mn-ea"/>
              <a:cs typeface="+mn-cs"/>
            </a:endParaRPr>
          </a:p>
        </p:txBody>
      </p:sp>
      <p:pic>
        <p:nvPicPr>
          <p:cNvPr id="6" name="Picture 5" descr="C:\Users\Aaron\Dropbox\Schinder_Outbox\Schinder_Dissertation\Figures\Erosion Photo for 2010 JPC.jpg"/>
          <p:cNvPicPr/>
          <p:nvPr/>
        </p:nvPicPr>
        <p:blipFill>
          <a:blip r:embed="rId2" cstate="print"/>
          <a:srcRect/>
          <a:stretch>
            <a:fillRect/>
          </a:stretch>
        </p:blipFill>
        <p:spPr bwMode="auto">
          <a:xfrm>
            <a:off x="5905500" y="3657600"/>
            <a:ext cx="2971800" cy="2172743"/>
          </a:xfrm>
          <a:prstGeom prst="rect">
            <a:avLst/>
          </a:prstGeom>
          <a:noFill/>
          <a:ln w="9525">
            <a:noFill/>
            <a:miter lim="800000"/>
            <a:headEnd/>
            <a:tailEnd/>
          </a:ln>
        </p:spPr>
      </p:pic>
      <p:sp>
        <p:nvSpPr>
          <p:cNvPr id="7" name="TextBox 6"/>
          <p:cNvSpPr txBox="1"/>
          <p:nvPr/>
        </p:nvSpPr>
        <p:spPr>
          <a:xfrm>
            <a:off x="5981700" y="5905500"/>
            <a:ext cx="3009900" cy="461665"/>
          </a:xfrm>
          <a:prstGeom prst="rect">
            <a:avLst/>
          </a:prstGeom>
          <a:noFill/>
        </p:spPr>
        <p:txBody>
          <a:bodyPr wrap="square" rtlCol="0">
            <a:spAutoFit/>
          </a:bodyPr>
          <a:lstStyle/>
          <a:p>
            <a:r>
              <a:rPr lang="en-US" sz="1200" b="1" dirty="0" smtClean="0">
                <a:latin typeface="Times New Roman" pitchFamily="18" charset="0"/>
                <a:cs typeface="Times New Roman" pitchFamily="18" charset="0"/>
              </a:rPr>
              <a:t>BPT-4000 after 10,400 hour life-testing, showing azimuthal erosion ridges. *</a:t>
            </a:r>
            <a:endParaRPr lang="en-US" sz="1200" b="1" dirty="0">
              <a:latin typeface="Times New Roman" pitchFamily="18" charset="0"/>
              <a:cs typeface="Times New Roman" pitchFamily="18" charset="0"/>
            </a:endParaRPr>
          </a:p>
        </p:txBody>
      </p:sp>
      <p:sp>
        <p:nvSpPr>
          <p:cNvPr id="8" name="TextBox 7"/>
          <p:cNvSpPr txBox="1"/>
          <p:nvPr/>
        </p:nvSpPr>
        <p:spPr>
          <a:xfrm>
            <a:off x="0" y="6457890"/>
            <a:ext cx="8458200" cy="553998"/>
          </a:xfrm>
          <a:prstGeom prst="rect">
            <a:avLst/>
          </a:prstGeom>
          <a:noFill/>
        </p:spPr>
        <p:txBody>
          <a:bodyPr wrap="square" rtlCol="0">
            <a:spAutoFit/>
          </a:bodyPr>
          <a:lstStyle/>
          <a:p>
            <a:r>
              <a:rPr lang="en-US" sz="1000" dirty="0" smtClean="0">
                <a:latin typeface="Times New Roman" pitchFamily="18" charset="0"/>
                <a:cs typeface="Times New Roman" pitchFamily="18" charset="0"/>
              </a:rPr>
              <a:t>* de </a:t>
            </a:r>
            <a:r>
              <a:rPr lang="en-US" sz="1000" dirty="0" err="1" smtClean="0">
                <a:latin typeface="Times New Roman" pitchFamily="18" charset="0"/>
                <a:cs typeface="Times New Roman" pitchFamily="18" charset="0"/>
              </a:rPr>
              <a:t>Grys</a:t>
            </a:r>
            <a:r>
              <a:rPr lang="en-US" sz="1000" dirty="0" smtClean="0">
                <a:latin typeface="Times New Roman" pitchFamily="18" charset="0"/>
                <a:cs typeface="Times New Roman" pitchFamily="18" charset="0"/>
              </a:rPr>
              <a:t>. </a:t>
            </a:r>
            <a:r>
              <a:rPr lang="en-US" sz="1000" dirty="0" err="1" smtClean="0">
                <a:latin typeface="Times New Roman" pitchFamily="18" charset="0"/>
                <a:cs typeface="Times New Roman" pitchFamily="18" charset="0"/>
              </a:rPr>
              <a:t>Mathers</a:t>
            </a:r>
            <a:r>
              <a:rPr lang="en-US" sz="1000" dirty="0" smtClean="0">
                <a:latin typeface="Times New Roman" pitchFamily="18" charset="0"/>
                <a:cs typeface="Times New Roman" pitchFamily="18" charset="0"/>
              </a:rPr>
              <a:t>. </a:t>
            </a:r>
            <a:r>
              <a:rPr lang="en-US" sz="1000" dirty="0" err="1" smtClean="0">
                <a:latin typeface="Times New Roman" pitchFamily="18" charset="0"/>
                <a:cs typeface="Times New Roman" pitchFamily="18" charset="0"/>
              </a:rPr>
              <a:t>Welander</a:t>
            </a:r>
            <a:r>
              <a:rPr lang="en-US" sz="1000" dirty="0" smtClean="0">
                <a:latin typeface="Times New Roman" pitchFamily="18" charset="0"/>
                <a:cs typeface="Times New Roman" pitchFamily="18" charset="0"/>
              </a:rPr>
              <a:t>., “Demonstration of 10,400 Hours of Operation on a 4.5 kW Qualification Model Hall Thruster,” </a:t>
            </a:r>
            <a:r>
              <a:rPr lang="en-US" sz="1000" i="1" dirty="0" smtClean="0">
                <a:latin typeface="Times New Roman" pitchFamily="18" charset="0"/>
                <a:cs typeface="Times New Roman" pitchFamily="18" charset="0"/>
              </a:rPr>
              <a:t>AIAA Joint Propulsion Conference</a:t>
            </a:r>
            <a:r>
              <a:rPr lang="en-US" sz="1000" dirty="0" smtClean="0">
                <a:latin typeface="Times New Roman" pitchFamily="18" charset="0"/>
                <a:cs typeface="Times New Roman" pitchFamily="18" charset="0"/>
              </a:rPr>
              <a:t>, 2010-6698</a:t>
            </a:r>
          </a:p>
          <a:p>
            <a:endParaRPr lang="en-US" sz="1000" dirty="0">
              <a:latin typeface="Times New Roman" pitchFamily="18" charset="0"/>
              <a:cs typeface="Times New Roman" pitchFamily="18" charset="0"/>
            </a:endParaRPr>
          </a:p>
        </p:txBody>
      </p:sp>
      <p:pic>
        <p:nvPicPr>
          <p:cNvPr id="9" name="Picture 8" descr="C:\Users\Aaron\Dropbox\Schinder_Outbox\Schinder_Dissertation\Figures\Figure_1_3-6\GarnerSPT100.png"/>
          <p:cNvPicPr/>
          <p:nvPr/>
        </p:nvPicPr>
        <p:blipFill>
          <a:blip r:embed="rId3" cstate="print"/>
          <a:srcRect/>
          <a:stretch>
            <a:fillRect/>
          </a:stretch>
        </p:blipFill>
        <p:spPr bwMode="auto">
          <a:xfrm>
            <a:off x="76199" y="3619500"/>
            <a:ext cx="2204085" cy="1966384"/>
          </a:xfrm>
          <a:prstGeom prst="rect">
            <a:avLst/>
          </a:prstGeom>
          <a:noFill/>
          <a:ln w="9525">
            <a:noFill/>
            <a:miter lim="800000"/>
            <a:headEnd/>
            <a:tailEnd/>
          </a:ln>
        </p:spPr>
      </p:pic>
      <p:pic>
        <p:nvPicPr>
          <p:cNvPr id="10" name="Picture 9" descr="C:\Users\Aaron\Dropbox\Schinder_Outbox\Schinder_Dissertation\Figures\Figure_1_3-6\PPS1350G_woscale.png"/>
          <p:cNvPicPr/>
          <p:nvPr/>
        </p:nvPicPr>
        <p:blipFill>
          <a:blip r:embed="rId4" cstate="print"/>
          <a:srcRect/>
          <a:stretch>
            <a:fillRect/>
          </a:stretch>
        </p:blipFill>
        <p:spPr bwMode="auto">
          <a:xfrm>
            <a:off x="2438400" y="3581400"/>
            <a:ext cx="3420778" cy="2259806"/>
          </a:xfrm>
          <a:prstGeom prst="rect">
            <a:avLst/>
          </a:prstGeom>
          <a:noFill/>
          <a:ln w="9525">
            <a:noFill/>
            <a:miter lim="800000"/>
            <a:headEnd/>
            <a:tailEnd/>
          </a:ln>
        </p:spPr>
      </p:pic>
      <p:sp>
        <p:nvSpPr>
          <p:cNvPr id="11" name="TextBox 10"/>
          <p:cNvSpPr txBox="1"/>
          <p:nvPr/>
        </p:nvSpPr>
        <p:spPr>
          <a:xfrm>
            <a:off x="0" y="5578918"/>
            <a:ext cx="2247900" cy="461665"/>
          </a:xfrm>
          <a:prstGeom prst="rect">
            <a:avLst/>
          </a:prstGeom>
          <a:noFill/>
        </p:spPr>
        <p:txBody>
          <a:bodyPr wrap="square" rtlCol="0">
            <a:spAutoFit/>
          </a:bodyPr>
          <a:lstStyle/>
          <a:p>
            <a:pPr algn="ctr"/>
            <a:r>
              <a:rPr lang="en-US" sz="1200" b="1" dirty="0" smtClean="0">
                <a:latin typeface="Times New Roman" pitchFamily="18" charset="0"/>
                <a:cs typeface="Times New Roman" pitchFamily="18" charset="0"/>
              </a:rPr>
              <a:t>SPT-100 after 5730-hr qualification life test</a:t>
            </a:r>
          </a:p>
        </p:txBody>
      </p:sp>
      <p:sp>
        <p:nvSpPr>
          <p:cNvPr id="12" name="TextBox 11"/>
          <p:cNvSpPr txBox="1"/>
          <p:nvPr/>
        </p:nvSpPr>
        <p:spPr>
          <a:xfrm>
            <a:off x="2468278" y="5905500"/>
            <a:ext cx="3352981" cy="276999"/>
          </a:xfrm>
          <a:prstGeom prst="rect">
            <a:avLst/>
          </a:prstGeom>
          <a:noFill/>
        </p:spPr>
        <p:txBody>
          <a:bodyPr wrap="square" rtlCol="0">
            <a:spAutoFit/>
          </a:bodyPr>
          <a:lstStyle/>
          <a:p>
            <a:pPr algn="ctr"/>
            <a:r>
              <a:rPr lang="en-US" sz="1200" b="1" dirty="0" smtClean="0">
                <a:latin typeface="Times New Roman" pitchFamily="18" charset="0"/>
                <a:cs typeface="Times New Roman" pitchFamily="18" charset="0"/>
              </a:rPr>
              <a:t>PPS-1350G after 2600-hr qualification life test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Stressed Erosion Experiment</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5</a:t>
            </a:fld>
            <a:endParaRPr lang="en-US" dirty="0"/>
          </a:p>
        </p:txBody>
      </p:sp>
      <p:sp>
        <p:nvSpPr>
          <p:cNvPr id="4" name="Content Placeholder 3"/>
          <p:cNvSpPr>
            <a:spLocks noGrp="1"/>
          </p:cNvSpPr>
          <p:nvPr>
            <p:ph idx="1"/>
          </p:nvPr>
        </p:nvSpPr>
        <p:spPr>
          <a:xfrm>
            <a:off x="454818" y="929157"/>
            <a:ext cx="5641182" cy="5624043"/>
          </a:xfrm>
        </p:spPr>
        <p:txBody>
          <a:bodyPr/>
          <a:lstStyle/>
          <a:p>
            <a:r>
              <a:rPr lang="en-US" dirty="0" smtClean="0"/>
              <a:t>Test dependence of plasma erosion process on mechanical stress:</a:t>
            </a:r>
          </a:p>
          <a:p>
            <a:pPr lvl="1"/>
            <a:r>
              <a:rPr lang="en-US" dirty="0" smtClean="0"/>
              <a:t>Look </a:t>
            </a:r>
            <a:r>
              <a:rPr lang="en-US" dirty="0" smtClean="0"/>
              <a:t>into details of the evolution of surface features with and without mechanical load.</a:t>
            </a:r>
          </a:p>
          <a:p>
            <a:pPr lvl="1"/>
            <a:r>
              <a:rPr lang="en-US" dirty="0" smtClean="0"/>
              <a:t>Test samples exposed to argon plasma for 12 hours.</a:t>
            </a:r>
          </a:p>
          <a:p>
            <a:pPr lvl="1"/>
            <a:r>
              <a:rPr lang="en-US" dirty="0" smtClean="0"/>
              <a:t>Pairs of samples: </a:t>
            </a:r>
          </a:p>
          <a:p>
            <a:pPr lvl="2"/>
            <a:r>
              <a:rPr lang="en-US" dirty="0" smtClean="0"/>
              <a:t>Loaded: (Compressive stress up to 25 MPa).</a:t>
            </a:r>
          </a:p>
          <a:p>
            <a:pPr lvl="2"/>
            <a:r>
              <a:rPr lang="en-US" dirty="0" smtClean="0"/>
              <a:t>Control: Free to expand.</a:t>
            </a:r>
          </a:p>
          <a:p>
            <a:r>
              <a:rPr lang="en-US" dirty="0" smtClean="0"/>
              <a:t>Material Selection:</a:t>
            </a:r>
          </a:p>
          <a:p>
            <a:pPr lvl="1"/>
            <a:r>
              <a:rPr lang="en-US" dirty="0" smtClean="0"/>
              <a:t>3x1x0.25 in samples: ~50mm region of &gt;95% uniaxial stress.</a:t>
            </a:r>
          </a:p>
          <a:p>
            <a:pPr lvl="1"/>
            <a:r>
              <a:rPr lang="en-US" dirty="0" smtClean="0"/>
              <a:t>Fused Silica: Amorphous and isotropic. No microstructural detail. </a:t>
            </a:r>
          </a:p>
          <a:p>
            <a:pPr lvl="1"/>
            <a:r>
              <a:rPr lang="en-US" dirty="0" smtClean="0"/>
              <a:t>M26 borosil (60% BN, 40% SiO2 by mass): A composite material with complex microstructure. </a:t>
            </a:r>
          </a:p>
          <a:p>
            <a:pPr lvl="1">
              <a:buNone/>
            </a:pPr>
            <a:endParaRPr lang="en-US" dirty="0" smtClean="0"/>
          </a:p>
          <a:p>
            <a:endParaRPr lang="en-US" dirty="0"/>
          </a:p>
        </p:txBody>
      </p:sp>
      <p:pic>
        <p:nvPicPr>
          <p:cNvPr id="1026" name="Picture 2" descr="C:\Users\Aaron\Dropbox\Writing2016\JPC_Pres_2016\Pics\FusedSilicaPreexposure.png"/>
          <p:cNvPicPr>
            <a:picLocks noChangeAspect="1" noChangeArrowheads="1"/>
          </p:cNvPicPr>
          <p:nvPr/>
        </p:nvPicPr>
        <p:blipFill>
          <a:blip r:embed="rId2" cstate="print"/>
          <a:srcRect/>
          <a:stretch>
            <a:fillRect/>
          </a:stretch>
        </p:blipFill>
        <p:spPr bwMode="auto">
          <a:xfrm>
            <a:off x="6134100" y="1333500"/>
            <a:ext cx="2743200" cy="1366221"/>
          </a:xfrm>
          <a:prstGeom prst="rect">
            <a:avLst/>
          </a:prstGeom>
          <a:noFill/>
        </p:spPr>
      </p:pic>
      <p:sp>
        <p:nvSpPr>
          <p:cNvPr id="7" name="TextBox 6"/>
          <p:cNvSpPr txBox="1"/>
          <p:nvPr/>
        </p:nvSpPr>
        <p:spPr>
          <a:xfrm>
            <a:off x="6286500" y="2743200"/>
            <a:ext cx="2476500" cy="461665"/>
          </a:xfrm>
          <a:prstGeom prst="rect">
            <a:avLst/>
          </a:prstGeom>
          <a:noFill/>
        </p:spPr>
        <p:txBody>
          <a:bodyPr wrap="square" rtlCol="0">
            <a:spAutoFit/>
          </a:bodyPr>
          <a:lstStyle/>
          <a:p>
            <a:r>
              <a:rPr lang="en-US" sz="1200" b="1" dirty="0" smtClean="0">
                <a:latin typeface="Times" pitchFamily="18" charset="0"/>
                <a:cs typeface="Times" pitchFamily="18" charset="0"/>
              </a:rPr>
              <a:t>3x1x0.25 in Fused Silica Sample with Attached Strain Gage</a:t>
            </a:r>
            <a:endParaRPr lang="en-US" sz="1200" b="1" dirty="0">
              <a:latin typeface="Times" pitchFamily="18" charset="0"/>
              <a:cs typeface="Times" pitchFamily="18" charset="0"/>
            </a:endParaRPr>
          </a:p>
        </p:txBody>
      </p:sp>
      <p:sp>
        <p:nvSpPr>
          <p:cNvPr id="8" name="TextBox 7"/>
          <p:cNvSpPr txBox="1"/>
          <p:nvPr/>
        </p:nvSpPr>
        <p:spPr>
          <a:xfrm>
            <a:off x="6286500" y="5867400"/>
            <a:ext cx="2476500" cy="276999"/>
          </a:xfrm>
          <a:prstGeom prst="rect">
            <a:avLst/>
          </a:prstGeom>
          <a:noFill/>
        </p:spPr>
        <p:txBody>
          <a:bodyPr wrap="square" rtlCol="0">
            <a:spAutoFit/>
          </a:bodyPr>
          <a:lstStyle/>
          <a:p>
            <a:r>
              <a:rPr lang="en-US" sz="1200" b="1" dirty="0" smtClean="0">
                <a:latin typeface="Times" pitchFamily="18" charset="0"/>
                <a:cs typeface="Times" pitchFamily="18" charset="0"/>
              </a:rPr>
              <a:t>SEM Microscopy of M26 Borosil</a:t>
            </a:r>
            <a:endParaRPr lang="en-US" sz="1200" b="1" dirty="0">
              <a:latin typeface="Times" pitchFamily="18" charset="0"/>
              <a:cs typeface="Times" pitchFamily="18" charset="0"/>
            </a:endParaRPr>
          </a:p>
        </p:txBody>
      </p:sp>
      <p:pic>
        <p:nvPicPr>
          <p:cNvPr id="9" name="Picture 8"/>
          <p:cNvPicPr>
            <a:picLocks noChangeAspect="1" noChangeArrowheads="1"/>
          </p:cNvPicPr>
          <p:nvPr/>
        </p:nvPicPr>
        <p:blipFill>
          <a:blip r:embed="rId3" cstate="print"/>
          <a:srcRect/>
          <a:stretch>
            <a:fillRect/>
          </a:stretch>
        </p:blipFill>
        <p:spPr bwMode="auto">
          <a:xfrm>
            <a:off x="5867400" y="3619500"/>
            <a:ext cx="2971800" cy="2218186"/>
          </a:xfrm>
          <a:prstGeom prst="rect">
            <a:avLst/>
          </a:prstGeom>
          <a:noFill/>
          <a:ln w="9525">
            <a:noFill/>
            <a:miter lim="800000"/>
            <a:headEnd/>
            <a:tailEnd/>
          </a:ln>
        </p:spPr>
      </p:pic>
      <p:sp>
        <p:nvSpPr>
          <p:cNvPr id="10" name="TextBox 4"/>
          <p:cNvSpPr txBox="1"/>
          <p:nvPr/>
        </p:nvSpPr>
        <p:spPr>
          <a:xfrm>
            <a:off x="8305800" y="5448300"/>
            <a:ext cx="524503" cy="307777"/>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b="1" dirty="0" smtClean="0">
                <a:solidFill>
                  <a:schemeClr val="bg1"/>
                </a:solidFill>
                <a:latin typeface="Times New Roman" pitchFamily="18" charset="0"/>
                <a:cs typeface="Times New Roman" pitchFamily="18" charset="0"/>
              </a:rPr>
              <a:t>1</a:t>
            </a:r>
            <a:r>
              <a:rPr lang="el-GR" sz="1400" b="1" dirty="0" smtClean="0">
                <a:solidFill>
                  <a:schemeClr val="bg1"/>
                </a:solidFill>
                <a:latin typeface="Times New Roman" pitchFamily="18" charset="0"/>
                <a:cs typeface="Times New Roman" pitchFamily="18" charset="0"/>
              </a:rPr>
              <a:t>μ</a:t>
            </a:r>
            <a:r>
              <a:rPr lang="en-US" sz="1400" b="1" dirty="0" smtClean="0">
                <a:solidFill>
                  <a:schemeClr val="bg1"/>
                </a:solidFill>
                <a:latin typeface="Times New Roman" pitchFamily="18" charset="0"/>
                <a:cs typeface="Times New Roman" pitchFamily="18" charset="0"/>
              </a:rPr>
              <a:t>m</a:t>
            </a:r>
            <a:endParaRPr lang="en-US" sz="1400" b="1" dirty="0">
              <a:solidFill>
                <a:schemeClr val="bg1"/>
              </a:solidFill>
              <a:latin typeface="Times New Roman" pitchFamily="18" charset="0"/>
              <a:cs typeface="Times New Roman" pitchFamily="18" charset="0"/>
            </a:endParaRPr>
          </a:p>
        </p:txBody>
      </p:sp>
      <p:sp>
        <p:nvSpPr>
          <p:cNvPr id="11" name="TextBox 5"/>
          <p:cNvSpPr txBox="1"/>
          <p:nvPr/>
        </p:nvSpPr>
        <p:spPr>
          <a:xfrm>
            <a:off x="6172200" y="4000500"/>
            <a:ext cx="1253805" cy="307777"/>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b="1" dirty="0" smtClean="0">
                <a:solidFill>
                  <a:schemeClr val="bg1"/>
                </a:solidFill>
                <a:latin typeface="Times New Roman" pitchFamily="18" charset="0"/>
                <a:cs typeface="Times New Roman" pitchFamily="18" charset="0"/>
              </a:rPr>
              <a:t>Boron Nitride</a:t>
            </a:r>
            <a:endParaRPr lang="en-US" sz="1400" b="1" dirty="0">
              <a:solidFill>
                <a:schemeClr val="bg1"/>
              </a:solidFill>
              <a:latin typeface="Times New Roman" pitchFamily="18" charset="0"/>
              <a:cs typeface="Times New Roman" pitchFamily="18" charset="0"/>
            </a:endParaRPr>
          </a:p>
        </p:txBody>
      </p:sp>
      <p:sp>
        <p:nvSpPr>
          <p:cNvPr id="12" name="TextBox 6"/>
          <p:cNvSpPr txBox="1"/>
          <p:nvPr/>
        </p:nvSpPr>
        <p:spPr>
          <a:xfrm>
            <a:off x="6248400" y="4914900"/>
            <a:ext cx="1106393" cy="307777"/>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b="1" dirty="0" smtClean="0">
                <a:solidFill>
                  <a:schemeClr val="bg1"/>
                </a:solidFill>
                <a:latin typeface="Times New Roman" pitchFamily="18" charset="0"/>
                <a:cs typeface="Times New Roman" pitchFamily="18" charset="0"/>
              </a:rPr>
              <a:t>Silica Grain</a:t>
            </a:r>
            <a:endParaRPr lang="en-US" sz="1400" b="1" dirty="0">
              <a:solidFill>
                <a:schemeClr val="bg1"/>
              </a:solidFill>
              <a:latin typeface="Times New Roman" pitchFamily="18" charset="0"/>
              <a:cs typeface="Times New Roman" pitchFamily="18" charset="0"/>
            </a:endParaRPr>
          </a:p>
        </p:txBody>
      </p:sp>
      <p:cxnSp>
        <p:nvCxnSpPr>
          <p:cNvPr id="13" name="Straight Arrow Connector 12"/>
          <p:cNvCxnSpPr/>
          <p:nvPr/>
        </p:nvCxnSpPr>
        <p:spPr>
          <a:xfrm>
            <a:off x="7010400" y="4305300"/>
            <a:ext cx="304800" cy="228600"/>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6934200" y="5219700"/>
            <a:ext cx="304800" cy="228600"/>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0" y="6286500"/>
            <a:ext cx="8420100" cy="461665"/>
          </a:xfrm>
          <a:prstGeom prst="rect">
            <a:avLst/>
          </a:prstGeom>
          <a:noFill/>
        </p:spPr>
        <p:txBody>
          <a:bodyPr wrap="square" rtlCol="0">
            <a:spAutoFit/>
          </a:bodyPr>
          <a:lstStyle/>
          <a:p>
            <a:r>
              <a:rPr lang="en-US" sz="1200" dirty="0" smtClean="0">
                <a:latin typeface="Times" pitchFamily="18" charset="0"/>
                <a:cs typeface="Times" pitchFamily="18" charset="0"/>
              </a:rPr>
              <a:t>Further details in: Schinder, A., Rimoli, J., Walker, M. “Investigation of Plasma Material Erosion under Mechanical Stress,” Journal of Propulsion and Power, (Accepted July 2016).</a:t>
            </a:r>
            <a:endParaRPr lang="en-US" sz="1200" dirty="0">
              <a:latin typeface="Times" pitchFamily="18" charset="0"/>
              <a:cs typeface="Times"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95500" y="91440"/>
            <a:ext cx="5425925" cy="480060"/>
          </a:xfrm>
        </p:spPr>
        <p:txBody>
          <a:bodyPr/>
          <a:lstStyle/>
          <a:p>
            <a:r>
              <a:rPr lang="en-US" dirty="0" smtClean="0"/>
              <a:t>Test Fixture Design</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6</a:t>
            </a:fld>
            <a:endParaRPr lang="en-US" dirty="0"/>
          </a:p>
        </p:txBody>
      </p:sp>
      <p:sp>
        <p:nvSpPr>
          <p:cNvPr id="4" name="Content Placeholder 3"/>
          <p:cNvSpPr>
            <a:spLocks noGrp="1"/>
          </p:cNvSpPr>
          <p:nvPr>
            <p:ph idx="1"/>
          </p:nvPr>
        </p:nvSpPr>
        <p:spPr>
          <a:xfrm>
            <a:off x="454818" y="929157"/>
            <a:ext cx="8270082" cy="5624043"/>
          </a:xfrm>
        </p:spPr>
        <p:txBody>
          <a:bodyPr/>
          <a:lstStyle/>
          <a:p>
            <a:r>
              <a:rPr lang="en-US" dirty="0" smtClean="0"/>
              <a:t>Test Fixture Design:</a:t>
            </a:r>
          </a:p>
          <a:p>
            <a:pPr lvl="1"/>
            <a:endParaRPr lang="en-US" dirty="0"/>
          </a:p>
        </p:txBody>
      </p:sp>
      <p:grpSp>
        <p:nvGrpSpPr>
          <p:cNvPr id="5" name="Group 4"/>
          <p:cNvGrpSpPr/>
          <p:nvPr/>
        </p:nvGrpSpPr>
        <p:grpSpPr>
          <a:xfrm>
            <a:off x="304800" y="1866900"/>
            <a:ext cx="5905500" cy="4614863"/>
            <a:chOff x="1393825" y="1565274"/>
            <a:chExt cx="6102350" cy="4576763"/>
          </a:xfrm>
        </p:grpSpPr>
        <p:pic>
          <p:nvPicPr>
            <p:cNvPr id="6" name="Picture 2" descr="C:\Aaron's Stuff 2008\GeorgiaTech\Research\ErosionProject\ErosionWriting2014\ThesisProposal\Figures\Figure_5_4_b\CAM00882.jpg"/>
            <p:cNvPicPr>
              <a:picLocks noChangeAspect="1" noChangeArrowheads="1"/>
            </p:cNvPicPr>
            <p:nvPr/>
          </p:nvPicPr>
          <p:blipFill>
            <a:blip r:embed="rId2" cstate="print"/>
            <a:srcRect/>
            <a:stretch>
              <a:fillRect/>
            </a:stretch>
          </p:blipFill>
          <p:spPr bwMode="auto">
            <a:xfrm>
              <a:off x="1393825" y="1565274"/>
              <a:ext cx="6102350" cy="4576763"/>
            </a:xfrm>
            <a:prstGeom prst="rect">
              <a:avLst/>
            </a:prstGeom>
            <a:noFill/>
          </p:spPr>
        </p:pic>
        <p:cxnSp>
          <p:nvCxnSpPr>
            <p:cNvPr id="7" name="Straight Arrow Connector 6"/>
            <p:cNvCxnSpPr>
              <a:endCxn id="9" idx="6"/>
            </p:cNvCxnSpPr>
            <p:nvPr/>
          </p:nvCxnSpPr>
          <p:spPr bwMode="auto">
            <a:xfrm flipV="1">
              <a:off x="4152541" y="4732020"/>
              <a:ext cx="743309" cy="878566"/>
            </a:xfrm>
            <a:prstGeom prst="straightConnector1">
              <a:avLst/>
            </a:prstGeom>
            <a:solidFill>
              <a:srgbClr val="0000FF"/>
            </a:solidFill>
            <a:ln w="19050" cap="flat" cmpd="sng" algn="ctr">
              <a:solidFill>
                <a:srgbClr val="00B0F0"/>
              </a:solidFill>
              <a:prstDash val="solid"/>
              <a:round/>
              <a:headEnd type="none" w="med" len="med"/>
              <a:tailEnd type="arrow"/>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8" name="Straight Arrow Connector 7"/>
            <p:cNvCxnSpPr>
              <a:endCxn id="9" idx="2"/>
            </p:cNvCxnSpPr>
            <p:nvPr/>
          </p:nvCxnSpPr>
          <p:spPr bwMode="auto">
            <a:xfrm flipH="1" flipV="1">
              <a:off x="3343275" y="4732020"/>
              <a:ext cx="728754" cy="892944"/>
            </a:xfrm>
            <a:prstGeom prst="straightConnector1">
              <a:avLst/>
            </a:prstGeom>
            <a:solidFill>
              <a:srgbClr val="0000FF"/>
            </a:solidFill>
            <a:ln w="19050" cap="flat" cmpd="sng" algn="ctr">
              <a:solidFill>
                <a:srgbClr val="00B0F0"/>
              </a:solidFill>
              <a:prstDash val="solid"/>
              <a:round/>
              <a:headEnd type="none" w="med" len="med"/>
              <a:tailEnd type="arrow"/>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9" name="Oval 8"/>
            <p:cNvSpPr/>
            <p:nvPr/>
          </p:nvSpPr>
          <p:spPr bwMode="auto">
            <a:xfrm>
              <a:off x="3343275" y="4411980"/>
              <a:ext cx="1552575" cy="640080"/>
            </a:xfrm>
            <a:prstGeom prst="ellipse">
              <a:avLst/>
            </a:prstGeom>
            <a:solidFill>
              <a:srgbClr val="00B0F0">
                <a:alpha val="50000"/>
              </a:srgbClr>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1019175"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smtClean="0">
                <a:ln>
                  <a:noFill/>
                </a:ln>
                <a:solidFill>
                  <a:schemeClr val="tx1"/>
                </a:solidFill>
                <a:effectLst/>
                <a:latin typeface="Arial" charset="0"/>
              </a:endParaRPr>
            </a:p>
          </p:txBody>
        </p:sp>
        <p:cxnSp>
          <p:nvCxnSpPr>
            <p:cNvPr id="10" name="Straight Arrow Connector 9"/>
            <p:cNvCxnSpPr>
              <a:endCxn id="9" idx="4"/>
            </p:cNvCxnSpPr>
            <p:nvPr/>
          </p:nvCxnSpPr>
          <p:spPr bwMode="auto">
            <a:xfrm flipV="1">
              <a:off x="4100784" y="5052060"/>
              <a:ext cx="18779" cy="515396"/>
            </a:xfrm>
            <a:prstGeom prst="straightConnector1">
              <a:avLst/>
            </a:prstGeom>
            <a:solidFill>
              <a:srgbClr val="0000FF"/>
            </a:solidFill>
            <a:ln w="19050" cap="flat" cmpd="sng" algn="ctr">
              <a:solidFill>
                <a:srgbClr val="00B0F0"/>
              </a:solidFill>
              <a:prstDash val="solid"/>
              <a:round/>
              <a:headEnd type="none" w="med" len="med"/>
              <a:tailEnd type="arrow"/>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1" name="TextBox 10"/>
            <p:cNvSpPr txBox="1"/>
            <p:nvPr/>
          </p:nvSpPr>
          <p:spPr bwMode="auto">
            <a:xfrm>
              <a:off x="4065973" y="4936917"/>
              <a:ext cx="986410" cy="244176"/>
            </a:xfrm>
            <a:prstGeom prst="rect">
              <a:avLst/>
            </a:prstGeom>
            <a:noFill/>
            <a:ln w="9525">
              <a:noFill/>
              <a:miter lim="800000"/>
              <a:headEnd/>
              <a:tailEnd/>
            </a:ln>
            <a:effectLst/>
          </p:spPr>
          <p:txBody>
            <a:bodyPr vert="horz" wrap="square" lIns="91429" tIns="45714" rIns="91429" bIns="45714" numCol="1" rtlCol="0" anchor="t" anchorCtr="0" compatLnSpc="1">
              <a:prstTxWarp prst="textNoShape">
                <a:avLst/>
              </a:prstTxWarp>
              <a:spAutoFit/>
            </a:bodyPr>
            <a:lstStyle/>
            <a:p>
              <a:pPr marL="343334" marR="0" indent="-343334" algn="l" defTabSz="914608" rtl="0" eaLnBrk="0" fontAlgn="base" latinLnBrk="0" hangingPunct="0">
                <a:lnSpc>
                  <a:spcPct val="100000"/>
                </a:lnSpc>
                <a:spcBef>
                  <a:spcPct val="20000"/>
                </a:spcBef>
                <a:spcAft>
                  <a:spcPct val="0"/>
                </a:spcAft>
                <a:buClrTx/>
                <a:buSzTx/>
                <a:tabLst/>
              </a:pPr>
              <a:r>
                <a:rPr kumimoji="0" lang="en-US" sz="1000" b="0" i="0" u="none" strike="noStrike" kern="0" cap="none" spc="0" normalizeH="0" baseline="0" noProof="0" dirty="0" smtClean="0">
                  <a:ln>
                    <a:noFill/>
                  </a:ln>
                  <a:solidFill>
                    <a:srgbClr val="00B0F0"/>
                  </a:solidFill>
                  <a:effectLst/>
                  <a:uLnTx/>
                  <a:uFillTx/>
                  <a:latin typeface="Times New Roman" pitchFamily="18" charset="0"/>
                  <a:cs typeface="Times New Roman" pitchFamily="18" charset="0"/>
                </a:rPr>
                <a:t>Plasma</a:t>
              </a:r>
            </a:p>
          </p:txBody>
        </p:sp>
        <p:sp>
          <p:nvSpPr>
            <p:cNvPr id="12" name="TextBox 11"/>
            <p:cNvSpPr txBox="1"/>
            <p:nvPr/>
          </p:nvSpPr>
          <p:spPr>
            <a:xfrm>
              <a:off x="2550161" y="1871981"/>
              <a:ext cx="1096775" cy="244188"/>
            </a:xfrm>
            <a:prstGeom prst="rect">
              <a:avLst/>
            </a:prstGeom>
            <a:solidFill>
              <a:schemeClr val="bg1"/>
            </a:solidFill>
            <a:ln>
              <a:solidFill>
                <a:schemeClr val="tx1"/>
              </a:solidFill>
            </a:ln>
          </p:spPr>
          <p:txBody>
            <a:bodyPr wrap="square" rtlCol="0">
              <a:spAutoFit/>
            </a:bodyPr>
            <a:lstStyle/>
            <a:p>
              <a:r>
                <a:rPr lang="en-US" sz="1000" dirty="0" smtClean="0">
                  <a:latin typeface="Times New Roman" pitchFamily="18" charset="0"/>
                  <a:cs typeface="Times New Roman" pitchFamily="18" charset="0"/>
                </a:rPr>
                <a:t>Preheater Pads</a:t>
              </a:r>
              <a:endParaRPr lang="en-US" sz="1000" dirty="0">
                <a:latin typeface="Times New Roman" pitchFamily="18" charset="0"/>
                <a:cs typeface="Times New Roman" pitchFamily="18" charset="0"/>
              </a:endParaRPr>
            </a:p>
          </p:txBody>
        </p:sp>
        <p:sp>
          <p:nvSpPr>
            <p:cNvPr id="13" name="TextBox 12"/>
            <p:cNvSpPr txBox="1"/>
            <p:nvPr/>
          </p:nvSpPr>
          <p:spPr>
            <a:xfrm>
              <a:off x="5054281" y="3067367"/>
              <a:ext cx="1241002" cy="244188"/>
            </a:xfrm>
            <a:prstGeom prst="rect">
              <a:avLst/>
            </a:prstGeom>
            <a:solidFill>
              <a:schemeClr val="bg1"/>
            </a:solidFill>
            <a:ln>
              <a:solidFill>
                <a:schemeClr val="tx1"/>
              </a:solidFill>
            </a:ln>
          </p:spPr>
          <p:txBody>
            <a:bodyPr wrap="none" rtlCol="0">
              <a:spAutoFit/>
            </a:bodyPr>
            <a:lstStyle/>
            <a:p>
              <a:r>
                <a:rPr lang="en-US" sz="1000" dirty="0" smtClean="0">
                  <a:latin typeface="Times New Roman" pitchFamily="18" charset="0"/>
                  <a:cs typeface="Times New Roman" pitchFamily="18" charset="0"/>
                </a:rPr>
                <a:t>Experiment Sample</a:t>
              </a:r>
              <a:endParaRPr lang="en-US" sz="1000" dirty="0">
                <a:latin typeface="Times New Roman" pitchFamily="18" charset="0"/>
                <a:cs typeface="Times New Roman" pitchFamily="18" charset="0"/>
              </a:endParaRPr>
            </a:p>
          </p:txBody>
        </p:sp>
        <p:sp>
          <p:nvSpPr>
            <p:cNvPr id="14" name="TextBox 13"/>
            <p:cNvSpPr txBox="1"/>
            <p:nvPr/>
          </p:nvSpPr>
          <p:spPr>
            <a:xfrm>
              <a:off x="5837238" y="3380739"/>
              <a:ext cx="1025665" cy="244188"/>
            </a:xfrm>
            <a:prstGeom prst="rect">
              <a:avLst/>
            </a:prstGeom>
            <a:solidFill>
              <a:schemeClr val="bg1"/>
            </a:solidFill>
            <a:ln>
              <a:solidFill>
                <a:schemeClr val="tx1"/>
              </a:solidFill>
            </a:ln>
          </p:spPr>
          <p:txBody>
            <a:bodyPr wrap="none" rtlCol="0">
              <a:spAutoFit/>
            </a:bodyPr>
            <a:lstStyle/>
            <a:p>
              <a:r>
                <a:rPr lang="en-US" sz="1000" dirty="0" smtClean="0">
                  <a:latin typeface="Times New Roman" pitchFamily="18" charset="0"/>
                  <a:cs typeface="Times New Roman" pitchFamily="18" charset="0"/>
                </a:rPr>
                <a:t>Control Sample</a:t>
              </a:r>
              <a:endParaRPr lang="en-US" sz="1000" dirty="0">
                <a:latin typeface="Times New Roman" pitchFamily="18" charset="0"/>
                <a:cs typeface="Times New Roman" pitchFamily="18" charset="0"/>
              </a:endParaRPr>
            </a:p>
          </p:txBody>
        </p:sp>
        <p:sp>
          <p:nvSpPr>
            <p:cNvPr id="15" name="TextBox 14"/>
            <p:cNvSpPr txBox="1"/>
            <p:nvPr/>
          </p:nvSpPr>
          <p:spPr>
            <a:xfrm>
              <a:off x="5656263" y="3817936"/>
              <a:ext cx="976548" cy="244188"/>
            </a:xfrm>
            <a:prstGeom prst="rect">
              <a:avLst/>
            </a:prstGeom>
            <a:solidFill>
              <a:schemeClr val="bg1"/>
            </a:solidFill>
            <a:ln>
              <a:solidFill>
                <a:schemeClr val="tx1"/>
              </a:solidFill>
            </a:ln>
          </p:spPr>
          <p:txBody>
            <a:bodyPr wrap="square" rtlCol="0">
              <a:spAutoFit/>
            </a:bodyPr>
            <a:lstStyle/>
            <a:p>
              <a:r>
                <a:rPr lang="en-US" sz="1000" dirty="0" smtClean="0">
                  <a:latin typeface="Times New Roman" pitchFamily="18" charset="0"/>
                  <a:cs typeface="Times New Roman" pitchFamily="18" charset="0"/>
                </a:rPr>
                <a:t>Strain Gages</a:t>
              </a:r>
              <a:endParaRPr lang="en-US" sz="1000" dirty="0">
                <a:latin typeface="Times New Roman" pitchFamily="18" charset="0"/>
                <a:cs typeface="Times New Roman" pitchFamily="18" charset="0"/>
              </a:endParaRPr>
            </a:p>
          </p:txBody>
        </p:sp>
        <p:sp>
          <p:nvSpPr>
            <p:cNvPr id="16" name="TextBox 15"/>
            <p:cNvSpPr txBox="1"/>
            <p:nvPr/>
          </p:nvSpPr>
          <p:spPr>
            <a:xfrm>
              <a:off x="5271329" y="4170568"/>
              <a:ext cx="975972" cy="244188"/>
            </a:xfrm>
            <a:prstGeom prst="rect">
              <a:avLst/>
            </a:prstGeom>
            <a:solidFill>
              <a:schemeClr val="bg1"/>
            </a:solidFill>
            <a:ln>
              <a:solidFill>
                <a:schemeClr val="tx1"/>
              </a:solidFill>
            </a:ln>
          </p:spPr>
          <p:txBody>
            <a:bodyPr wrap="none" rtlCol="0">
              <a:spAutoFit/>
            </a:bodyPr>
            <a:lstStyle/>
            <a:p>
              <a:r>
                <a:rPr lang="en-US" sz="1000" dirty="0" smtClean="0">
                  <a:latin typeface="Times New Roman" pitchFamily="18" charset="0"/>
                  <a:cs typeface="Times New Roman" pitchFamily="18" charset="0"/>
                </a:rPr>
                <a:t>Plasma Source</a:t>
              </a:r>
              <a:endParaRPr lang="en-US" sz="1000" dirty="0">
                <a:latin typeface="Times New Roman" pitchFamily="18" charset="0"/>
                <a:cs typeface="Times New Roman" pitchFamily="18" charset="0"/>
              </a:endParaRPr>
            </a:p>
          </p:txBody>
        </p:sp>
        <p:sp>
          <p:nvSpPr>
            <p:cNvPr id="17" name="TextBox 16"/>
            <p:cNvSpPr txBox="1"/>
            <p:nvPr/>
          </p:nvSpPr>
          <p:spPr>
            <a:xfrm>
              <a:off x="4930458" y="2651125"/>
              <a:ext cx="966033" cy="244188"/>
            </a:xfrm>
            <a:prstGeom prst="rect">
              <a:avLst/>
            </a:prstGeom>
            <a:solidFill>
              <a:schemeClr val="bg1"/>
            </a:solidFill>
            <a:ln>
              <a:solidFill>
                <a:schemeClr val="tx1"/>
              </a:solidFill>
            </a:ln>
          </p:spPr>
          <p:txBody>
            <a:bodyPr wrap="none" rtlCol="0">
              <a:spAutoFit/>
            </a:bodyPr>
            <a:lstStyle/>
            <a:p>
              <a:r>
                <a:rPr lang="en-US" sz="1000" dirty="0" smtClean="0">
                  <a:latin typeface="Times New Roman" pitchFamily="18" charset="0"/>
                  <a:cs typeface="Times New Roman" pitchFamily="18" charset="0"/>
                </a:rPr>
                <a:t>Thermocouple</a:t>
              </a:r>
              <a:endParaRPr lang="en-US" sz="1000" dirty="0">
                <a:latin typeface="Times New Roman" pitchFamily="18" charset="0"/>
                <a:cs typeface="Times New Roman" pitchFamily="18" charset="0"/>
              </a:endParaRPr>
            </a:p>
          </p:txBody>
        </p:sp>
        <p:cxnSp>
          <p:nvCxnSpPr>
            <p:cNvPr id="18" name="Straight Arrow Connector 17"/>
            <p:cNvCxnSpPr>
              <a:stCxn id="12" idx="3"/>
            </p:cNvCxnSpPr>
            <p:nvPr/>
          </p:nvCxnSpPr>
          <p:spPr>
            <a:xfrm flipV="1">
              <a:off x="3646936" y="1826263"/>
              <a:ext cx="853944" cy="167812"/>
            </a:xfrm>
            <a:prstGeom prst="straightConnector1">
              <a:avLst/>
            </a:prstGeom>
            <a:ln w="22225">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a:off x="3048000" y="2146300"/>
              <a:ext cx="523242" cy="1191260"/>
            </a:xfrm>
            <a:prstGeom prst="straightConnector1">
              <a:avLst/>
            </a:prstGeom>
            <a:ln w="22225">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17" idx="1"/>
            </p:cNvCxnSpPr>
            <p:nvPr/>
          </p:nvCxnSpPr>
          <p:spPr>
            <a:xfrm flipH="1">
              <a:off x="4153218" y="2773219"/>
              <a:ext cx="777240" cy="411307"/>
            </a:xfrm>
            <a:prstGeom prst="straightConnector1">
              <a:avLst/>
            </a:prstGeom>
            <a:ln w="22225">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13" idx="1"/>
            </p:cNvCxnSpPr>
            <p:nvPr/>
          </p:nvCxnSpPr>
          <p:spPr>
            <a:xfrm flipH="1">
              <a:off x="3995103" y="3189461"/>
              <a:ext cx="1059178" cy="274145"/>
            </a:xfrm>
            <a:prstGeom prst="straightConnector1">
              <a:avLst/>
            </a:prstGeom>
            <a:ln w="22225">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H="1">
              <a:off x="4500563" y="3521145"/>
              <a:ext cx="1336675" cy="145980"/>
            </a:xfrm>
            <a:prstGeom prst="straightConnector1">
              <a:avLst/>
            </a:prstGeom>
            <a:ln w="22225">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15" idx="1"/>
            </p:cNvCxnSpPr>
            <p:nvPr/>
          </p:nvCxnSpPr>
          <p:spPr>
            <a:xfrm flipH="1" flipV="1">
              <a:off x="4312920" y="3939542"/>
              <a:ext cx="1343343" cy="489"/>
            </a:xfrm>
            <a:prstGeom prst="straightConnector1">
              <a:avLst/>
            </a:prstGeom>
            <a:ln w="22225">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15" idx="1"/>
            </p:cNvCxnSpPr>
            <p:nvPr/>
          </p:nvCxnSpPr>
          <p:spPr>
            <a:xfrm flipH="1" flipV="1">
              <a:off x="3771901" y="3703321"/>
              <a:ext cx="1884362" cy="236709"/>
            </a:xfrm>
            <a:prstGeom prst="straightConnector1">
              <a:avLst/>
            </a:prstGeom>
            <a:ln w="22225">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H="1">
              <a:off x="4751844" y="4412974"/>
              <a:ext cx="525834" cy="828371"/>
            </a:xfrm>
            <a:prstGeom prst="straightConnector1">
              <a:avLst/>
            </a:prstGeom>
            <a:ln w="22225">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V="1">
              <a:off x="3342135" y="2110740"/>
              <a:ext cx="1184145" cy="1118940"/>
            </a:xfrm>
            <a:prstGeom prst="straightConnector1">
              <a:avLst/>
            </a:prstGeom>
            <a:ln w="22225">
              <a:solidFill>
                <a:srgbClr val="00B05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4739958" y="2163445"/>
              <a:ext cx="518796" cy="244188"/>
            </a:xfrm>
            <a:prstGeom prst="rect">
              <a:avLst/>
            </a:prstGeom>
            <a:solidFill>
              <a:schemeClr val="bg1"/>
            </a:solidFill>
            <a:ln>
              <a:solidFill>
                <a:schemeClr val="tx1"/>
              </a:solidFill>
            </a:ln>
          </p:spPr>
          <p:txBody>
            <a:bodyPr wrap="none" rtlCol="0">
              <a:spAutoFit/>
            </a:bodyPr>
            <a:lstStyle/>
            <a:p>
              <a:r>
                <a:rPr lang="en-US" sz="1000" dirty="0" smtClean="0">
                  <a:latin typeface="Times New Roman" pitchFamily="18" charset="0"/>
                  <a:cs typeface="Times New Roman" pitchFamily="18" charset="0"/>
                </a:rPr>
                <a:t>16 cm</a:t>
              </a:r>
              <a:endParaRPr lang="en-US" sz="1000" dirty="0">
                <a:latin typeface="Times New Roman" pitchFamily="18" charset="0"/>
                <a:cs typeface="Times New Roman" pitchFamily="18" charset="0"/>
              </a:endParaRPr>
            </a:p>
          </p:txBody>
        </p:sp>
      </p:grpSp>
      <p:pic>
        <p:nvPicPr>
          <p:cNvPr id="28" name="Picture 27" descr="C:\Users\Aaron\Dropbox\Schinder_Outbox\ExperimentPaper_2015\figures\Figure_7_8\Layout3.png"/>
          <p:cNvPicPr/>
          <p:nvPr/>
        </p:nvPicPr>
        <p:blipFill>
          <a:blip r:embed="rId3" cstate="print"/>
          <a:srcRect/>
          <a:stretch>
            <a:fillRect/>
          </a:stretch>
        </p:blipFill>
        <p:spPr bwMode="auto">
          <a:xfrm>
            <a:off x="6172200" y="1790700"/>
            <a:ext cx="2971800" cy="2296937"/>
          </a:xfrm>
          <a:prstGeom prst="rect">
            <a:avLst/>
          </a:prstGeom>
          <a:noFill/>
          <a:ln w="9525">
            <a:noFill/>
            <a:miter lim="800000"/>
            <a:headEnd/>
            <a:tailEnd/>
          </a:ln>
        </p:spPr>
      </p:pic>
      <p:sp>
        <p:nvSpPr>
          <p:cNvPr id="30" name="TextBox 29"/>
          <p:cNvSpPr txBox="1"/>
          <p:nvPr/>
        </p:nvSpPr>
        <p:spPr>
          <a:xfrm>
            <a:off x="6400800" y="4343400"/>
            <a:ext cx="2476500" cy="1754326"/>
          </a:xfrm>
          <a:prstGeom prst="rect">
            <a:avLst/>
          </a:prstGeom>
          <a:noFill/>
        </p:spPr>
        <p:txBody>
          <a:bodyPr wrap="square" rtlCol="0">
            <a:spAutoFit/>
          </a:bodyPr>
          <a:lstStyle/>
          <a:p>
            <a:r>
              <a:rPr lang="en-US" sz="1200" b="1" dirty="0" smtClean="0">
                <a:latin typeface="Times" pitchFamily="18" charset="0"/>
                <a:cs typeface="Times" pitchFamily="18" charset="0"/>
              </a:rPr>
              <a:t>Top: IAD Chamber diagram showing test fixture positioned over plasma source.</a:t>
            </a:r>
          </a:p>
          <a:p>
            <a:endParaRPr lang="en-US" sz="1200" b="1" dirty="0" smtClean="0">
              <a:latin typeface="Times" pitchFamily="18" charset="0"/>
              <a:cs typeface="Times" pitchFamily="18" charset="0"/>
            </a:endParaRPr>
          </a:p>
          <a:p>
            <a:r>
              <a:rPr lang="en-US" sz="1200" b="1" dirty="0" smtClean="0">
                <a:latin typeface="Times" pitchFamily="18" charset="0"/>
                <a:cs typeface="Times" pitchFamily="18" charset="0"/>
              </a:rPr>
              <a:t>Left: Test fixture in IAD chamber.</a:t>
            </a:r>
          </a:p>
          <a:p>
            <a:endParaRPr lang="en-US" sz="1200" b="1" dirty="0" smtClean="0">
              <a:latin typeface="Times" pitchFamily="18" charset="0"/>
              <a:cs typeface="Times" pitchFamily="18" charset="0"/>
            </a:endParaRPr>
          </a:p>
          <a:p>
            <a:r>
              <a:rPr lang="en-US" sz="1200" b="1" dirty="0" smtClean="0">
                <a:latin typeface="Times" pitchFamily="18" charset="0"/>
                <a:cs typeface="Times" pitchFamily="18" charset="0"/>
              </a:rPr>
              <a:t>Plasma at normal incidence to samples,  ~110 eV, 3mA/cm</a:t>
            </a:r>
            <a:r>
              <a:rPr lang="en-US" sz="1200" b="1" baseline="30000" dirty="0" smtClean="0">
                <a:latin typeface="Times" pitchFamily="18" charset="0"/>
                <a:cs typeface="Times" pitchFamily="18" charset="0"/>
              </a:rPr>
              <a:t>2</a:t>
            </a:r>
            <a:r>
              <a:rPr lang="en-US" sz="1200" b="1" dirty="0" smtClean="0">
                <a:latin typeface="Times" pitchFamily="18" charset="0"/>
                <a:cs typeface="Times" pitchFamily="18" charset="0"/>
              </a:rPr>
              <a:t> argon plasma.</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 Procedure</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7</a:t>
            </a:fld>
            <a:endParaRPr lang="en-US" dirty="0"/>
          </a:p>
        </p:txBody>
      </p:sp>
      <p:sp>
        <p:nvSpPr>
          <p:cNvPr id="4" name="Content Placeholder 3"/>
          <p:cNvSpPr>
            <a:spLocks noGrp="1"/>
          </p:cNvSpPr>
          <p:nvPr>
            <p:ph idx="1"/>
          </p:nvPr>
        </p:nvSpPr>
        <p:spPr>
          <a:xfrm>
            <a:off x="0" y="929157"/>
            <a:ext cx="5295900" cy="5624043"/>
          </a:xfrm>
        </p:spPr>
        <p:txBody>
          <a:bodyPr/>
          <a:lstStyle/>
          <a:p>
            <a:r>
              <a:rPr lang="en-US" dirty="0" smtClean="0"/>
              <a:t>Test Phases:</a:t>
            </a:r>
          </a:p>
          <a:p>
            <a:pPr lvl="1"/>
            <a:r>
              <a:rPr lang="en-US" dirty="0" smtClean="0"/>
              <a:t>Pre-exposure phase.</a:t>
            </a:r>
          </a:p>
          <a:p>
            <a:pPr lvl="2"/>
            <a:r>
              <a:rPr lang="en-US" dirty="0" smtClean="0"/>
              <a:t>Tencor P-15 Contact Profilometer: Collects surface line-scans.</a:t>
            </a:r>
          </a:p>
          <a:p>
            <a:pPr lvl="2"/>
            <a:r>
              <a:rPr lang="en-US" dirty="0" smtClean="0"/>
              <a:t>Olympus LEXT Confocal Microscope.</a:t>
            </a:r>
          </a:p>
          <a:p>
            <a:pPr lvl="1"/>
            <a:r>
              <a:rPr lang="en-US" dirty="0" smtClean="0"/>
              <a:t>Exposure phase.</a:t>
            </a:r>
          </a:p>
          <a:p>
            <a:pPr lvl="2"/>
            <a:r>
              <a:rPr lang="en-US" dirty="0" smtClean="0"/>
              <a:t>Samples loaded to desired load.</a:t>
            </a:r>
          </a:p>
          <a:p>
            <a:pPr lvl="2"/>
            <a:r>
              <a:rPr lang="en-US" dirty="0" smtClean="0"/>
              <a:t>Sample pairs exposed to argon plasma for 12 hrs.</a:t>
            </a:r>
          </a:p>
          <a:p>
            <a:pPr lvl="1"/>
            <a:r>
              <a:rPr lang="en-US" dirty="0" smtClean="0"/>
              <a:t>Post-exposure phase.</a:t>
            </a:r>
          </a:p>
          <a:p>
            <a:pPr lvl="2"/>
            <a:r>
              <a:rPr lang="en-US" dirty="0" smtClean="0"/>
              <a:t>Repeat the surface profilometry and microscopy.</a:t>
            </a:r>
          </a:p>
          <a:p>
            <a:pPr lvl="2"/>
            <a:r>
              <a:rPr lang="en-US" dirty="0" smtClean="0"/>
              <a:t>Fourier transformed surface line-scans provide surface statistics: Amplitude vs. spatial frequency of features.</a:t>
            </a:r>
          </a:p>
          <a:p>
            <a:pPr lvl="2"/>
            <a:r>
              <a:rPr lang="en-US" dirty="0" smtClean="0"/>
              <a:t>Amplification function </a:t>
            </a:r>
            <a:r>
              <a:rPr lang="el-GR" dirty="0" smtClean="0">
                <a:latin typeface="Times New Roman"/>
                <a:cs typeface="Times New Roman"/>
              </a:rPr>
              <a:t>Ψ</a:t>
            </a:r>
            <a:r>
              <a:rPr lang="en-US" dirty="0" smtClean="0">
                <a:latin typeface="Times New Roman"/>
                <a:cs typeface="Times New Roman"/>
              </a:rPr>
              <a:t>: </a:t>
            </a:r>
          </a:p>
          <a:p>
            <a:pPr lvl="3"/>
            <a:r>
              <a:rPr lang="el-GR" sz="1600" dirty="0" smtClean="0">
                <a:latin typeface="Times New Roman"/>
                <a:cs typeface="Times New Roman"/>
              </a:rPr>
              <a:t>Ψ</a:t>
            </a:r>
            <a:r>
              <a:rPr lang="en-US" sz="1600" dirty="0" smtClean="0">
                <a:latin typeface="Times New Roman"/>
                <a:cs typeface="Times New Roman"/>
              </a:rPr>
              <a:t>&gt;0 Features growing.</a:t>
            </a:r>
          </a:p>
          <a:p>
            <a:pPr lvl="3"/>
            <a:r>
              <a:rPr lang="el-GR" sz="1600" dirty="0" smtClean="0">
                <a:latin typeface="Times New Roman"/>
                <a:cs typeface="Times New Roman"/>
              </a:rPr>
              <a:t>Ψ</a:t>
            </a:r>
            <a:r>
              <a:rPr lang="en-US" sz="1600" dirty="0" smtClean="0">
                <a:latin typeface="Times New Roman"/>
                <a:cs typeface="Times New Roman"/>
              </a:rPr>
              <a:t>&lt;0 Features damped</a:t>
            </a:r>
            <a:r>
              <a:rPr lang="en-US" dirty="0" smtClean="0">
                <a:latin typeface="Times New Roman"/>
                <a:cs typeface="Times New Roman"/>
              </a:rPr>
              <a:t>.</a:t>
            </a:r>
          </a:p>
          <a:p>
            <a:pPr lvl="3"/>
            <a:endParaRPr lang="en-US" dirty="0" smtClean="0"/>
          </a:p>
        </p:txBody>
      </p:sp>
      <p:pic>
        <p:nvPicPr>
          <p:cNvPr id="5" name="Picture 3"/>
          <p:cNvPicPr>
            <a:picLocks noChangeAspect="1" noChangeArrowheads="1"/>
          </p:cNvPicPr>
          <p:nvPr/>
        </p:nvPicPr>
        <p:blipFill>
          <a:blip r:embed="rId3" cstate="print"/>
          <a:srcRect/>
          <a:stretch>
            <a:fillRect/>
          </a:stretch>
        </p:blipFill>
        <p:spPr bwMode="auto">
          <a:xfrm>
            <a:off x="6477000" y="838200"/>
            <a:ext cx="1950287" cy="1536887"/>
          </a:xfrm>
          <a:prstGeom prst="rect">
            <a:avLst/>
          </a:prstGeom>
          <a:noFill/>
          <a:ln w="9525">
            <a:noFill/>
            <a:miter lim="800000"/>
            <a:headEnd/>
            <a:tailEnd/>
          </a:ln>
        </p:spPr>
      </p:pic>
      <p:pic>
        <p:nvPicPr>
          <p:cNvPr id="6" name="Picture 6"/>
          <p:cNvPicPr>
            <a:picLocks noChangeAspect="1" noChangeArrowheads="1"/>
          </p:cNvPicPr>
          <p:nvPr/>
        </p:nvPicPr>
        <p:blipFill>
          <a:blip r:embed="rId4" cstate="print"/>
          <a:srcRect/>
          <a:stretch>
            <a:fillRect/>
          </a:stretch>
        </p:blipFill>
        <p:spPr bwMode="auto">
          <a:xfrm>
            <a:off x="5829300" y="2667000"/>
            <a:ext cx="3150704" cy="1228510"/>
          </a:xfrm>
          <a:prstGeom prst="rect">
            <a:avLst/>
          </a:prstGeom>
          <a:noFill/>
          <a:ln w="9525">
            <a:noFill/>
            <a:miter lim="800000"/>
            <a:headEnd/>
            <a:tailEnd/>
          </a:ln>
        </p:spPr>
      </p:pic>
      <p:graphicFrame>
        <p:nvGraphicFramePr>
          <p:cNvPr id="7" name="Object 2"/>
          <p:cNvGraphicFramePr>
            <a:graphicFrameLocks noChangeAspect="1"/>
          </p:cNvGraphicFramePr>
          <p:nvPr/>
        </p:nvGraphicFramePr>
        <p:xfrm>
          <a:off x="3886200" y="4343400"/>
          <a:ext cx="6673850" cy="517525"/>
        </p:xfrm>
        <a:graphic>
          <a:graphicData uri="http://schemas.openxmlformats.org/presentationml/2006/ole">
            <p:oleObj spid="_x0000_s2050" name="Document" r:id="rId5" imgW="5485703" imgH="425466" progId="Word.Document.12">
              <p:embed/>
            </p:oleObj>
          </a:graphicData>
        </a:graphic>
      </p:graphicFrame>
      <p:grpSp>
        <p:nvGrpSpPr>
          <p:cNvPr id="8" name="Group 6"/>
          <p:cNvGrpSpPr/>
          <p:nvPr/>
        </p:nvGrpSpPr>
        <p:grpSpPr>
          <a:xfrm>
            <a:off x="6453875" y="4829534"/>
            <a:ext cx="1779897" cy="1562100"/>
            <a:chOff x="5257800" y="3352800"/>
            <a:chExt cx="3470046" cy="3200400"/>
          </a:xfrm>
        </p:grpSpPr>
        <p:cxnSp>
          <p:nvCxnSpPr>
            <p:cNvPr id="9" name="Straight Arrow Connector 8"/>
            <p:cNvCxnSpPr/>
            <p:nvPr/>
          </p:nvCxnSpPr>
          <p:spPr>
            <a:xfrm flipV="1">
              <a:off x="5334000" y="3733800"/>
              <a:ext cx="0" cy="152400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5334000" y="5257800"/>
              <a:ext cx="2667000" cy="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5334000" y="5257800"/>
              <a:ext cx="0" cy="129540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5257800" y="3352800"/>
              <a:ext cx="386504" cy="397742"/>
            </a:xfrm>
            <a:prstGeom prst="rect">
              <a:avLst/>
            </a:prstGeom>
            <a:noFill/>
          </p:spPr>
          <p:txBody>
            <a:bodyPr wrap="none" rtlCol="0">
              <a:spAutoFit/>
            </a:bodyPr>
            <a:lstStyle/>
            <a:p>
              <a:r>
                <a:rPr lang="el-GR" dirty="0" smtClean="0">
                  <a:latin typeface="Times New Roman" pitchFamily="18" charset="0"/>
                  <a:cs typeface="Times New Roman" pitchFamily="18" charset="0"/>
                </a:rPr>
                <a:t>Ψ</a:t>
              </a:r>
              <a:endParaRPr lang="en-US" dirty="0">
                <a:latin typeface="Times New Roman" pitchFamily="18" charset="0"/>
                <a:cs typeface="Times New Roman" pitchFamily="18" charset="0"/>
              </a:endParaRPr>
            </a:p>
          </p:txBody>
        </p:sp>
        <p:sp>
          <p:nvSpPr>
            <p:cNvPr id="13" name="TextBox 12"/>
            <p:cNvSpPr txBox="1"/>
            <p:nvPr/>
          </p:nvSpPr>
          <p:spPr>
            <a:xfrm>
              <a:off x="7848600" y="5257800"/>
              <a:ext cx="879246" cy="397742"/>
            </a:xfrm>
            <a:prstGeom prst="rect">
              <a:avLst/>
            </a:prstGeom>
            <a:noFill/>
          </p:spPr>
          <p:txBody>
            <a:bodyPr wrap="none" rtlCol="0">
              <a:spAutoFit/>
            </a:bodyPr>
            <a:lstStyle/>
            <a:p>
              <a:r>
                <a:rPr lang="el-GR" dirty="0" smtClean="0">
                  <a:latin typeface="Times New Roman" pitchFamily="18" charset="0"/>
                  <a:cs typeface="Times New Roman" pitchFamily="18" charset="0"/>
                </a:rPr>
                <a:t>ω</a:t>
              </a:r>
              <a:r>
                <a:rPr lang="en-US" dirty="0" smtClean="0">
                  <a:latin typeface="Times New Roman" pitchFamily="18" charset="0"/>
                  <a:cs typeface="Times New Roman" pitchFamily="18" charset="0"/>
                </a:rPr>
                <a:t>, or </a:t>
              </a:r>
              <a:r>
                <a:rPr lang="el-GR" dirty="0" smtClean="0">
                  <a:latin typeface="Times New Roman" pitchFamily="18" charset="0"/>
                  <a:cs typeface="Times New Roman" pitchFamily="18" charset="0"/>
                </a:rPr>
                <a:t>ν</a:t>
              </a:r>
              <a:endParaRPr lang="en-US" dirty="0">
                <a:latin typeface="Times New Roman" pitchFamily="18" charset="0"/>
                <a:cs typeface="Times New Roman" pitchFamily="18" charset="0"/>
              </a:endParaRPr>
            </a:p>
          </p:txBody>
        </p:sp>
        <p:sp>
          <p:nvSpPr>
            <p:cNvPr id="14" name="Freeform 13"/>
            <p:cNvSpPr/>
            <p:nvPr/>
          </p:nvSpPr>
          <p:spPr>
            <a:xfrm>
              <a:off x="5341620" y="4321810"/>
              <a:ext cx="1897380" cy="2025650"/>
            </a:xfrm>
            <a:custGeom>
              <a:avLst/>
              <a:gdLst>
                <a:gd name="connsiteX0" fmla="*/ 0 w 1341120"/>
                <a:gd name="connsiteY0" fmla="*/ 935990 h 2025650"/>
                <a:gd name="connsiteX1" fmla="*/ 548640 w 1341120"/>
                <a:gd name="connsiteY1" fmla="*/ 181610 h 2025650"/>
                <a:gd name="connsiteX2" fmla="*/ 1341120 w 1341120"/>
                <a:gd name="connsiteY2" fmla="*/ 2025650 h 2025650"/>
              </a:gdLst>
              <a:ahLst/>
              <a:cxnLst>
                <a:cxn ang="0">
                  <a:pos x="connsiteX0" y="connsiteY0"/>
                </a:cxn>
                <a:cxn ang="0">
                  <a:pos x="connsiteX1" y="connsiteY1"/>
                </a:cxn>
                <a:cxn ang="0">
                  <a:pos x="connsiteX2" y="connsiteY2"/>
                </a:cxn>
              </a:cxnLst>
              <a:rect l="l" t="t" r="r" b="b"/>
              <a:pathLst>
                <a:path w="1341120" h="2025650">
                  <a:moveTo>
                    <a:pt x="0" y="935990"/>
                  </a:moveTo>
                  <a:cubicBezTo>
                    <a:pt x="162560" y="467995"/>
                    <a:pt x="325120" y="0"/>
                    <a:pt x="548640" y="181610"/>
                  </a:cubicBezTo>
                  <a:cubicBezTo>
                    <a:pt x="772160" y="363220"/>
                    <a:pt x="1183640" y="1667510"/>
                    <a:pt x="1341120" y="2025650"/>
                  </a:cubicBezTo>
                </a:path>
              </a:pathLst>
            </a:custGeom>
            <a:ln w="22225">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Times New Roman" pitchFamily="18" charset="0"/>
                <a:cs typeface="Times New Roman" pitchFamily="18" charset="0"/>
              </a:endParaRPr>
            </a:p>
          </p:txBody>
        </p:sp>
        <p:sp>
          <p:nvSpPr>
            <p:cNvPr id="15" name="Oval 14"/>
            <p:cNvSpPr/>
            <p:nvPr/>
          </p:nvSpPr>
          <p:spPr>
            <a:xfrm>
              <a:off x="5934075" y="4424362"/>
              <a:ext cx="76200" cy="762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itchFamily="18" charset="0"/>
                <a:cs typeface="Times New Roman" pitchFamily="18" charset="0"/>
              </a:endParaRPr>
            </a:p>
          </p:txBody>
        </p:sp>
        <p:sp>
          <p:nvSpPr>
            <p:cNvPr id="16" name="Oval 15"/>
            <p:cNvSpPr/>
            <p:nvPr/>
          </p:nvSpPr>
          <p:spPr>
            <a:xfrm>
              <a:off x="6619875" y="5219700"/>
              <a:ext cx="76200" cy="762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itchFamily="18" charset="0"/>
                <a:cs typeface="Times New Roman" pitchFamily="18" charset="0"/>
              </a:endParaRPr>
            </a:p>
          </p:txBody>
        </p:sp>
        <p:sp>
          <p:nvSpPr>
            <p:cNvPr id="17" name="TextBox 16"/>
            <p:cNvSpPr txBox="1"/>
            <p:nvPr/>
          </p:nvSpPr>
          <p:spPr>
            <a:xfrm>
              <a:off x="6809351" y="4549642"/>
              <a:ext cx="498331" cy="397740"/>
            </a:xfrm>
            <a:prstGeom prst="rect">
              <a:avLst/>
            </a:prstGeom>
            <a:noFill/>
          </p:spPr>
          <p:txBody>
            <a:bodyPr wrap="none" rtlCol="0">
              <a:spAutoFit/>
            </a:bodyPr>
            <a:lstStyle/>
            <a:p>
              <a:r>
                <a:rPr lang="el-GR" dirty="0" smtClean="0">
                  <a:latin typeface="Times New Roman" pitchFamily="18" charset="0"/>
                  <a:cs typeface="Times New Roman" pitchFamily="18" charset="0"/>
                </a:rPr>
                <a:t>ω</a:t>
              </a:r>
              <a:r>
                <a:rPr lang="en-US" baseline="-25000" dirty="0" err="1" smtClean="0">
                  <a:latin typeface="Times New Roman" pitchFamily="18" charset="0"/>
                  <a:cs typeface="Times New Roman" pitchFamily="18" charset="0"/>
                </a:rPr>
                <a:t>cr</a:t>
              </a:r>
              <a:endParaRPr lang="en-US" baseline="-25000" dirty="0">
                <a:latin typeface="Times New Roman" pitchFamily="18" charset="0"/>
                <a:cs typeface="Times New Roman" pitchFamily="18" charset="0"/>
              </a:endParaRPr>
            </a:p>
          </p:txBody>
        </p:sp>
        <p:sp>
          <p:nvSpPr>
            <p:cNvPr id="18" name="TextBox 17"/>
            <p:cNvSpPr txBox="1"/>
            <p:nvPr/>
          </p:nvSpPr>
          <p:spPr>
            <a:xfrm>
              <a:off x="6069099" y="3941094"/>
              <a:ext cx="582204" cy="397741"/>
            </a:xfrm>
            <a:prstGeom prst="rect">
              <a:avLst/>
            </a:prstGeom>
            <a:noFill/>
          </p:spPr>
          <p:txBody>
            <a:bodyPr wrap="none" rtlCol="0">
              <a:spAutoFit/>
            </a:bodyPr>
            <a:lstStyle/>
            <a:p>
              <a:r>
                <a:rPr lang="el-GR" dirty="0" smtClean="0">
                  <a:latin typeface="Times New Roman" pitchFamily="18" charset="0"/>
                  <a:cs typeface="Times New Roman" pitchFamily="18" charset="0"/>
                </a:rPr>
                <a:t>ω</a:t>
              </a:r>
              <a:r>
                <a:rPr lang="en-US" baseline="-25000" dirty="0" smtClean="0">
                  <a:latin typeface="Times New Roman" pitchFamily="18" charset="0"/>
                  <a:cs typeface="Times New Roman" pitchFamily="18" charset="0"/>
                </a:rPr>
                <a:t>mg</a:t>
              </a:r>
              <a:endParaRPr lang="en-US" baseline="-25000" dirty="0">
                <a:latin typeface="Times New Roman" pitchFamily="18" charset="0"/>
                <a:cs typeface="Times New Roman" pitchFamily="18" charset="0"/>
              </a:endParaRPr>
            </a:p>
          </p:txBody>
        </p:sp>
        <p:cxnSp>
          <p:nvCxnSpPr>
            <p:cNvPr id="19" name="Straight Arrow Connector 18"/>
            <p:cNvCxnSpPr/>
            <p:nvPr/>
          </p:nvCxnSpPr>
          <p:spPr>
            <a:xfrm flipV="1">
              <a:off x="5981700" y="4529138"/>
              <a:ext cx="4763" cy="719137"/>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V="1">
              <a:off x="6286500" y="4676775"/>
              <a:ext cx="0" cy="585788"/>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5614988" y="4772025"/>
              <a:ext cx="4762" cy="471488"/>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H="1">
              <a:off x="6953250" y="5295900"/>
              <a:ext cx="4763" cy="442913"/>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23" name="TextBox 22"/>
          <p:cNvSpPr txBox="1"/>
          <p:nvPr/>
        </p:nvSpPr>
        <p:spPr>
          <a:xfrm>
            <a:off x="6324600" y="2362200"/>
            <a:ext cx="2261453" cy="276999"/>
          </a:xfrm>
          <a:prstGeom prst="rect">
            <a:avLst/>
          </a:prstGeom>
          <a:noFill/>
        </p:spPr>
        <p:txBody>
          <a:bodyPr wrap="none" rtlCol="0">
            <a:spAutoFit/>
          </a:bodyPr>
          <a:lstStyle/>
          <a:p>
            <a:r>
              <a:rPr lang="en-US" sz="1200" b="1" dirty="0" smtClean="0">
                <a:latin typeface="Times" pitchFamily="18" charset="0"/>
                <a:cs typeface="Times" pitchFamily="18" charset="0"/>
              </a:rPr>
              <a:t>Olympus LEXT 3D Microscope</a:t>
            </a:r>
            <a:endParaRPr lang="en-US" sz="1200" b="1" dirty="0">
              <a:latin typeface="Times" pitchFamily="18" charset="0"/>
              <a:cs typeface="Times" pitchFamily="18" charset="0"/>
            </a:endParaRPr>
          </a:p>
        </p:txBody>
      </p:sp>
      <p:sp>
        <p:nvSpPr>
          <p:cNvPr id="24" name="TextBox 23"/>
          <p:cNvSpPr txBox="1"/>
          <p:nvPr/>
        </p:nvSpPr>
        <p:spPr>
          <a:xfrm>
            <a:off x="5603800" y="3962400"/>
            <a:ext cx="3540200" cy="276999"/>
          </a:xfrm>
          <a:prstGeom prst="rect">
            <a:avLst/>
          </a:prstGeom>
          <a:noFill/>
        </p:spPr>
        <p:txBody>
          <a:bodyPr wrap="none" rtlCol="0">
            <a:spAutoFit/>
          </a:bodyPr>
          <a:lstStyle/>
          <a:p>
            <a:r>
              <a:rPr lang="en-US" sz="1200" b="1" dirty="0" smtClean="0">
                <a:latin typeface="Times" pitchFamily="18" charset="0"/>
                <a:cs typeface="Times" pitchFamily="18" charset="0"/>
              </a:rPr>
              <a:t>Contact Profilometry Line-scan on Sample Surface</a:t>
            </a:r>
            <a:endParaRPr lang="en-US" sz="1200" b="1" dirty="0">
              <a:latin typeface="Times" pitchFamily="18" charset="0"/>
              <a:cs typeface="Times" pitchFamily="18" charset="0"/>
            </a:endParaRPr>
          </a:p>
        </p:txBody>
      </p:sp>
      <p:sp>
        <p:nvSpPr>
          <p:cNvPr id="25" name="TextBox 24"/>
          <p:cNvSpPr txBox="1"/>
          <p:nvPr/>
        </p:nvSpPr>
        <p:spPr>
          <a:xfrm>
            <a:off x="6705600" y="6324600"/>
            <a:ext cx="1720343" cy="276999"/>
          </a:xfrm>
          <a:prstGeom prst="rect">
            <a:avLst/>
          </a:prstGeom>
          <a:noFill/>
        </p:spPr>
        <p:txBody>
          <a:bodyPr wrap="none" rtlCol="0">
            <a:spAutoFit/>
          </a:bodyPr>
          <a:lstStyle/>
          <a:p>
            <a:r>
              <a:rPr lang="en-US" sz="1200" b="1" dirty="0" smtClean="0">
                <a:latin typeface="Times" pitchFamily="18" charset="0"/>
                <a:cs typeface="Times" pitchFamily="18" charset="0"/>
              </a:rPr>
              <a:t>Amplification Function</a:t>
            </a:r>
            <a:endParaRPr lang="en-US" sz="1200" b="1" dirty="0">
              <a:latin typeface="Times" pitchFamily="18" charset="0"/>
              <a:cs typeface="Times"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Users\Aaron\Dropbox\Schinder_Outbox\ExperimentPaper_v2_2016\figures\Figure_16_17\Figure17_2016_v1.png"/>
          <p:cNvPicPr/>
          <p:nvPr/>
        </p:nvPicPr>
        <p:blipFill>
          <a:blip r:embed="rId2" cstate="print"/>
          <a:srcRect/>
          <a:stretch>
            <a:fillRect/>
          </a:stretch>
        </p:blipFill>
        <p:spPr bwMode="auto">
          <a:xfrm>
            <a:off x="3276600" y="914400"/>
            <a:ext cx="5867400" cy="4724400"/>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Results of Fused Silica Exposures</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8</a:t>
            </a:fld>
            <a:endParaRPr lang="en-US" dirty="0"/>
          </a:p>
        </p:txBody>
      </p:sp>
      <p:sp>
        <p:nvSpPr>
          <p:cNvPr id="4" name="Content Placeholder 3"/>
          <p:cNvSpPr>
            <a:spLocks noGrp="1"/>
          </p:cNvSpPr>
          <p:nvPr>
            <p:ph idx="1"/>
          </p:nvPr>
        </p:nvSpPr>
        <p:spPr>
          <a:xfrm>
            <a:off x="0" y="990600"/>
            <a:ext cx="3545682" cy="5624043"/>
          </a:xfrm>
        </p:spPr>
        <p:txBody>
          <a:bodyPr/>
          <a:lstStyle/>
          <a:p>
            <a:r>
              <a:rPr lang="en-US" dirty="0" smtClean="0">
                <a:solidFill>
                  <a:schemeClr val="accent2"/>
                </a:solidFill>
              </a:rPr>
              <a:t>3 Pre-roughened fused silica exposures:</a:t>
            </a:r>
          </a:p>
          <a:p>
            <a:pPr lvl="1"/>
            <a:r>
              <a:rPr lang="en-US" dirty="0" smtClean="0">
                <a:solidFill>
                  <a:schemeClr val="tx1"/>
                </a:solidFill>
              </a:rPr>
              <a:t>11 hrs exposure to 120 eV argon plasma.</a:t>
            </a:r>
          </a:p>
          <a:p>
            <a:pPr lvl="1"/>
            <a:r>
              <a:rPr lang="en-US" dirty="0" smtClean="0"/>
              <a:t>Erosion depths of 20-40 </a:t>
            </a:r>
            <a:r>
              <a:rPr lang="en-US" i="1" dirty="0" smtClean="0">
                <a:latin typeface="Times" pitchFamily="18" charset="0"/>
                <a:cs typeface="Times" pitchFamily="18" charset="0"/>
              </a:rPr>
              <a:t>µ</a:t>
            </a:r>
            <a:r>
              <a:rPr lang="en-US" dirty="0" smtClean="0">
                <a:latin typeface="Times" pitchFamily="18" charset="0"/>
                <a:cs typeface="Times" pitchFamily="18" charset="0"/>
              </a:rPr>
              <a:t>m</a:t>
            </a:r>
            <a:endParaRPr lang="en-US" dirty="0" smtClean="0">
              <a:solidFill>
                <a:schemeClr val="tx1"/>
              </a:solidFill>
              <a:latin typeface="Times" pitchFamily="18" charset="0"/>
              <a:cs typeface="Times" pitchFamily="18" charset="0"/>
            </a:endParaRPr>
          </a:p>
          <a:p>
            <a:pPr lvl="1"/>
            <a:r>
              <a:rPr lang="en-US" dirty="0" smtClean="0"/>
              <a:t>3 load levels:(6.00±1.01, 14.36±1.01, 24.99±1.10 MPa)</a:t>
            </a:r>
          </a:p>
          <a:p>
            <a:pPr lvl="1"/>
            <a:r>
              <a:rPr lang="en-US" dirty="0" smtClean="0">
                <a:solidFill>
                  <a:schemeClr val="tx1"/>
                </a:solidFill>
                <a:latin typeface="Times" pitchFamily="18" charset="0"/>
                <a:cs typeface="Times" pitchFamily="18" charset="0"/>
              </a:rPr>
              <a:t>Each sample pair develops same </a:t>
            </a:r>
            <a:r>
              <a:rPr lang="el-GR" dirty="0" smtClean="0">
                <a:solidFill>
                  <a:schemeClr val="tx1"/>
                </a:solidFill>
                <a:latin typeface="Times" pitchFamily="18" charset="0"/>
                <a:cs typeface="Times" pitchFamily="18" charset="0"/>
              </a:rPr>
              <a:t>Ψ</a:t>
            </a:r>
            <a:r>
              <a:rPr lang="en-US" dirty="0" smtClean="0">
                <a:solidFill>
                  <a:schemeClr val="tx1"/>
                </a:solidFill>
                <a:latin typeface="Times" pitchFamily="18" charset="0"/>
                <a:cs typeface="Times" pitchFamily="18" charset="0"/>
              </a:rPr>
              <a:t> to within 0.05</a:t>
            </a:r>
          </a:p>
          <a:p>
            <a:pPr lvl="1"/>
            <a:r>
              <a:rPr lang="en-US" dirty="0" smtClean="0">
                <a:latin typeface="Times" pitchFamily="18" charset="0"/>
                <a:cs typeface="Times" pitchFamily="18" charset="0"/>
              </a:rPr>
              <a:t>No apparent dependence on applied load</a:t>
            </a:r>
            <a:endParaRPr lang="en-US" dirty="0" smtClean="0">
              <a:solidFill>
                <a:schemeClr val="tx1"/>
              </a:solidFill>
              <a:latin typeface="Times" pitchFamily="18" charset="0"/>
              <a:cs typeface="Times" pitchFamily="18" charset="0"/>
            </a:endParaRPr>
          </a:p>
          <a:p>
            <a:pPr lvl="1"/>
            <a:r>
              <a:rPr lang="en-US" dirty="0" smtClean="0">
                <a:solidFill>
                  <a:schemeClr val="tx1"/>
                </a:solidFill>
                <a:latin typeface="Times" pitchFamily="18" charset="0"/>
                <a:cs typeface="Times" pitchFamily="18" charset="0"/>
              </a:rPr>
              <a:t>Growth of features larger than100 </a:t>
            </a:r>
            <a:r>
              <a:rPr lang="en-US" i="1" dirty="0" smtClean="0">
                <a:solidFill>
                  <a:schemeClr val="tx1"/>
                </a:solidFill>
                <a:latin typeface="Times" pitchFamily="18" charset="0"/>
                <a:cs typeface="Times" pitchFamily="18" charset="0"/>
              </a:rPr>
              <a:t>µ</a:t>
            </a:r>
            <a:r>
              <a:rPr lang="en-US" dirty="0" smtClean="0">
                <a:solidFill>
                  <a:schemeClr val="tx1"/>
                </a:solidFill>
                <a:latin typeface="Times" pitchFamily="18" charset="0"/>
                <a:cs typeface="Times" pitchFamily="18" charset="0"/>
              </a:rPr>
              <a:t>m</a:t>
            </a:r>
          </a:p>
          <a:p>
            <a:pPr lvl="1"/>
            <a:r>
              <a:rPr lang="en-US" dirty="0" smtClean="0">
                <a:latin typeface="Times" pitchFamily="18" charset="0"/>
                <a:cs typeface="Times" pitchFamily="18" charset="0"/>
              </a:rPr>
              <a:t>Damping of smaller features.</a:t>
            </a:r>
            <a:endParaRPr lang="en-US" dirty="0" smtClean="0">
              <a:solidFill>
                <a:schemeClr val="tx1"/>
              </a:solidFill>
              <a:latin typeface="Times" pitchFamily="18" charset="0"/>
              <a:cs typeface="Times" pitchFamily="18" charset="0"/>
            </a:endParaRPr>
          </a:p>
        </p:txBody>
      </p:sp>
      <p:sp>
        <p:nvSpPr>
          <p:cNvPr id="7" name="TextBox 6"/>
          <p:cNvSpPr txBox="1"/>
          <p:nvPr/>
        </p:nvSpPr>
        <p:spPr>
          <a:xfrm>
            <a:off x="3390900" y="5562600"/>
            <a:ext cx="5753101" cy="830997"/>
          </a:xfrm>
          <a:prstGeom prst="rect">
            <a:avLst/>
          </a:prstGeom>
          <a:noFill/>
        </p:spPr>
        <p:txBody>
          <a:bodyPr wrap="square" rtlCol="0">
            <a:spAutoFit/>
          </a:bodyPr>
          <a:lstStyle/>
          <a:p>
            <a:pPr algn="ctr"/>
            <a:r>
              <a:rPr lang="en-US" sz="1200" b="1" dirty="0" smtClean="0">
                <a:latin typeface="Times" pitchFamily="18" charset="0"/>
                <a:cs typeface="Times" pitchFamily="18" charset="0"/>
              </a:rPr>
              <a:t>Amplification function (with 7-point spatial frequency average) as a function of spatial frequency.</a:t>
            </a:r>
          </a:p>
          <a:p>
            <a:pPr algn="ctr"/>
            <a:r>
              <a:rPr lang="en-US" sz="1200" i="1" dirty="0" smtClean="0"/>
              <a:t>Figure shows ratio of pre vs. post-test amplitude. Ψ&gt;0 shows spatial frequencies that are growing.</a:t>
            </a:r>
            <a:endParaRPr lang="en-US" sz="1200" b="1" dirty="0">
              <a:latin typeface="Times" pitchFamily="18" charset="0"/>
              <a:cs typeface="Times" pitchFamily="18" charset="0"/>
            </a:endParaRPr>
          </a:p>
        </p:txBody>
      </p:sp>
      <p:sp>
        <p:nvSpPr>
          <p:cNvPr id="8" name="TextBox 7"/>
          <p:cNvSpPr txBox="1"/>
          <p:nvPr/>
        </p:nvSpPr>
        <p:spPr>
          <a:xfrm>
            <a:off x="4152900" y="4724400"/>
            <a:ext cx="4331635" cy="307777"/>
          </a:xfrm>
          <a:prstGeom prst="rect">
            <a:avLst/>
          </a:prstGeom>
          <a:noFill/>
        </p:spPr>
        <p:txBody>
          <a:bodyPr wrap="none" rtlCol="0">
            <a:spAutoFit/>
          </a:bodyPr>
          <a:lstStyle/>
          <a:p>
            <a:r>
              <a:rPr lang="en-US" sz="1400" dirty="0" smtClean="0">
                <a:latin typeface="Times" pitchFamily="18" charset="0"/>
                <a:cs typeface="Times" pitchFamily="18" charset="0"/>
              </a:rPr>
              <a:t>Control and loaded samples have same growth </a:t>
            </a:r>
            <a:r>
              <a:rPr lang="en-US" sz="1400" dirty="0" smtClean="0">
                <a:latin typeface="Times" pitchFamily="18" charset="0"/>
                <a:cs typeface="Times" pitchFamily="18" charset="0"/>
              </a:rPr>
              <a:t>function</a:t>
            </a:r>
            <a:endParaRPr lang="en-US" sz="1400" dirty="0">
              <a:latin typeface="Times" pitchFamily="18" charset="0"/>
              <a:cs typeface="Times"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 of Fused Silica Exposures</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9</a:t>
            </a:fld>
            <a:endParaRPr lang="en-US" dirty="0"/>
          </a:p>
        </p:txBody>
      </p:sp>
      <p:pic>
        <p:nvPicPr>
          <p:cNvPr id="6" name="Picture 5" descr="C:\Users\Aaron\Dropbox\Schinder_Outbox\ExperimentPaper_v2_2016\figures\Figure_18\Fig18_SA6_v4a.png"/>
          <p:cNvPicPr/>
          <p:nvPr/>
        </p:nvPicPr>
        <p:blipFill>
          <a:blip r:embed="rId2" cstate="print"/>
          <a:srcRect/>
          <a:stretch>
            <a:fillRect/>
          </a:stretch>
        </p:blipFill>
        <p:spPr bwMode="auto">
          <a:xfrm>
            <a:off x="1371600" y="876300"/>
            <a:ext cx="6400800" cy="5155600"/>
          </a:xfrm>
          <a:prstGeom prst="rect">
            <a:avLst/>
          </a:prstGeom>
          <a:noFill/>
          <a:ln w="9525">
            <a:noFill/>
            <a:miter lim="800000"/>
            <a:headEnd/>
            <a:tailEnd/>
          </a:ln>
        </p:spPr>
      </p:pic>
      <p:sp>
        <p:nvSpPr>
          <p:cNvPr id="8" name="TextBox 7"/>
          <p:cNvSpPr txBox="1"/>
          <p:nvPr/>
        </p:nvSpPr>
        <p:spPr>
          <a:xfrm>
            <a:off x="423846" y="6172200"/>
            <a:ext cx="8110554" cy="276999"/>
          </a:xfrm>
          <a:prstGeom prst="rect">
            <a:avLst/>
          </a:prstGeom>
          <a:noFill/>
        </p:spPr>
        <p:txBody>
          <a:bodyPr wrap="none" rtlCol="0">
            <a:spAutoFit/>
          </a:bodyPr>
          <a:lstStyle/>
          <a:p>
            <a:r>
              <a:rPr lang="en-US" sz="1200" b="1" dirty="0" err="1" smtClean="0">
                <a:latin typeface="Times" pitchFamily="18" charset="0"/>
                <a:cs typeface="Times" pitchFamily="18" charset="0"/>
              </a:rPr>
              <a:t>a,b</a:t>
            </a:r>
            <a:r>
              <a:rPr lang="en-US" sz="1200" b="1" dirty="0" smtClean="0">
                <a:latin typeface="Times" pitchFamily="18" charset="0"/>
                <a:cs typeface="Times" pitchFamily="18" charset="0"/>
              </a:rPr>
              <a:t>) Pre-test microscopy laser height-map and optical image, </a:t>
            </a:r>
            <a:r>
              <a:rPr lang="en-US" sz="1200" b="1" dirty="0" err="1" smtClean="0">
                <a:latin typeface="Times" pitchFamily="18" charset="0"/>
                <a:cs typeface="Times" pitchFamily="18" charset="0"/>
              </a:rPr>
              <a:t>c,d</a:t>
            </a:r>
            <a:r>
              <a:rPr lang="en-US" sz="1200" b="1" dirty="0" smtClean="0">
                <a:latin typeface="Times" pitchFamily="18" charset="0"/>
                <a:cs typeface="Times" pitchFamily="18" charset="0"/>
              </a:rPr>
              <a:t>) Post-test microscopy laser height-map and optical image</a:t>
            </a:r>
            <a:endParaRPr lang="en-US" sz="1200" b="1" dirty="0">
              <a:latin typeface="Times" pitchFamily="18" charset="0"/>
              <a:cs typeface="Times"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PROX-1 PowerPoint Theme - Rev A(1)">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solidFill>
            <a:schemeClr val="tx1"/>
          </a:solidFill>
          <a:prstDash val="solid"/>
          <a:round/>
          <a:headEnd type="none" w="med" len="med"/>
          <a:tailEnd type="none" w="med" len="med"/>
        </a:ln>
        <a:effectLst/>
      </a:spPr>
      <a:bodyPr vert="horz" wrap="square" lIns="182880" tIns="182880" rIns="182880" bIns="18288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12700" cap="flat" cmpd="sng" algn="ctr">
          <a:solidFill>
            <a:schemeClr val="tx1"/>
          </a:solidFill>
          <a:prstDash val="solid"/>
          <a:round/>
          <a:headEnd type="none" w="med" len="med"/>
          <a:tailEnd type="none" w="med" len="med"/>
        </a:ln>
        <a:effectLst/>
      </a:spPr>
      <a:bodyPr vert="horz" wrap="square" lIns="182880" tIns="182880" rIns="182880" bIns="18288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PROX-1 PowerPoint Theme - Rev A(1)</Template>
  <TotalTime>2329</TotalTime>
  <Words>1567</Words>
  <Application>Microsoft Office PowerPoint</Application>
  <PresentationFormat>On-screen Show (4:3)</PresentationFormat>
  <Paragraphs>202</Paragraphs>
  <Slides>19</Slides>
  <Notes>4</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19</vt:i4>
      </vt:variant>
    </vt:vector>
  </HeadingPairs>
  <TitlesOfParts>
    <vt:vector size="21" baseType="lpstr">
      <vt:lpstr>PROX-1 PowerPoint Theme - Rev A(1)</vt:lpstr>
      <vt:lpstr>Document</vt:lpstr>
      <vt:lpstr>Plasma Erosion of Stressed Fused Silica and M26 Borosil</vt:lpstr>
      <vt:lpstr>Overview</vt:lpstr>
      <vt:lpstr>Motivation and Background</vt:lpstr>
      <vt:lpstr>Motivation and Background</vt:lpstr>
      <vt:lpstr>Stressed Erosion Experiment</vt:lpstr>
      <vt:lpstr>Test Fixture Design</vt:lpstr>
      <vt:lpstr>Test Procedure</vt:lpstr>
      <vt:lpstr>Results of Fused Silica Exposures</vt:lpstr>
      <vt:lpstr>Results of Fused Silica Exposures</vt:lpstr>
      <vt:lpstr>Results of Fused Silica Exposures</vt:lpstr>
      <vt:lpstr>Results of M26 Exposures</vt:lpstr>
      <vt:lpstr>Results of M26 Exposures</vt:lpstr>
      <vt:lpstr>Results of M26 Exposures</vt:lpstr>
      <vt:lpstr>Modeling of Fused Silica Cell Development</vt:lpstr>
      <vt:lpstr>Modeling of Fused Silica Cell Development</vt:lpstr>
      <vt:lpstr>Discussion of M26 Evolution</vt:lpstr>
      <vt:lpstr>Conclusions</vt:lpstr>
      <vt:lpstr>Acknowledgements</vt:lpstr>
      <vt:lpstr>Thank You</vt:lpstr>
    </vt:vector>
  </TitlesOfParts>
  <Company>Georgia Institute of Technology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Your Subsystem Name</dc:title>
  <dc:creator>Grad Students</dc:creator>
  <cp:lastModifiedBy>Aaron</cp:lastModifiedBy>
  <cp:revision>319</cp:revision>
  <dcterms:created xsi:type="dcterms:W3CDTF">2012-03-28T15:30:15Z</dcterms:created>
  <dcterms:modified xsi:type="dcterms:W3CDTF">2016-07-22T21:36:19Z</dcterms:modified>
</cp:coreProperties>
</file>